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308" r:id="rId4"/>
    <p:sldId id="259" r:id="rId5"/>
    <p:sldId id="263" r:id="rId6"/>
    <p:sldId id="260" r:id="rId7"/>
    <p:sldId id="307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86" r:id="rId16"/>
    <p:sldId id="288" r:id="rId17"/>
    <p:sldId id="290" r:id="rId18"/>
    <p:sldId id="294" r:id="rId19"/>
    <p:sldId id="296" r:id="rId20"/>
    <p:sldId id="289" r:id="rId21"/>
    <p:sldId id="303" r:id="rId22"/>
    <p:sldId id="298" r:id="rId23"/>
    <p:sldId id="300" r:id="rId24"/>
    <p:sldId id="302" r:id="rId25"/>
    <p:sldId id="304" r:id="rId26"/>
    <p:sldId id="30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2" autoAdjust="0"/>
    <p:restoredTop sz="75100"/>
  </p:normalViewPr>
  <p:slideViewPr>
    <p:cSldViewPr snapToGrid="0">
      <p:cViewPr varScale="1">
        <p:scale>
          <a:sx n="85" d="100"/>
          <a:sy n="85" d="100"/>
        </p:scale>
        <p:origin x="1728" y="84"/>
      </p:cViewPr>
      <p:guideLst/>
    </p:cSldViewPr>
  </p:slideViewPr>
  <p:notesTextViewPr>
    <p:cViewPr>
      <p:scale>
        <a:sx n="295" d="100"/>
        <a:sy n="2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18 data sets sintéticos e 3 data </a:t>
            </a:r>
            <a:r>
              <a:rPr lang="pt-BR"/>
              <a:t>sets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Linear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Segment6</a:t>
            </a:r>
          </a:p>
          <a:p>
            <a:endParaRPr lang="pt-BR" dirty="0"/>
          </a:p>
          <a:p>
            <a:r>
              <a:rPr lang="pt-BR" b="1" dirty="0" err="1"/>
              <a:t>Manifold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Spiral2</a:t>
            </a:r>
          </a:p>
          <a:p>
            <a:endParaRPr lang="pt-BR" b="1" dirty="0"/>
          </a:p>
          <a:p>
            <a:r>
              <a:rPr lang="pt-BR" b="1" dirty="0" err="1"/>
              <a:t>Annular</a:t>
            </a:r>
            <a:endParaRPr lang="pt-BR" sz="1200" b="1" dirty="0"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0" dirty="0"/>
              <a:t>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Ring2</a:t>
            </a:r>
          </a:p>
          <a:p>
            <a:endParaRPr lang="pt-BR" b="1" dirty="0"/>
          </a:p>
          <a:p>
            <a:r>
              <a:rPr lang="pt-BR" b="1" dirty="0" err="1"/>
              <a:t>Convex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Norm4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effectLst/>
                <a:latin typeface="Times"/>
              </a:rPr>
              <a:t>Calinski</a:t>
            </a:r>
            <a:r>
              <a:rPr lang="en-US" sz="1800" b="1" dirty="0">
                <a:effectLst/>
                <a:latin typeface="Times"/>
              </a:rPr>
              <a:t>–</a:t>
            </a:r>
            <a:r>
              <a:rPr lang="en-US" sz="1800" b="1" dirty="0" err="1">
                <a:effectLst/>
                <a:latin typeface="Times"/>
              </a:rPr>
              <a:t>Harabasz</a:t>
            </a:r>
            <a:r>
              <a:rPr lang="en-US" sz="1800" b="1" dirty="0">
                <a:effectLst/>
                <a:latin typeface="Times"/>
              </a:rPr>
              <a:t> (</a:t>
            </a:r>
            <a:r>
              <a:rPr lang="pt-BR" b="1" dirty="0"/>
              <a:t>CH) Index</a:t>
            </a:r>
          </a:p>
          <a:p>
            <a:endParaRPr lang="pt-BR" dirty="0"/>
          </a:p>
          <a:p>
            <a:r>
              <a:rPr lang="pt-BR" b="1" dirty="0"/>
              <a:t>Davies-</a:t>
            </a:r>
            <a:r>
              <a:rPr lang="pt-BR" b="1" dirty="0" err="1"/>
              <a:t>Bouldin</a:t>
            </a:r>
            <a:r>
              <a:rPr lang="pt-BR" b="1" dirty="0"/>
              <a:t> (DB) index</a:t>
            </a:r>
          </a:p>
          <a:p>
            <a:endParaRPr lang="pt-BR" dirty="0"/>
          </a:p>
          <a:p>
            <a:r>
              <a:rPr lang="pt-BR" b="1" dirty="0" err="1"/>
              <a:t>Silhouette</a:t>
            </a:r>
            <a:r>
              <a:rPr lang="pt-BR" b="1" dirty="0"/>
              <a:t> (</a:t>
            </a:r>
            <a:r>
              <a:rPr lang="pt-BR" b="1" dirty="0" err="1"/>
              <a:t>Sil</a:t>
            </a:r>
            <a:r>
              <a:rPr lang="pt-BR" b="1" dirty="0"/>
              <a:t>)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 </a:t>
            </a:r>
            <a:r>
              <a:rPr lang="en-US" dirty="0" err="1"/>
              <a:t>índice</a:t>
            </a:r>
            <a:r>
              <a:rPr lang="en-US" dirty="0"/>
              <a:t> Sil </a:t>
            </a: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validade</a:t>
            </a:r>
            <a:r>
              <a:rPr lang="en-US" dirty="0"/>
              <a:t> de </a:t>
            </a:r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, o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negligenciar</a:t>
            </a:r>
            <a:r>
              <a:rPr lang="en-US" dirty="0"/>
              <a:t> a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amostras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agrupamento</a:t>
            </a:r>
            <a:r>
              <a:rPr lang="en-US" dirty="0"/>
              <a:t>.</a:t>
            </a:r>
          </a:p>
          <a:p>
            <a:endParaRPr lang="pt-BR" b="1" dirty="0"/>
          </a:p>
          <a:p>
            <a:r>
              <a:rPr lang="en-US" sz="1800" b="1" dirty="0" err="1">
                <a:effectLst/>
                <a:latin typeface="Times"/>
              </a:rPr>
              <a:t>Krzanowski</a:t>
            </a:r>
            <a:r>
              <a:rPr lang="en-US" sz="1800" b="1" dirty="0">
                <a:effectLst/>
                <a:latin typeface="Times"/>
              </a:rPr>
              <a:t>–Lai (KL) </a:t>
            </a:r>
            <a:endParaRPr lang="en-US" b="1" dirty="0"/>
          </a:p>
          <a:p>
            <a:endParaRPr lang="pt-BR" dirty="0"/>
          </a:p>
          <a:p>
            <a:r>
              <a:rPr lang="en-US" sz="1800" b="1" dirty="0">
                <a:effectLst/>
                <a:latin typeface="Times"/>
              </a:rPr>
              <a:t>Weighted inter–intra (</a:t>
            </a:r>
            <a:r>
              <a:rPr lang="en-US" sz="1800" b="1" dirty="0" err="1">
                <a:effectLst/>
                <a:latin typeface="Times"/>
              </a:rPr>
              <a:t>Wint</a:t>
            </a:r>
            <a:r>
              <a:rPr lang="en-US" sz="1800" b="1" dirty="0">
                <a:effectLst/>
                <a:latin typeface="Times"/>
              </a:rPr>
              <a:t>) </a:t>
            </a:r>
            <a:endParaRPr lang="en-US" b="1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dirty="0">
                <a:effectLst/>
                <a:latin typeface="Times"/>
              </a:rPr>
              <a:t>V</a:t>
            </a:r>
            <a:r>
              <a:rPr lang="el-GR" sz="1800" b="1" dirty="0">
                <a:effectLst/>
                <a:latin typeface="RBLMI"/>
              </a:rPr>
              <a:t>λ </a:t>
            </a: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D2AEA-1C3E-4820-8402-A7907DA2F37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5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pedrovictorgf@ufu.b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drey.dias@ufu.br" TargetMode="External"/><Relationship Id="rId5" Type="http://schemas.openxmlformats.org/officeDocument/2006/relationships/hyperlink" Target="mailto:marciosr@ufu.br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D5E4D-3DAE-FD10-3B37-C3502507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3" y="1336577"/>
            <a:ext cx="4873809" cy="4947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CFB8E-4670-9A8A-1991-3ADD9379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55813"/>
            <a:ext cx="565864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com single </a:t>
            </a:r>
            <a:r>
              <a:rPr lang="pt-BR" dirty="0" err="1"/>
              <a:t>linkage</a:t>
            </a:r>
            <a:r>
              <a:rPr lang="pt-BR" dirty="0"/>
              <a:t> demonstrou resultados de agrupamento estáveis</a:t>
            </a:r>
          </a:p>
          <a:p>
            <a:pPr algn="just"/>
            <a:r>
              <a:rPr lang="pt-BR" dirty="0"/>
              <a:t>O índice CSP aplicado no algoritmo ONCD apresentou acurácia superior aos demais índices apresentados e são adequados para determinar o número ideal de agrupamentos para dados lineares, </a:t>
            </a:r>
            <a:r>
              <a:rPr lang="pt-BR" dirty="0" err="1"/>
              <a:t>manifold</a:t>
            </a:r>
            <a:r>
              <a:rPr lang="pt-BR" dirty="0"/>
              <a:t>, anulares e convexos.</a:t>
            </a:r>
          </a:p>
          <a:p>
            <a:pPr algn="just"/>
            <a:r>
              <a:rPr lang="pt-BR" dirty="0"/>
              <a:t>O algoritmo ONCD é extensível à outros algoritmos de agrupamento (sendo necessário certo grau de adaptação)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5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6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7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5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Hierárquicos Divisivos</a:t>
            </a:r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494867" cy="295545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1393"/>
            <a:ext cx="3968190" cy="4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/>
          <a:lstStyle/>
          <a:p>
            <a:pPr algn="just"/>
            <a:r>
              <a:rPr lang="pt-BR" dirty="0"/>
              <a:t>Trabalhos relacionados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Conjunto de partições estendidas</a:t>
            </a:r>
          </a:p>
          <a:p>
            <a:pPr lvl="1" algn="just"/>
            <a:r>
              <a:rPr lang="pt-BR" dirty="0"/>
              <a:t>Proposta de novo agrupamento hierárquico</a:t>
            </a:r>
          </a:p>
          <a:p>
            <a:pPr lvl="1" algn="just"/>
            <a:r>
              <a:rPr lang="pt-BR" dirty="0"/>
              <a:t>Proposta de um novo índice de validade de cluster 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26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1536</Words>
  <Application>Microsoft Office PowerPoint</Application>
  <PresentationFormat>Widescreen</PresentationFormat>
  <Paragraphs>258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RBLMI</vt:lpstr>
      <vt:lpstr>Söhne</vt:lpstr>
      <vt:lpstr>Times</vt:lpstr>
      <vt:lpstr>Tema do Office</vt:lpstr>
      <vt:lpstr>Method for Determining the Optimal Number of Clusters Based on Agglomerative Hierarchical Clustering</vt:lpstr>
      <vt:lpstr>Metadados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Marcio Salmazo</cp:lastModifiedBy>
  <cp:revision>94</cp:revision>
  <dcterms:created xsi:type="dcterms:W3CDTF">2024-05-11T12:59:04Z</dcterms:created>
  <dcterms:modified xsi:type="dcterms:W3CDTF">2024-06-04T19:18:40Z</dcterms:modified>
</cp:coreProperties>
</file>