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7" r:id="rId2"/>
    <p:sldId id="258" r:id="rId3"/>
    <p:sldId id="308" r:id="rId4"/>
    <p:sldId id="259" r:id="rId5"/>
    <p:sldId id="263" r:id="rId6"/>
    <p:sldId id="260" r:id="rId7"/>
    <p:sldId id="307" r:id="rId8"/>
    <p:sldId id="264" r:id="rId9"/>
    <p:sldId id="266" r:id="rId10"/>
    <p:sldId id="269" r:id="rId11"/>
    <p:sldId id="270" r:id="rId12"/>
    <p:sldId id="272" r:id="rId13"/>
    <p:sldId id="273" r:id="rId14"/>
    <p:sldId id="274" r:id="rId15"/>
    <p:sldId id="286" r:id="rId16"/>
    <p:sldId id="288" r:id="rId17"/>
    <p:sldId id="290" r:id="rId18"/>
    <p:sldId id="294" r:id="rId19"/>
    <p:sldId id="296" r:id="rId20"/>
    <p:sldId id="289" r:id="rId21"/>
    <p:sldId id="303" r:id="rId22"/>
    <p:sldId id="298" r:id="rId23"/>
    <p:sldId id="300" r:id="rId24"/>
    <p:sldId id="302" r:id="rId25"/>
    <p:sldId id="304" r:id="rId26"/>
    <p:sldId id="306" r:id="rId27"/>
    <p:sldId id="279" r:id="rId2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6" autoAdjust="0"/>
    <p:restoredTop sz="75100"/>
  </p:normalViewPr>
  <p:slideViewPr>
    <p:cSldViewPr snapToGrid="0">
      <p:cViewPr varScale="1">
        <p:scale>
          <a:sx n="148" d="100"/>
          <a:sy n="148" d="100"/>
        </p:scale>
        <p:origin x="216" y="1336"/>
      </p:cViewPr>
      <p:guideLst/>
    </p:cSldViewPr>
  </p:slideViewPr>
  <p:notesTextViewPr>
    <p:cViewPr>
      <p:scale>
        <a:sx n="295" d="100"/>
        <a:sy n="29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F42454-F8E5-4448-9889-8156D3A2DC09}" type="datetimeFigureOut">
              <a:rPr lang="pt-BR" smtClean="0"/>
              <a:t>03/06/2024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8D2AEA-1C3E-4820-8402-A7907DA2F37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66702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0A5BA6-946D-4582-8BDA-25D6682E6A6A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30007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Os procedimentos </a:t>
            </a:r>
            <a:r>
              <a:rPr lang="pt-BR" dirty="0" err="1"/>
              <a:t>aglomerativos</a:t>
            </a:r>
            <a:r>
              <a:rPr lang="pt-BR" dirty="0"/>
              <a:t> começam com n clusters </a:t>
            </a:r>
            <a:r>
              <a:rPr lang="pt-BR" dirty="0" err="1"/>
              <a:t>singleton</a:t>
            </a:r>
            <a:r>
              <a:rPr lang="pt-BR" dirty="0"/>
              <a:t> e, em seguida, formam uma sequência mesclando clusters sucessivamente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0A5BA6-946D-4582-8BDA-25D6682E6A6A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37178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Os procedimentos </a:t>
            </a:r>
            <a:r>
              <a:rPr lang="pt-BR" dirty="0" err="1"/>
              <a:t>aglomerativos</a:t>
            </a:r>
            <a:r>
              <a:rPr lang="pt-BR" dirty="0"/>
              <a:t> começam com n clusters </a:t>
            </a:r>
            <a:r>
              <a:rPr lang="pt-BR" dirty="0" err="1"/>
              <a:t>singleton</a:t>
            </a:r>
            <a:r>
              <a:rPr lang="pt-BR" dirty="0"/>
              <a:t> e, em seguida, formam uma sequência mesclando clusters sucessivamente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0A5BA6-946D-4582-8BDA-25D6682E6A6A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45250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Os procedimentos </a:t>
            </a:r>
            <a:r>
              <a:rPr lang="pt-BR" dirty="0" err="1"/>
              <a:t>aglomerativos</a:t>
            </a:r>
            <a:r>
              <a:rPr lang="pt-BR" dirty="0"/>
              <a:t> começam com n clusters </a:t>
            </a:r>
            <a:r>
              <a:rPr lang="pt-BR" dirty="0" err="1"/>
              <a:t>singleton</a:t>
            </a:r>
            <a:r>
              <a:rPr lang="pt-BR" dirty="0"/>
              <a:t> e, em seguida, formam uma sequência mesclando clusters sucessivamente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0A5BA6-946D-4582-8BDA-25D6682E6A6A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3928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Os procedimentos </a:t>
            </a:r>
            <a:r>
              <a:rPr lang="pt-BR" dirty="0" err="1"/>
              <a:t>aglomerativos</a:t>
            </a:r>
            <a:r>
              <a:rPr lang="pt-BR" dirty="0"/>
              <a:t> começam com n clusters </a:t>
            </a:r>
            <a:r>
              <a:rPr lang="pt-BR" dirty="0" err="1"/>
              <a:t>singleton</a:t>
            </a:r>
            <a:r>
              <a:rPr lang="pt-BR" dirty="0"/>
              <a:t> e, em seguida, formam uma sequência mesclando clusters sucessivamente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0A5BA6-946D-4582-8BDA-25D6682E6A6A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89278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Os procedimentos </a:t>
            </a:r>
            <a:r>
              <a:rPr lang="pt-BR" dirty="0" err="1"/>
              <a:t>aglomerativos</a:t>
            </a:r>
            <a:r>
              <a:rPr lang="pt-BR" dirty="0"/>
              <a:t> começam com n clusters </a:t>
            </a:r>
            <a:r>
              <a:rPr lang="pt-BR" dirty="0" err="1"/>
              <a:t>singleton</a:t>
            </a:r>
            <a:r>
              <a:rPr lang="pt-BR" dirty="0"/>
              <a:t> e, em seguida, formam uma sequência mesclando clusters sucessivamente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0A5BA6-946D-4582-8BDA-25D6682E6A6A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87006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Os procedimentos </a:t>
            </a:r>
            <a:r>
              <a:rPr lang="pt-BR" dirty="0" err="1"/>
              <a:t>aglomerativos</a:t>
            </a:r>
            <a:r>
              <a:rPr lang="pt-BR" dirty="0"/>
              <a:t> começam com n clusters </a:t>
            </a:r>
            <a:r>
              <a:rPr lang="pt-BR" dirty="0" err="1"/>
              <a:t>singleton</a:t>
            </a:r>
            <a:r>
              <a:rPr lang="pt-BR" dirty="0"/>
              <a:t> e, em seguida, formam uma sequência mesclando clusters sucessivamente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0A5BA6-946D-4582-8BDA-25D6682E6A6A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65901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Os procedimentos </a:t>
            </a:r>
            <a:r>
              <a:rPr lang="pt-BR" dirty="0" err="1"/>
              <a:t>aglomerativos</a:t>
            </a:r>
            <a:r>
              <a:rPr lang="pt-BR" dirty="0"/>
              <a:t> começam com n clusters </a:t>
            </a:r>
            <a:r>
              <a:rPr lang="pt-BR" dirty="0" err="1"/>
              <a:t>singleton</a:t>
            </a:r>
            <a:r>
              <a:rPr lang="pt-BR" dirty="0"/>
              <a:t> e, em seguida, formam uma sequência mesclando clusters sucessivamente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0A5BA6-946D-4582-8BDA-25D6682E6A6A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49582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18 data sets sintéticos e 3 data </a:t>
            </a:r>
            <a:r>
              <a:rPr lang="pt-BR"/>
              <a:t>sets reais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0A5BA6-946D-4582-8BDA-25D6682E6A6A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21227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dirty="0"/>
              <a:t>Linear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Parallel2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Parallel4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Parallel6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Cross2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Cross3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Cross5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Segment6</a:t>
            </a:r>
          </a:p>
          <a:p>
            <a:endParaRPr lang="pt-BR" dirty="0"/>
          </a:p>
          <a:p>
            <a:r>
              <a:rPr lang="pt-BR" b="1" dirty="0" err="1"/>
              <a:t>Manifold</a:t>
            </a:r>
            <a:endParaRPr lang="pt-BR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="0" dirty="0"/>
              <a:t>Semicircle2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="0" dirty="0"/>
              <a:t>Semicircle3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="0" dirty="0"/>
              <a:t>Semicircle4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="0" dirty="0"/>
              <a:t>Spiral2</a:t>
            </a:r>
          </a:p>
          <a:p>
            <a:endParaRPr lang="pt-BR" b="1" dirty="0"/>
          </a:p>
          <a:p>
            <a:r>
              <a:rPr lang="pt-BR" b="1" dirty="0" err="1"/>
              <a:t>Annular</a:t>
            </a:r>
            <a:endParaRPr lang="pt-BR" sz="1200" b="1" dirty="0">
              <a:effectLst/>
              <a:latin typeface="+mn-lt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b="0" dirty="0"/>
              <a:t>Circle2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="0" dirty="0"/>
              <a:t>Circle3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="0" dirty="0"/>
              <a:t>Circle4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="0" dirty="0"/>
              <a:t>Circle5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="0" dirty="0"/>
              <a:t>Ring2</a:t>
            </a:r>
          </a:p>
          <a:p>
            <a:endParaRPr lang="pt-BR" b="1" dirty="0"/>
          </a:p>
          <a:p>
            <a:r>
              <a:rPr lang="pt-BR" b="1" dirty="0" err="1"/>
              <a:t>Convex</a:t>
            </a:r>
            <a:endParaRPr lang="pt-BR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="0" dirty="0"/>
              <a:t>Norm3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="0" dirty="0"/>
              <a:t>Norm4</a:t>
            </a:r>
          </a:p>
          <a:p>
            <a:endParaRPr lang="pt-BR" b="1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0A5BA6-946D-4582-8BDA-25D6682E6A6A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86390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dirty="0" err="1">
                <a:effectLst/>
                <a:latin typeface="Times"/>
              </a:rPr>
              <a:t>Calinski</a:t>
            </a:r>
            <a:r>
              <a:rPr lang="en-US" sz="1800" b="1" dirty="0">
                <a:effectLst/>
                <a:latin typeface="Times"/>
              </a:rPr>
              <a:t>–</a:t>
            </a:r>
            <a:r>
              <a:rPr lang="en-US" sz="1800" b="1" dirty="0" err="1">
                <a:effectLst/>
                <a:latin typeface="Times"/>
              </a:rPr>
              <a:t>Harabasz</a:t>
            </a:r>
            <a:r>
              <a:rPr lang="en-US" sz="1800" b="1" dirty="0">
                <a:effectLst/>
                <a:latin typeface="Times"/>
              </a:rPr>
              <a:t> (</a:t>
            </a:r>
            <a:r>
              <a:rPr lang="pt-BR" b="1" dirty="0"/>
              <a:t>CH) Index</a:t>
            </a:r>
          </a:p>
          <a:p>
            <a:endParaRPr lang="pt-BR" dirty="0"/>
          </a:p>
          <a:p>
            <a:r>
              <a:rPr lang="pt-BR" b="1" dirty="0"/>
              <a:t>Davies-</a:t>
            </a:r>
            <a:r>
              <a:rPr lang="pt-BR" b="1" dirty="0" err="1"/>
              <a:t>Bouldin</a:t>
            </a:r>
            <a:r>
              <a:rPr lang="pt-BR" b="1" dirty="0"/>
              <a:t> (DB) index</a:t>
            </a:r>
          </a:p>
          <a:p>
            <a:endParaRPr lang="pt-BR" dirty="0"/>
          </a:p>
          <a:p>
            <a:r>
              <a:rPr lang="pt-BR" b="1" dirty="0" err="1"/>
              <a:t>Silhouette</a:t>
            </a:r>
            <a:r>
              <a:rPr lang="pt-BR" b="1" dirty="0"/>
              <a:t> (</a:t>
            </a:r>
            <a:r>
              <a:rPr lang="pt-BR" b="1" dirty="0" err="1"/>
              <a:t>Sil</a:t>
            </a:r>
            <a:r>
              <a:rPr lang="pt-BR" b="1" dirty="0"/>
              <a:t>) index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 </a:t>
            </a:r>
            <a:r>
              <a:rPr lang="en-US" dirty="0" err="1"/>
              <a:t>índice</a:t>
            </a:r>
            <a:r>
              <a:rPr lang="en-US" dirty="0"/>
              <a:t> Sil </a:t>
            </a:r>
            <a:r>
              <a:rPr lang="en-US" dirty="0" err="1"/>
              <a:t>apresenta</a:t>
            </a:r>
            <a:r>
              <a:rPr lang="en-US" dirty="0"/>
              <a:t> a </a:t>
            </a:r>
            <a:r>
              <a:rPr lang="en-US" dirty="0" err="1"/>
              <a:t>validade</a:t>
            </a:r>
            <a:r>
              <a:rPr lang="en-US" dirty="0"/>
              <a:t> de </a:t>
            </a:r>
            <a:r>
              <a:rPr lang="en-US" dirty="0" err="1"/>
              <a:t>agrupamento</a:t>
            </a:r>
            <a:r>
              <a:rPr lang="en-US" dirty="0"/>
              <a:t> de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única</a:t>
            </a:r>
            <a:r>
              <a:rPr lang="en-US" dirty="0"/>
              <a:t> </a:t>
            </a:r>
            <a:r>
              <a:rPr lang="en-US" dirty="0" err="1"/>
              <a:t>amostra</a:t>
            </a:r>
            <a:r>
              <a:rPr lang="en-US" dirty="0"/>
              <a:t>, o que </a:t>
            </a:r>
            <a:r>
              <a:rPr lang="en-US" dirty="0" err="1"/>
              <a:t>pode</a:t>
            </a:r>
            <a:r>
              <a:rPr lang="en-US" dirty="0"/>
              <a:t> </a:t>
            </a:r>
            <a:r>
              <a:rPr lang="en-US" dirty="0" err="1"/>
              <a:t>negligenciar</a:t>
            </a:r>
            <a:r>
              <a:rPr lang="en-US" dirty="0"/>
              <a:t> a </a:t>
            </a:r>
            <a:r>
              <a:rPr lang="en-US" dirty="0" err="1"/>
              <a:t>característica</a:t>
            </a:r>
            <a:r>
              <a:rPr lang="en-US" dirty="0"/>
              <a:t> </a:t>
            </a:r>
            <a:r>
              <a:rPr lang="en-US" dirty="0" err="1"/>
              <a:t>comum</a:t>
            </a:r>
            <a:r>
              <a:rPr lang="en-US" dirty="0"/>
              <a:t> de </a:t>
            </a:r>
            <a:r>
              <a:rPr lang="en-US" dirty="0" err="1"/>
              <a:t>todas</a:t>
            </a:r>
            <a:r>
              <a:rPr lang="en-US" dirty="0"/>
              <a:t> as </a:t>
            </a:r>
            <a:r>
              <a:rPr lang="en-US" dirty="0" err="1"/>
              <a:t>amostras</a:t>
            </a:r>
            <a:r>
              <a:rPr lang="en-US" dirty="0"/>
              <a:t> de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agrupamento</a:t>
            </a:r>
            <a:r>
              <a:rPr lang="en-US" dirty="0"/>
              <a:t>.</a:t>
            </a:r>
          </a:p>
          <a:p>
            <a:endParaRPr lang="pt-BR" b="1" dirty="0"/>
          </a:p>
          <a:p>
            <a:r>
              <a:rPr lang="en-US" sz="1800" b="1" dirty="0" err="1">
                <a:effectLst/>
                <a:latin typeface="Times"/>
              </a:rPr>
              <a:t>Krzanowski</a:t>
            </a:r>
            <a:r>
              <a:rPr lang="en-US" sz="1800" b="1" dirty="0">
                <a:effectLst/>
                <a:latin typeface="Times"/>
              </a:rPr>
              <a:t>–Lai (KL) </a:t>
            </a:r>
            <a:endParaRPr lang="en-US" b="1" dirty="0"/>
          </a:p>
          <a:p>
            <a:endParaRPr lang="pt-BR" dirty="0"/>
          </a:p>
          <a:p>
            <a:r>
              <a:rPr lang="en-US" sz="1800" b="1" dirty="0">
                <a:effectLst/>
                <a:latin typeface="Times"/>
              </a:rPr>
              <a:t>Weighted inter–intra (</a:t>
            </a:r>
            <a:r>
              <a:rPr lang="en-US" sz="1800" b="1" dirty="0" err="1">
                <a:effectLst/>
                <a:latin typeface="Times"/>
              </a:rPr>
              <a:t>Wint</a:t>
            </a:r>
            <a:r>
              <a:rPr lang="en-US" sz="1800" b="1" dirty="0">
                <a:effectLst/>
                <a:latin typeface="Times"/>
              </a:rPr>
              <a:t>) </a:t>
            </a:r>
            <a:endParaRPr lang="en-US" b="1" dirty="0"/>
          </a:p>
          <a:p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i="1" dirty="0">
                <a:effectLst/>
                <a:latin typeface="Times"/>
              </a:rPr>
              <a:t>V</a:t>
            </a:r>
            <a:r>
              <a:rPr lang="el-GR" sz="1800" b="1" dirty="0">
                <a:effectLst/>
                <a:latin typeface="RBLMI"/>
              </a:rPr>
              <a:t>λ </a:t>
            </a:r>
            <a:endParaRPr lang="pt-BR" sz="1800" b="1" dirty="0">
              <a:effectLst/>
              <a:latin typeface="RBLM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800" b="1" dirty="0">
              <a:effectLst/>
              <a:latin typeface="RBLM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l-GR" b="1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0A5BA6-946D-4582-8BDA-25D6682E6A6A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10647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0A5BA6-946D-4582-8BDA-25D6682E6A6A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43206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0A5BA6-946D-4582-8BDA-25D6682E6A6A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15296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0A5BA6-946D-4582-8BDA-25D6682E6A6A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120247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0A5BA6-946D-4582-8BDA-25D6682E6A6A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365981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0A5BA6-946D-4582-8BDA-25D6682E6A6A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730706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0A5BA6-946D-4582-8BDA-25D6682E6A6A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375510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0A5BA6-946D-4582-8BDA-25D6682E6A6A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376896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8D2AEA-1C3E-4820-8402-A7907DA2F37E}" type="slidenum">
              <a:rPr lang="pt-BR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15567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0A5BA6-946D-4582-8BDA-25D6682E6A6A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30007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Os procedimentos </a:t>
            </a:r>
            <a:r>
              <a:rPr lang="pt-BR" dirty="0" err="1"/>
              <a:t>aglomerativos</a:t>
            </a:r>
            <a:r>
              <a:rPr lang="pt-BR" dirty="0"/>
              <a:t> começam com n clusters </a:t>
            </a:r>
            <a:r>
              <a:rPr lang="pt-BR" dirty="0" err="1"/>
              <a:t>singleton</a:t>
            </a:r>
            <a:r>
              <a:rPr lang="pt-BR" dirty="0"/>
              <a:t> e, em seguida, formam uma sequência mesclando clusters sucessivamente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0A5BA6-946D-4582-8BDA-25D6682E6A6A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41512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* No método de agrupamento hierárquico </a:t>
            </a:r>
            <a:r>
              <a:rPr lang="pt-BR" b="0" i="0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aglomerativo</a:t>
            </a:r>
            <a:r>
              <a:rPr lang="pt-BR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, os clusters são construídos em uma estrutura hierárquica, onde cada camada ou nível representa um número específico de clusters. Esse número é determinado por um critério de similaridade ou dissimilaridade entre os dados.</a:t>
            </a:r>
          </a:p>
          <a:p>
            <a:r>
              <a:rPr lang="pt-BR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* Portanto, o trecho está explicando que, ao decidir como dividir os dados em clusters, o principal desafio é determinar o número ideal de clusters, pois isso influencia diretamente na qualidade da segmentação dos dados.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0A5BA6-946D-4582-8BDA-25D6682E6A6A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15620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* No método de agrupamento hierárquico </a:t>
            </a:r>
            <a:r>
              <a:rPr lang="pt-BR" b="0" i="0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aglomerativo</a:t>
            </a:r>
            <a:r>
              <a:rPr lang="pt-BR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, os clusters são construídos em uma estrutura hierárquica, onde cada camada ou nível representa um número específico de clusters. Esse número é determinado por um critério de similaridade ou dissimilaridade entre os dados.</a:t>
            </a:r>
          </a:p>
          <a:p>
            <a:r>
              <a:rPr lang="pt-BR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* Portanto, o trecho está explicando que, ao decidir como dividir os dados em clusters, o principal desafio é determinar o número ideal de clusters, pois isso influencia diretamente na qualidade da segmentação dos dados.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0A5BA6-946D-4582-8BDA-25D6682E6A6A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92418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0A5BA6-946D-4582-8BDA-25D6682E6A6A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38750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Os procedimentos </a:t>
            </a:r>
            <a:r>
              <a:rPr lang="pt-BR" dirty="0" err="1"/>
              <a:t>aglomerativos</a:t>
            </a:r>
            <a:r>
              <a:rPr lang="pt-BR" dirty="0"/>
              <a:t> começam com n clusters </a:t>
            </a:r>
            <a:r>
              <a:rPr lang="pt-BR" dirty="0" err="1"/>
              <a:t>singleton</a:t>
            </a:r>
            <a:r>
              <a:rPr lang="pt-BR" dirty="0"/>
              <a:t> e, em seguida, formam uma sequência mesclando clusters sucessivamente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0A5BA6-946D-4582-8BDA-25D6682E6A6A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78782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Os procedimentos </a:t>
            </a:r>
            <a:r>
              <a:rPr lang="pt-BR" dirty="0" err="1"/>
              <a:t>aglomerativos</a:t>
            </a:r>
            <a:r>
              <a:rPr lang="pt-BR" dirty="0"/>
              <a:t> começam com n clusters </a:t>
            </a:r>
            <a:r>
              <a:rPr lang="pt-BR" dirty="0" err="1"/>
              <a:t>singleton</a:t>
            </a:r>
            <a:r>
              <a:rPr lang="pt-BR" dirty="0"/>
              <a:t> e, em seguida, formam uma sequência mesclando clusters sucessivamente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0A5BA6-946D-4582-8BDA-25D6682E6A6A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10573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0E1393-5E5E-9972-B824-3668090977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7708EE2-5603-3645-6A60-94EE9CB6C4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CD26F88-BBA3-AB53-0717-1BEBA7D36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5FD2E-C8FA-413F-967B-D393CA7492D4}" type="datetimeFigureOut">
              <a:rPr lang="pt-BR" smtClean="0"/>
              <a:t>03/06/2024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73E02F7-EF88-54BC-5B73-75CBC2C6B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C532AB4-D47A-4882-0B0C-B6F5A14B7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E9821-7E4D-4B80-9764-0C53DD4E470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1574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534028-4F71-4139-CF04-725B4CC3A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B5FD07A-7D2E-BBB8-EE15-19028597A9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B200585-4853-A8AC-B9B0-EA4C5F6C2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5FD2E-C8FA-413F-967B-D393CA7492D4}" type="datetimeFigureOut">
              <a:rPr lang="pt-BR" smtClean="0"/>
              <a:t>03/06/2024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B89446D-4EA8-DD18-ACEC-0392B4135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8B15C73-F6E3-52A1-FB17-C0F931959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E9821-7E4D-4B80-9764-0C53DD4E470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544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BB4E23F-158A-D3D7-5B9C-49B0AF6B59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ADEB3E8-855C-1361-28B1-0DA04E1B97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9A67D53-0A29-2E3C-1203-4CC638A58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5FD2E-C8FA-413F-967B-D393CA7492D4}" type="datetimeFigureOut">
              <a:rPr lang="pt-BR" smtClean="0"/>
              <a:t>03/06/2024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D16066B-CF7F-23F8-1D5F-6F7EFE22D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8A6705A-1D96-B740-4EB3-96BE95AAE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E9821-7E4D-4B80-9764-0C53DD4E470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9562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FE2244-679C-3AC6-AC2C-8304B7D89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E6B931D-69F0-7591-AADC-07839C67E9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A00CEA3-3FA3-678F-0C7F-BF6A04054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5FD2E-C8FA-413F-967B-D393CA7492D4}" type="datetimeFigureOut">
              <a:rPr lang="pt-BR" smtClean="0"/>
              <a:t>03/06/2024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3F5002C-7566-7B34-F7E1-406661B14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7D3DC9F-AD1E-0A03-D871-B81A8350A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E9821-7E4D-4B80-9764-0C53DD4E470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4403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396E38-3446-0299-6ED6-06F068E50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73C2F27-C7A9-C476-C683-DE02D93572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7B66487-E95E-D215-3AFB-F2AF3B338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5FD2E-C8FA-413F-967B-D393CA7492D4}" type="datetimeFigureOut">
              <a:rPr lang="pt-BR" smtClean="0"/>
              <a:t>03/06/2024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48A1C8F-5269-4760-380A-F1F49E467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271A19F-4EA2-E19A-07F1-A6D309990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E9821-7E4D-4B80-9764-0C53DD4E470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2337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303737-E910-1454-CC2B-DC51F2B34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FB1268-C467-ECFB-66DA-0BCCD16621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3FF459F-E212-637F-F0AA-E0133E1AC8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7849410-88F3-9523-4324-F04473E43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5FD2E-C8FA-413F-967B-D393CA7492D4}" type="datetimeFigureOut">
              <a:rPr lang="pt-BR" smtClean="0"/>
              <a:t>03/06/2024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6EB4995-EE1F-A6C2-4DA6-13D8F449E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043B444-E92E-D42A-06AC-9D1432E32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E9821-7E4D-4B80-9764-0C53DD4E470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8101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1D3555-449F-47A8-9073-113577838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4270B11-28D5-CFAA-99D4-7370A3822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E3485AB-9F4E-100F-EF9D-17066ED3FE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8ABA52F-90AF-85C6-B1A9-F6C2DF8A08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0F91D35-8DA8-F211-D1F2-2784BE4060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6697823-1F78-86AE-691E-D40167C8E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5FD2E-C8FA-413F-967B-D393CA7492D4}" type="datetimeFigureOut">
              <a:rPr lang="pt-BR" smtClean="0"/>
              <a:t>03/06/2024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DE76482-7783-BAD3-E4F7-D24C1AE28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DEB8E62-6BFF-1492-34B5-D8804DBBA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E9821-7E4D-4B80-9764-0C53DD4E470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8675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101AF7-72E9-6BCD-3988-02B5137AC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C15C1D9-B3F1-24FB-0244-5B7176AE4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5FD2E-C8FA-413F-967B-D393CA7492D4}" type="datetimeFigureOut">
              <a:rPr lang="pt-BR" smtClean="0"/>
              <a:t>03/06/2024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AEB4116-33E8-78D4-8C87-B4640B7F7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2A51315-F56F-FAAC-1669-0F17B78BA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E9821-7E4D-4B80-9764-0C53DD4E470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0865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ED37387-C19A-8579-E0D5-BAEB184EC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5FD2E-C8FA-413F-967B-D393CA7492D4}" type="datetimeFigureOut">
              <a:rPr lang="pt-BR" smtClean="0"/>
              <a:t>03/06/2024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456C3E2-2D4D-4938-176A-A2FA91EE2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FBE48F8-6AAC-A07B-91DC-76B065FEB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E9821-7E4D-4B80-9764-0C53DD4E470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2629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55D7E9-5377-FE61-7F37-E46BFE715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8ADD683-F590-B53F-EB80-9374008777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1915623-12ED-6E9E-79BA-38B5D02364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D5875A3-E553-DF49-B5C6-78ED4EEAA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5FD2E-C8FA-413F-967B-D393CA7492D4}" type="datetimeFigureOut">
              <a:rPr lang="pt-BR" smtClean="0"/>
              <a:t>03/06/2024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858EEC7-DC93-6A4D-3D37-91D1B81AD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A2DB836-5BBC-D298-D0C1-613FB6C42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E9821-7E4D-4B80-9764-0C53DD4E470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9774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198D6D-57F3-FE21-7F4A-098915A90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A569F54-7EE7-4B1D-0CB3-42AA35F044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8EC9FEA-92C0-2063-C87D-9124143C3F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D37B67C-B423-9C33-C4E8-171C6D3B9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5FD2E-C8FA-413F-967B-D393CA7492D4}" type="datetimeFigureOut">
              <a:rPr lang="pt-BR" smtClean="0"/>
              <a:t>03/06/2024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CE19CC2-17E0-35C9-E97A-B86F13DD5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1322B56-B3BB-3A7E-3B11-A3E2A6754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E9821-7E4D-4B80-9764-0C53DD4E470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4094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D983EC8-9A81-66EC-B963-DF266B45E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CE3FD7F-ADFD-BA63-0F9D-A330614134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502F0D9-BE1D-3A8C-AAF2-5552EBDD4E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5FD2E-C8FA-413F-967B-D393CA7492D4}" type="datetimeFigureOut">
              <a:rPr lang="pt-BR" smtClean="0"/>
              <a:t>03/06/2024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F64A013-95AD-C79C-8B2E-E126E66BEC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59B3C0A-4CBA-A531-15E7-8974B3092F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EE9821-7E4D-4B80-9764-0C53DD4E470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713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hyperlink" Target="mailto:pedrovictorgf@ufu.br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andrey.dias@ufu.br" TargetMode="External"/><Relationship Id="rId5" Type="http://schemas.openxmlformats.org/officeDocument/2006/relationships/hyperlink" Target="mailto:marciosr@ufu.br" TargetMode="Externa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EE2F1F-B2A1-4085-023C-7630E1B1E0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15789"/>
            <a:ext cx="9144000" cy="2321858"/>
          </a:xfrm>
        </p:spPr>
        <p:txBody>
          <a:bodyPr>
            <a:normAutofit/>
          </a:bodyPr>
          <a:lstStyle/>
          <a:p>
            <a:r>
              <a:rPr lang="en-US" sz="4400" dirty="0"/>
              <a:t>Method for Determining the Optimal Number of Clusters Based on Agglomerative Hierarchical Clustering</a:t>
            </a:r>
            <a:endParaRPr lang="pt-BR" sz="44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5109ED8-6ABF-BBA0-07EB-3A62B27D9B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58988"/>
            <a:ext cx="9144000" cy="3030071"/>
          </a:xfrm>
        </p:spPr>
        <p:txBody>
          <a:bodyPr>
            <a:normAutofit/>
          </a:bodyPr>
          <a:lstStyle/>
          <a:p>
            <a:r>
              <a:rPr lang="pt-BR" dirty="0"/>
              <a:t>Andrey dos Reis Cadima Dias</a:t>
            </a:r>
          </a:p>
          <a:p>
            <a:r>
              <a:rPr lang="pt-BR" dirty="0"/>
              <a:t>Marcio Salmazo Ramos </a:t>
            </a:r>
          </a:p>
          <a:p>
            <a:r>
              <a:rPr lang="pt-BR" dirty="0"/>
              <a:t>Pedro Victor Guerra de Figueiredo</a:t>
            </a:r>
          </a:p>
          <a:p>
            <a:endParaRPr lang="pt-BR" dirty="0"/>
          </a:p>
          <a:p>
            <a:r>
              <a:rPr lang="pt-BR" dirty="0"/>
              <a:t>PPGCO – Universidade Federal de Uberlândia</a:t>
            </a:r>
          </a:p>
          <a:p>
            <a:r>
              <a:rPr lang="pt-BR" dirty="0"/>
              <a:t>04/06/2024</a:t>
            </a:r>
          </a:p>
        </p:txBody>
      </p:sp>
      <p:pic>
        <p:nvPicPr>
          <p:cNvPr id="4" name="Picture 2" descr="Local do Evento | SBRC 2021 - Simpósio Brasileiro de Redes ...">
            <a:extLst>
              <a:ext uri="{FF2B5EF4-FFF2-40B4-BE49-F238E27FC236}">
                <a16:creationId xmlns:a16="http://schemas.microsoft.com/office/drawing/2014/main" id="{EF2C74C1-DCBA-4F82-BD79-9EFA6C226E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783" y="0"/>
            <a:ext cx="3408217" cy="13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Edições Anteriores | SBRC 2021 - Simpósio Brasileiro de Redes de  Computadores e Sistemas Distribuídos">
            <a:extLst>
              <a:ext uri="{FF2B5EF4-FFF2-40B4-BE49-F238E27FC236}">
                <a16:creationId xmlns:a16="http://schemas.microsoft.com/office/drawing/2014/main" id="{245E25EB-2A13-3D2A-6960-D5C9256FA0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8"/>
          <a:stretch/>
        </p:blipFill>
        <p:spPr bwMode="auto">
          <a:xfrm>
            <a:off x="259976" y="5469467"/>
            <a:ext cx="2762759" cy="13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CB9BD1DF-87A9-A22C-2C1D-A101D930238C}"/>
              </a:ext>
            </a:extLst>
          </p:cNvPr>
          <p:cNvSpPr/>
          <p:nvPr/>
        </p:nvSpPr>
        <p:spPr>
          <a:xfrm>
            <a:off x="11712388" y="6349004"/>
            <a:ext cx="439271" cy="4801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8978674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49A9CF-9A04-0D0B-3F38-47569BAC8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Índice de proporção de</a:t>
            </a:r>
            <a:br>
              <a:rPr lang="pt-BR" dirty="0"/>
            </a:br>
            <a:r>
              <a:rPr lang="pt-BR" dirty="0"/>
              <a:t>compacidade separada (CSP)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C2E1DDA-B549-8F9D-BA64-18BAFB4D49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1" y="1921883"/>
                <a:ext cx="9249228" cy="4241849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Definição 1</a:t>
                </a:r>
              </a:p>
              <a:p>
                <a:pPr lvl="1" algn="just"/>
                <a:endParaRPr lang="pt-BR" dirty="0"/>
              </a:p>
              <a:p>
                <a:pPr lvl="1" algn="just"/>
                <a:r>
                  <a:rPr lang="pt-BR" dirty="0"/>
                  <a:t>Calcula-se o peso médio da árvore geradora mínima para todas as amostras no i-</a:t>
                </a:r>
                <a:r>
                  <a:rPr lang="pt-BR" dirty="0" err="1"/>
                  <a:t>ésimo</a:t>
                </a:r>
                <a:r>
                  <a:rPr lang="pt-BR" dirty="0"/>
                  <a:t> cluster como a compactação </a:t>
                </a:r>
                <a:r>
                  <a:rPr lang="pt-BR" dirty="0" err="1"/>
                  <a:t>intracluster</a:t>
                </a:r>
                <a:r>
                  <a:rPr lang="pt-BR" b="0" dirty="0"/>
                  <a:t>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𝑐𝑑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pt-BR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m:rPr>
                        <m:nor/>
                      </m:rPr>
                      <a:rPr lang="pt-B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pt-BR" b="0" i="0" smtClean="0">
                        <a:latin typeface="Cambria Math" panose="02040503050406030204" pitchFamily="18" charset="0"/>
                      </a:rPr>
                      <m:t>fim</m:t>
                    </m:r>
                    <m:r>
                      <m:rPr>
                        <m:nor/>
                      </m:rPr>
                      <a:rPr lang="pt-BR" dirty="0" smtClean="0"/>
                      <m:t> </m:t>
                    </m:r>
                    <m:r>
                      <m:rPr>
                        <m:nor/>
                      </m:rPr>
                      <a:rPr lang="pt-BR" dirty="0" smtClean="0"/>
                      <m:t>medir</m:t>
                    </m:r>
                    <m:r>
                      <m:rPr>
                        <m:nor/>
                      </m:rPr>
                      <a:rPr lang="pt-BR" dirty="0" smtClean="0"/>
                      <m:t> </m:t>
                    </m:r>
                    <m:r>
                      <m:rPr>
                        <m:nor/>
                      </m:rPr>
                      <a:rPr lang="pt-BR" dirty="0" smtClean="0"/>
                      <m:t>a</m:t>
                    </m:r>
                    <m:r>
                      <m:rPr>
                        <m:nor/>
                      </m:rPr>
                      <a:rPr lang="pt-BR" dirty="0" smtClean="0"/>
                      <m:t> </m:t>
                    </m:r>
                    <m:r>
                      <m:rPr>
                        <m:nor/>
                      </m:rPr>
                      <a:rPr lang="pt-BR" dirty="0" smtClean="0"/>
                      <m:t>similaridade</m:t>
                    </m:r>
                    <m:r>
                      <m:rPr>
                        <m:nor/>
                      </m:rPr>
                      <a:rPr lang="pt-BR" dirty="0" smtClean="0"/>
                      <m:t> </m:t>
                    </m:r>
                    <m:r>
                      <m:rPr>
                        <m:nor/>
                      </m:rPr>
                      <a:rPr lang="pt-BR" dirty="0" smtClean="0"/>
                      <m:t>das</m:t>
                    </m:r>
                    <m:r>
                      <m:rPr>
                        <m:nor/>
                      </m:rPr>
                      <a:rPr lang="pt-BR" dirty="0" smtClean="0"/>
                      <m:t> </m:t>
                    </m:r>
                    <m:r>
                      <m:rPr>
                        <m:nor/>
                      </m:rPr>
                      <a:rPr lang="pt-BR" dirty="0" smtClean="0"/>
                      <m:t>amostras</m:t>
                    </m:r>
                    <m:r>
                      <m:rPr>
                        <m:nor/>
                      </m:rPr>
                      <a:rPr lang="pt-BR" dirty="0" smtClean="0"/>
                      <m:t> </m:t>
                    </m:r>
                    <m:r>
                      <m:rPr>
                        <m:nor/>
                      </m:rPr>
                      <a:rPr lang="pt-BR" dirty="0" smtClean="0"/>
                      <m:t>no</m:t>
                    </m:r>
                    <m:r>
                      <m:rPr>
                        <m:nor/>
                      </m:rPr>
                      <a:rPr lang="pt-BR" dirty="0" smtClean="0"/>
                      <m:t> </m:t>
                    </m:r>
                    <m:r>
                      <m:rPr>
                        <m:nor/>
                      </m:rPr>
                      <a:rPr lang="pt-BR" dirty="0" smtClean="0"/>
                      <m:t>mesmo</m:t>
                    </m:r>
                    <m:r>
                      <m:rPr>
                        <m:nor/>
                      </m:rPr>
                      <a:rPr lang="pt-BR" dirty="0" smtClean="0"/>
                      <m:t> </m:t>
                    </m:r>
                    <m:r>
                      <m:rPr>
                        <m:nor/>
                      </m:rPr>
                      <a:rPr lang="pt-BR" dirty="0" smtClean="0"/>
                      <m:t>cluster</m:t>
                    </m:r>
                  </m:oMath>
                </a14:m>
                <a:r>
                  <a:rPr lang="pt-BR" dirty="0"/>
                  <a:t>, que é definido da seguinte forma:</a:t>
                </a:r>
              </a:p>
              <a:p>
                <a:pPr lvl="1" algn="just"/>
                <a:endParaRPr lang="pt-BR" dirty="0"/>
              </a:p>
              <a:p>
                <a:pPr marL="457200" lvl="1" indent="0">
                  <a:buNone/>
                </a:pPr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C2E1DDA-B549-8F9D-BA64-18BAFB4D49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921883"/>
                <a:ext cx="9249228" cy="4241849"/>
              </a:xfrm>
              <a:blipFill>
                <a:blip r:embed="rId3"/>
                <a:stretch>
                  <a:fillRect l="-1187" t="-2299" r="-98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 descr="Local do Evento | SBRC 2021 - Simpósio Brasileiro de Redes ...">
            <a:extLst>
              <a:ext uri="{FF2B5EF4-FFF2-40B4-BE49-F238E27FC236}">
                <a16:creationId xmlns:a16="http://schemas.microsoft.com/office/drawing/2014/main" id="{C4BAF076-983A-267F-65B0-779489FA3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783" y="0"/>
            <a:ext cx="3408217" cy="13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Edições Anteriores | SBRC 2021 - Simpósio Brasileiro de Redes de  Computadores e Sistemas Distribuídos">
            <a:extLst>
              <a:ext uri="{FF2B5EF4-FFF2-40B4-BE49-F238E27FC236}">
                <a16:creationId xmlns:a16="http://schemas.microsoft.com/office/drawing/2014/main" id="{EE629CB4-DE61-E1C8-0777-7BFAD2ACB3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8" t="24085"/>
          <a:stretch/>
        </p:blipFill>
        <p:spPr bwMode="auto">
          <a:xfrm>
            <a:off x="259976" y="5803900"/>
            <a:ext cx="2762759" cy="105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D775DBA8-C77A-31DF-06EA-F462DAD418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25417" y="4646562"/>
            <a:ext cx="2432665" cy="926142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4CDD21E7-D18E-C4A1-D986-C59FC8A78607}"/>
              </a:ext>
            </a:extLst>
          </p:cNvPr>
          <p:cNvSpPr/>
          <p:nvPr/>
        </p:nvSpPr>
        <p:spPr>
          <a:xfrm>
            <a:off x="7005491" y="4439493"/>
            <a:ext cx="2965824" cy="13402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sz="1800" dirty="0">
                <a:solidFill>
                  <a:schemeClr val="tx1"/>
                </a:solidFill>
              </a:rPr>
              <a:t>Onde W(</a:t>
            </a:r>
            <a:r>
              <a:rPr lang="pt-BR" sz="1800" dirty="0" err="1">
                <a:solidFill>
                  <a:schemeClr val="tx1"/>
                </a:solidFill>
              </a:rPr>
              <a:t>Gi</a:t>
            </a:r>
            <a:r>
              <a:rPr lang="pt-BR" sz="1800" dirty="0">
                <a:solidFill>
                  <a:schemeClr val="tx1"/>
                </a:solidFill>
              </a:rPr>
              <a:t>) é o peso da árvore geradora mínima para todas as amostras no i-</a:t>
            </a:r>
            <a:r>
              <a:rPr lang="pt-BR" sz="1800" dirty="0" err="1">
                <a:solidFill>
                  <a:schemeClr val="tx1"/>
                </a:solidFill>
              </a:rPr>
              <a:t>ésimo</a:t>
            </a:r>
            <a:r>
              <a:rPr lang="pt-BR" sz="1800" dirty="0">
                <a:solidFill>
                  <a:schemeClr val="tx1"/>
                </a:solidFill>
              </a:rPr>
              <a:t> cluster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B902D0B4-DB20-B048-D009-A38F11E2F22E}"/>
              </a:ext>
            </a:extLst>
          </p:cNvPr>
          <p:cNvCxnSpPr>
            <a:cxnSpLocks/>
          </p:cNvCxnSpPr>
          <p:nvPr/>
        </p:nvCxnSpPr>
        <p:spPr>
          <a:xfrm>
            <a:off x="5058082" y="5074107"/>
            <a:ext cx="141922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tângulo 5">
            <a:extLst>
              <a:ext uri="{FF2B5EF4-FFF2-40B4-BE49-F238E27FC236}">
                <a16:creationId xmlns:a16="http://schemas.microsoft.com/office/drawing/2014/main" id="{47891142-5AD1-473C-D1AC-030F7B472686}"/>
              </a:ext>
            </a:extLst>
          </p:cNvPr>
          <p:cNvSpPr/>
          <p:nvPr/>
        </p:nvSpPr>
        <p:spPr>
          <a:xfrm>
            <a:off x="11712388" y="6349004"/>
            <a:ext cx="439271" cy="4801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3159338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49A9CF-9A04-0D0B-3F38-47569BAC8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Índice de proporção de</a:t>
            </a:r>
            <a:br>
              <a:rPr lang="pt-BR" dirty="0"/>
            </a:br>
            <a:r>
              <a:rPr lang="pt-BR" dirty="0"/>
              <a:t>compacidade separada (CSP)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C2E1DDA-B549-8F9D-BA64-18BAFB4D49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045859"/>
                <a:ext cx="9791701" cy="4117874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Definição 2</a:t>
                </a:r>
              </a:p>
              <a:p>
                <a:pPr lvl="1" algn="just"/>
                <a:endParaRPr lang="pt-BR" dirty="0"/>
              </a:p>
              <a:p>
                <a:pPr lvl="1" algn="just"/>
                <a:r>
                  <a:rPr lang="pt-BR" dirty="0"/>
                  <a:t>Tomamos o valor mínimo das distâncias mínimas entre as amostras no cluster eu e as amostras em outros clusters como a separação entre clusters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𝑠𝑑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pt-BR" dirty="0"/>
                  <a:t>, que é definido da seguinte forma: 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C2E1DDA-B549-8F9D-BA64-18BAFB4D49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045859"/>
                <a:ext cx="9791701" cy="4117874"/>
              </a:xfrm>
              <a:blipFill>
                <a:blip r:embed="rId3"/>
                <a:stretch>
                  <a:fillRect l="-1121" t="-2519" r="-93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 descr="Local do Evento | SBRC 2021 - Simpósio Brasileiro de Redes ...">
            <a:extLst>
              <a:ext uri="{FF2B5EF4-FFF2-40B4-BE49-F238E27FC236}">
                <a16:creationId xmlns:a16="http://schemas.microsoft.com/office/drawing/2014/main" id="{C4BAF076-983A-267F-65B0-779489FA3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783" y="0"/>
            <a:ext cx="3408217" cy="13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Edições Anteriores | SBRC 2021 - Simpósio Brasileiro de Redes de  Computadores e Sistemas Distribuídos">
            <a:extLst>
              <a:ext uri="{FF2B5EF4-FFF2-40B4-BE49-F238E27FC236}">
                <a16:creationId xmlns:a16="http://schemas.microsoft.com/office/drawing/2014/main" id="{EE629CB4-DE61-E1C8-0777-7BFAD2ACB3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8" t="24085"/>
          <a:stretch/>
        </p:blipFill>
        <p:spPr bwMode="auto">
          <a:xfrm>
            <a:off x="259976" y="5803900"/>
            <a:ext cx="2762759" cy="105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BC4368CE-25D6-7CA9-559D-8C6222DF290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61466" y="4319006"/>
            <a:ext cx="6269068" cy="647436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3113CB22-0BA8-C475-00B6-863A69FDABF0}"/>
              </a:ext>
            </a:extLst>
          </p:cNvPr>
          <p:cNvSpPr/>
          <p:nvPr/>
        </p:nvSpPr>
        <p:spPr>
          <a:xfrm>
            <a:off x="4613088" y="5242183"/>
            <a:ext cx="2965824" cy="13402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sz="1800" dirty="0">
                <a:solidFill>
                  <a:schemeClr val="tx1"/>
                </a:solidFill>
              </a:rPr>
              <a:t>Onde </a:t>
            </a:r>
            <a:r>
              <a:rPr lang="pt-BR" sz="1800" dirty="0" err="1">
                <a:solidFill>
                  <a:schemeClr val="tx1"/>
                </a:solidFill>
              </a:rPr>
              <a:t>dist</a:t>
            </a:r>
            <a:r>
              <a:rPr lang="pt-BR" sz="1800" dirty="0">
                <a:solidFill>
                  <a:schemeClr val="tx1"/>
                </a:solidFill>
              </a:rPr>
              <a:t>(</a:t>
            </a:r>
            <a:r>
              <a:rPr lang="pt-BR" sz="1800" dirty="0" err="1">
                <a:solidFill>
                  <a:schemeClr val="tx1"/>
                </a:solidFill>
              </a:rPr>
              <a:t>xi,xj</a:t>
            </a:r>
            <a:r>
              <a:rPr lang="pt-BR" sz="1800" dirty="0">
                <a:solidFill>
                  <a:schemeClr val="tx1"/>
                </a:solidFill>
              </a:rPr>
              <a:t>) é a distância euclidiana </a:t>
            </a:r>
            <a:r>
              <a:rPr lang="pt-BR" sz="1800" dirty="0" err="1">
                <a:solidFill>
                  <a:schemeClr val="tx1"/>
                </a:solidFill>
              </a:rPr>
              <a:t>intercluster</a:t>
            </a:r>
            <a:r>
              <a:rPr lang="pt-BR" sz="1800" dirty="0">
                <a:solidFill>
                  <a:schemeClr val="tx1"/>
                </a:solidFill>
              </a:rPr>
              <a:t> das amostras xi e </a:t>
            </a:r>
            <a:r>
              <a:rPr lang="pt-BR" sz="1800" dirty="0" err="1">
                <a:solidFill>
                  <a:schemeClr val="tx1"/>
                </a:solidFill>
              </a:rPr>
              <a:t>xj</a:t>
            </a:r>
            <a:endParaRPr lang="pt-BR" sz="1800" dirty="0">
              <a:solidFill>
                <a:schemeClr val="tx1"/>
              </a:solidFill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74DC83E7-0627-A615-9C7A-DD43D5FD18EC}"/>
              </a:ext>
            </a:extLst>
          </p:cNvPr>
          <p:cNvSpPr/>
          <p:nvPr/>
        </p:nvSpPr>
        <p:spPr>
          <a:xfrm>
            <a:off x="11712388" y="6349004"/>
            <a:ext cx="439271" cy="4801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31924098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49A9CF-9A04-0D0B-3F38-47569BAC8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Índice de proporção de</a:t>
            </a:r>
            <a:br>
              <a:rPr lang="pt-BR" dirty="0"/>
            </a:br>
            <a:r>
              <a:rPr lang="pt-BR" dirty="0"/>
              <a:t>compacidade separada (CSP)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C2E1DDA-B549-8F9D-BA64-18BAFB4D49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035705"/>
                <a:ext cx="9791701" cy="4128028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Definição 3</a:t>
                </a:r>
              </a:p>
              <a:p>
                <a:pPr lvl="1" algn="just"/>
                <a:endParaRPr lang="pt-BR" dirty="0"/>
              </a:p>
              <a:p>
                <a:pPr lvl="1" algn="just"/>
                <a:r>
                  <a:rPr lang="pt-BR" dirty="0"/>
                  <a:t>Tomamos a diferença entre a separação entre clusters e a compactação </a:t>
                </a:r>
                <a:r>
                  <a:rPr lang="pt-BR" dirty="0" err="1"/>
                  <a:t>intracluster</a:t>
                </a:r>
                <a:r>
                  <a:rPr lang="pt-BR" dirty="0"/>
                  <a:t> do cluster </a:t>
                </a:r>
                <a:r>
                  <a:rPr lang="pt-BR" i="1" dirty="0"/>
                  <a:t>i</a:t>
                </a:r>
                <a:r>
                  <a:rPr lang="pt-BR" dirty="0"/>
                  <a:t> como o grau de dispersão de agrupamento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𝑠𝑠𝑐𝑑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pt-BR" dirty="0"/>
                  <a:t>, que é definido da seguinte forma: 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C2E1DDA-B549-8F9D-BA64-18BAFB4D49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035705"/>
                <a:ext cx="9791701" cy="4128028"/>
              </a:xfrm>
              <a:blipFill>
                <a:blip r:embed="rId3"/>
                <a:stretch>
                  <a:fillRect l="-1121" t="-2511" r="-93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 descr="Local do Evento | SBRC 2021 - Simpósio Brasileiro de Redes ...">
            <a:extLst>
              <a:ext uri="{FF2B5EF4-FFF2-40B4-BE49-F238E27FC236}">
                <a16:creationId xmlns:a16="http://schemas.microsoft.com/office/drawing/2014/main" id="{C4BAF076-983A-267F-65B0-779489FA3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783" y="0"/>
            <a:ext cx="3408217" cy="13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Edições Anteriores | SBRC 2021 - Simpósio Brasileiro de Redes de  Computadores e Sistemas Distribuídos">
            <a:extLst>
              <a:ext uri="{FF2B5EF4-FFF2-40B4-BE49-F238E27FC236}">
                <a16:creationId xmlns:a16="http://schemas.microsoft.com/office/drawing/2014/main" id="{EE629CB4-DE61-E1C8-0777-7BFAD2ACB3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8" t="24085"/>
          <a:stretch/>
        </p:blipFill>
        <p:spPr bwMode="auto">
          <a:xfrm>
            <a:off x="259976" y="5803900"/>
            <a:ext cx="2762759" cy="105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71A0C35D-2C55-BD94-EE0B-9F61CCCF13E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41395"/>
          <a:stretch/>
        </p:blipFill>
        <p:spPr>
          <a:xfrm>
            <a:off x="2426074" y="4404783"/>
            <a:ext cx="5779485" cy="10541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7663C648-DB3C-44B2-EBA1-219717D9331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1552" t="62195" r="60429" b="-1031"/>
          <a:stretch/>
        </p:blipFill>
        <p:spPr>
          <a:xfrm>
            <a:off x="8263083" y="4760382"/>
            <a:ext cx="1041400" cy="698501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F00685E5-F8A1-64B9-FFB0-3D5A7BE8693D}"/>
              </a:ext>
            </a:extLst>
          </p:cNvPr>
          <p:cNvSpPr/>
          <p:nvPr/>
        </p:nvSpPr>
        <p:spPr>
          <a:xfrm>
            <a:off x="11712388" y="6349004"/>
            <a:ext cx="439271" cy="4801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34533894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49A9CF-9A04-0D0B-3F38-47569BAC8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Índice de proporção de</a:t>
            </a:r>
            <a:br>
              <a:rPr lang="pt-BR" dirty="0"/>
            </a:br>
            <a:r>
              <a:rPr lang="pt-BR" dirty="0"/>
              <a:t>compacidade separada (CSP)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C2E1DDA-B549-8F9D-BA64-18BAFB4D49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055813"/>
                <a:ext cx="9791701" cy="4107920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Definição 4</a:t>
                </a:r>
              </a:p>
              <a:p>
                <a:pPr lvl="1" algn="just"/>
                <a:endParaRPr lang="pt-BR" dirty="0"/>
              </a:p>
              <a:p>
                <a:pPr lvl="1" algn="just"/>
                <a:r>
                  <a:rPr lang="pt-BR" dirty="0"/>
                  <a:t>Tomamos a soma da separação entre clusters e da compactação </a:t>
                </a:r>
                <a:r>
                  <a:rPr lang="pt-BR" dirty="0" err="1"/>
                  <a:t>intracluster</a:t>
                </a:r>
                <a:r>
                  <a:rPr lang="pt-BR" dirty="0"/>
                  <a:t> do cluster </a:t>
                </a:r>
                <a:r>
                  <a:rPr lang="pt-BR" i="1" dirty="0"/>
                  <a:t>i</a:t>
                </a:r>
                <a:r>
                  <a:rPr lang="pt-BR" dirty="0"/>
                  <a:t> como o grau de síntese de agrupamento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𝑠𝑠𝑐𝑑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pt-BR" dirty="0"/>
                  <a:t>,que é definido da seguinte forma: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C2E1DDA-B549-8F9D-BA64-18BAFB4D49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055813"/>
                <a:ext cx="9791701" cy="4107920"/>
              </a:xfrm>
              <a:blipFill>
                <a:blip r:embed="rId3"/>
                <a:stretch>
                  <a:fillRect l="-1121" t="-2374" r="-93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 descr="Local do Evento | SBRC 2021 - Simpósio Brasileiro de Redes ...">
            <a:extLst>
              <a:ext uri="{FF2B5EF4-FFF2-40B4-BE49-F238E27FC236}">
                <a16:creationId xmlns:a16="http://schemas.microsoft.com/office/drawing/2014/main" id="{C4BAF076-983A-267F-65B0-779489FA3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783" y="0"/>
            <a:ext cx="3408217" cy="13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Edições Anteriores | SBRC 2021 - Simpósio Brasileiro de Redes de  Computadores e Sistemas Distribuídos">
            <a:extLst>
              <a:ext uri="{FF2B5EF4-FFF2-40B4-BE49-F238E27FC236}">
                <a16:creationId xmlns:a16="http://schemas.microsoft.com/office/drawing/2014/main" id="{EE629CB4-DE61-E1C8-0777-7BFAD2ACB3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8" t="24085"/>
          <a:stretch/>
        </p:blipFill>
        <p:spPr bwMode="auto">
          <a:xfrm>
            <a:off x="259976" y="5803900"/>
            <a:ext cx="2762759" cy="105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CCF04C34-0F60-E2EF-7CF0-573CB6765C3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40231"/>
          <a:stretch/>
        </p:blipFill>
        <p:spPr>
          <a:xfrm>
            <a:off x="2616200" y="4319497"/>
            <a:ext cx="5799984" cy="109324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E5080442-8DA5-414F-246E-7637FBFA65A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9905" t="59784" r="60110"/>
          <a:stretch/>
        </p:blipFill>
        <p:spPr>
          <a:xfrm>
            <a:off x="8416184" y="4620718"/>
            <a:ext cx="1117600" cy="694001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64772FC2-A63C-7CCA-3DEB-F5427C973F94}"/>
              </a:ext>
            </a:extLst>
          </p:cNvPr>
          <p:cNvSpPr/>
          <p:nvPr/>
        </p:nvSpPr>
        <p:spPr>
          <a:xfrm>
            <a:off x="11712388" y="6349004"/>
            <a:ext cx="439271" cy="4801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37609925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49A9CF-9A04-0D0B-3F38-47569BAC8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Índice de proporção de</a:t>
            </a:r>
            <a:br>
              <a:rPr lang="pt-BR" dirty="0"/>
            </a:br>
            <a:r>
              <a:rPr lang="pt-BR" dirty="0"/>
              <a:t>compacidade separada (CSP)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C2E1DDA-B549-8F9D-BA64-18BAFB4D49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033445"/>
                <a:ext cx="9791701" cy="4130287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Definição 5 – CSP </a:t>
                </a:r>
              </a:p>
              <a:p>
                <a:pPr lvl="1" algn="just"/>
                <a:endParaRPr lang="pt-BR" dirty="0"/>
              </a:p>
              <a:p>
                <a:pPr lvl="1" algn="just"/>
                <a:r>
                  <a:rPr lang="pt-BR" dirty="0"/>
                  <a:t>Tomamos a razão entre o grau de dispersão do cluster e o grau de síntese do cluster para cluster </a:t>
                </a:r>
                <a:r>
                  <a:rPr lang="pt-BR" i="1" dirty="0"/>
                  <a:t>i</a:t>
                </a:r>
                <a:r>
                  <a:rPr lang="pt-BR" dirty="0"/>
                  <a:t> como o índice CSP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pt-BR" dirty="0"/>
                  <a:t>, que é definido da seguinte forma: 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C2E1DDA-B549-8F9D-BA64-18BAFB4D49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033445"/>
                <a:ext cx="9791701" cy="4130287"/>
              </a:xfrm>
              <a:blipFill>
                <a:blip r:embed="rId3"/>
                <a:stretch>
                  <a:fillRect l="-1121" t="-2511" r="-93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 descr="Local do Evento | SBRC 2021 - Simpósio Brasileiro de Redes ...">
            <a:extLst>
              <a:ext uri="{FF2B5EF4-FFF2-40B4-BE49-F238E27FC236}">
                <a16:creationId xmlns:a16="http://schemas.microsoft.com/office/drawing/2014/main" id="{C4BAF076-983A-267F-65B0-779489FA3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783" y="0"/>
            <a:ext cx="3408217" cy="13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Edições Anteriores | SBRC 2021 - Simpósio Brasileiro de Redes de  Computadores e Sistemas Distribuídos">
            <a:extLst>
              <a:ext uri="{FF2B5EF4-FFF2-40B4-BE49-F238E27FC236}">
                <a16:creationId xmlns:a16="http://schemas.microsoft.com/office/drawing/2014/main" id="{EE629CB4-DE61-E1C8-0777-7BFAD2ACB3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8" t="24085"/>
          <a:stretch/>
        </p:blipFill>
        <p:spPr bwMode="auto">
          <a:xfrm>
            <a:off x="259976" y="5803900"/>
            <a:ext cx="2762759" cy="105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8EF4946E-5109-3534-BFD6-76D74A0971E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27156" y="4277328"/>
            <a:ext cx="6325483" cy="2229161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02180F1E-42EC-0714-BCAF-8CDF74778B2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99996" y="4531388"/>
            <a:ext cx="857370" cy="352474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1FA4DBBD-C190-4AF2-34C4-4D2F6411AE4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23697" y="5626965"/>
            <a:ext cx="857370" cy="352474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F2301FF9-7014-A306-D0E6-F67DC752143C}"/>
              </a:ext>
            </a:extLst>
          </p:cNvPr>
          <p:cNvSpPr/>
          <p:nvPr/>
        </p:nvSpPr>
        <p:spPr>
          <a:xfrm>
            <a:off x="11712388" y="6349004"/>
            <a:ext cx="439271" cy="4801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14699931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49A9CF-9A04-0D0B-3F38-47569BAC8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Índice de proporção de</a:t>
            </a:r>
            <a:br>
              <a:rPr lang="pt-BR" dirty="0"/>
            </a:br>
            <a:r>
              <a:rPr lang="pt-BR" dirty="0"/>
              <a:t>compacidade separada (CSP)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2E1DDA-B549-8F9D-BA64-18BAFB4D4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55813"/>
            <a:ext cx="9905999" cy="4107920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Análise do agrupamento por meio do índice CSP dos demais clusters no conjunto de dados.</a:t>
            </a:r>
          </a:p>
          <a:p>
            <a:pPr marL="457200" lvl="1" indent="0" algn="just">
              <a:buNone/>
            </a:pPr>
            <a:endParaRPr lang="pt-BR" dirty="0"/>
          </a:p>
          <a:p>
            <a:pPr lvl="1" algn="just"/>
            <a:r>
              <a:rPr lang="pt-BR" dirty="0"/>
              <a:t>Quanto maior o valor médio, melhor será o resultado do agrupamento. O número de cluster que corresponde ao valor médio máximo é o número ideal de clusters.</a:t>
            </a:r>
          </a:p>
        </p:txBody>
      </p:sp>
      <p:pic>
        <p:nvPicPr>
          <p:cNvPr id="4" name="Picture 2" descr="Local do Evento | SBRC 2021 - Simpósio Brasileiro de Redes ...">
            <a:extLst>
              <a:ext uri="{FF2B5EF4-FFF2-40B4-BE49-F238E27FC236}">
                <a16:creationId xmlns:a16="http://schemas.microsoft.com/office/drawing/2014/main" id="{C4BAF076-983A-267F-65B0-779489FA3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783" y="0"/>
            <a:ext cx="3408217" cy="13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Edições Anteriores | SBRC 2021 - Simpósio Brasileiro de Redes de  Computadores e Sistemas Distribuídos">
            <a:extLst>
              <a:ext uri="{FF2B5EF4-FFF2-40B4-BE49-F238E27FC236}">
                <a16:creationId xmlns:a16="http://schemas.microsoft.com/office/drawing/2014/main" id="{EE629CB4-DE61-E1C8-0777-7BFAD2ACB3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8" t="24085"/>
          <a:stretch/>
        </p:blipFill>
        <p:spPr bwMode="auto">
          <a:xfrm>
            <a:off x="259976" y="5803900"/>
            <a:ext cx="2762759" cy="105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78030326-392A-4F21-2FE5-B95501F864D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48822"/>
          <a:stretch/>
        </p:blipFill>
        <p:spPr>
          <a:xfrm>
            <a:off x="3022735" y="4771048"/>
            <a:ext cx="3563199" cy="717941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18D08B65-4D75-8664-7958-4682B065E43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48822"/>
          <a:stretch/>
        </p:blipFill>
        <p:spPr>
          <a:xfrm>
            <a:off x="2347494" y="5892018"/>
            <a:ext cx="3563199" cy="717941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B1241C3E-8F81-19D8-C299-84FD0D00DA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86239" y="4920890"/>
            <a:ext cx="4568458" cy="1325563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72FB5326-CF32-75F7-7785-54C06C03FAD3}"/>
              </a:ext>
            </a:extLst>
          </p:cNvPr>
          <p:cNvSpPr/>
          <p:nvPr/>
        </p:nvSpPr>
        <p:spPr>
          <a:xfrm>
            <a:off x="11712388" y="6349004"/>
            <a:ext cx="439271" cy="4801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24698608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49A9CF-9A04-0D0B-3F38-47569BAC8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Determinando o número</a:t>
            </a:r>
            <a:br>
              <a:rPr lang="pt-BR" dirty="0"/>
            </a:br>
            <a:r>
              <a:rPr lang="pt-BR" dirty="0"/>
              <a:t>ideal de clusters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C2E1DDA-B549-8F9D-BA64-18BAFB4D49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2" y="2055812"/>
                <a:ext cx="5257798" cy="4651075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pt-BR" sz="2400" dirty="0"/>
                  <a:t>Utilização do algoritmo </a:t>
                </a:r>
                <a:r>
                  <a:rPr lang="pt-BR" sz="2400" i="1" dirty="0" err="1"/>
                  <a:t>optimal</a:t>
                </a:r>
                <a:r>
                  <a:rPr lang="pt-BR" sz="2400" i="1" dirty="0"/>
                  <a:t> </a:t>
                </a:r>
                <a:r>
                  <a:rPr lang="pt-BR" sz="2400" i="1" dirty="0" err="1"/>
                  <a:t>number</a:t>
                </a:r>
                <a:r>
                  <a:rPr lang="pt-BR" sz="2400" i="1" dirty="0"/>
                  <a:t> </a:t>
                </a:r>
                <a:r>
                  <a:rPr lang="pt-BR" sz="2400" i="1" dirty="0" err="1"/>
                  <a:t>of</a:t>
                </a:r>
                <a:r>
                  <a:rPr lang="pt-BR" sz="2400" i="1" dirty="0"/>
                  <a:t> cluster </a:t>
                </a:r>
                <a:r>
                  <a:rPr lang="pt-BR" sz="2400" i="1" dirty="0" err="1"/>
                  <a:t>determination</a:t>
                </a:r>
                <a:r>
                  <a:rPr lang="pt-BR" sz="2400" dirty="0"/>
                  <a:t> (ONCD)</a:t>
                </a:r>
              </a:p>
              <a:p>
                <a:pPr lvl="1" algn="just"/>
                <a:endParaRPr lang="pt-BR" sz="2000" dirty="0"/>
              </a:p>
              <a:p>
                <a:pPr lvl="1" algn="just"/>
                <a:r>
                  <a:rPr lang="pt-BR" sz="2000" dirty="0"/>
                  <a:t>Conceito do algoritmo</a:t>
                </a:r>
              </a:p>
              <a:p>
                <a:pPr lvl="1" algn="just"/>
                <a:r>
                  <a:rPr lang="pt-BR" sz="2000" dirty="0"/>
                  <a:t>Considerar:</a:t>
                </a:r>
              </a:p>
              <a:p>
                <a:pPr lvl="2" algn="just"/>
                <a:endParaRPr lang="pt-BR" sz="1800" dirty="0"/>
              </a:p>
              <a:p>
                <a:pPr lvl="2" algn="just"/>
                <a:r>
                  <a:rPr lang="pt-BR" sz="1800" dirty="0"/>
                  <a:t>(1) –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sz="1800" b="0" i="0" smtClean="0">
                        <a:latin typeface="Cambria Math" panose="02040503050406030204" pitchFamily="18" charset="0"/>
                      </a:rPr>
                      <m:t>cd</m:t>
                    </m:r>
                    <m:r>
                      <a:rPr lang="pt-BR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18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sz="1800" dirty="0"/>
                  <a:t> </a:t>
                </a:r>
              </a:p>
              <a:p>
                <a:pPr lvl="2" algn="just"/>
                <a:r>
                  <a:rPr lang="pt-BR" sz="1800" dirty="0"/>
                  <a:t>(2) –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sz="1800">
                        <a:latin typeface="Cambria Math" panose="02040503050406030204" pitchFamily="18" charset="0"/>
                      </a:rPr>
                      <m:t>s</m:t>
                    </m:r>
                    <m:r>
                      <m:rPr>
                        <m:sty m:val="p"/>
                      </m:rPr>
                      <a:rPr lang="pt-BR" sz="1800" b="0" i="0" smtClean="0">
                        <a:latin typeface="Cambria Math" panose="02040503050406030204" pitchFamily="18" charset="0"/>
                      </a:rPr>
                      <m:t>d</m:t>
                    </m:r>
                    <m:r>
                      <a:rPr lang="pt-BR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18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sz="1800" dirty="0"/>
                  <a:t> </a:t>
                </a:r>
              </a:p>
              <a:p>
                <a:pPr lvl="2" algn="just"/>
                <a:r>
                  <a:rPr lang="pt-BR" sz="1800" dirty="0"/>
                  <a:t>(5) –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sz="1800">
                        <a:latin typeface="Cambria Math" panose="02040503050406030204" pitchFamily="18" charset="0"/>
                      </a:rPr>
                      <m:t>C</m:t>
                    </m:r>
                    <m:r>
                      <m:rPr>
                        <m:sty m:val="p"/>
                      </m:rPr>
                      <a:rPr lang="pt-BR" sz="1800" b="0" i="0" smtClean="0">
                        <a:latin typeface="Cambria Math" panose="02040503050406030204" pitchFamily="18" charset="0"/>
                      </a:rPr>
                      <m:t>SP</m:t>
                    </m:r>
                    <m:r>
                      <a:rPr lang="pt-BR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18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sz="1800" dirty="0"/>
                  <a:t> </a:t>
                </a:r>
              </a:p>
              <a:p>
                <a:pPr lvl="2" algn="just"/>
                <a:r>
                  <a:rPr lang="pt-BR" sz="1800" dirty="0"/>
                  <a:t>(6) –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sz="1800" dirty="0" smtClean="0">
                        <a:latin typeface="Cambria Math" panose="02040503050406030204" pitchFamily="18" charset="0"/>
                      </a:rPr>
                      <m:t>a</m:t>
                    </m:r>
                    <m:r>
                      <m:rPr>
                        <m:sty m:val="p"/>
                      </m:rPr>
                      <a:rPr lang="pt-BR" sz="1800" b="0" i="0" dirty="0" smtClean="0">
                        <a:latin typeface="Cambria Math" panose="02040503050406030204" pitchFamily="18" charset="0"/>
                      </a:rPr>
                      <m:t>vgCSP</m:t>
                    </m:r>
                    <m:r>
                      <a:rPr lang="pt-BR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18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pt-BR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sz="1800" dirty="0"/>
                  <a:t> </a:t>
                </a:r>
              </a:p>
              <a:p>
                <a:pPr lvl="2" algn="just"/>
                <a:r>
                  <a:rPr lang="pt-BR" sz="1800" dirty="0"/>
                  <a:t>(7) –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pt-BR" sz="1800" b="0" i="1" smtClean="0">
                            <a:latin typeface="Cambria Math" panose="02040503050406030204" pitchFamily="18" charset="0"/>
                          </a:rPr>
                          <m:t>𝑜𝑝𝑡</m:t>
                        </m:r>
                      </m:sub>
                    </m:sSub>
                  </m:oMath>
                </a14:m>
                <a:endParaRPr lang="pt-BR" dirty="0"/>
              </a:p>
              <a:p>
                <a:pPr lvl="2" algn="just"/>
                <a:endParaRPr lang="pt-BR" sz="2400" dirty="0"/>
              </a:p>
              <a:p>
                <a:pPr algn="just"/>
                <a:endParaRPr lang="pt-BR" dirty="0"/>
              </a:p>
              <a:p>
                <a:pPr algn="just"/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C2E1DDA-B549-8F9D-BA64-18BAFB4D49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2" y="2055812"/>
                <a:ext cx="5257798" cy="4651075"/>
              </a:xfrm>
              <a:blipFill>
                <a:blip r:embed="rId3"/>
                <a:stretch>
                  <a:fillRect l="-1624" t="-1835" r="-174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 descr="Local do Evento | SBRC 2021 - Simpósio Brasileiro de Redes ...">
            <a:extLst>
              <a:ext uri="{FF2B5EF4-FFF2-40B4-BE49-F238E27FC236}">
                <a16:creationId xmlns:a16="http://schemas.microsoft.com/office/drawing/2014/main" id="{C4BAF076-983A-267F-65B0-779489FA3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783" y="0"/>
            <a:ext cx="3408217" cy="13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98761B8E-699A-AE23-DDAC-175AEDC16D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1100" y="1179671"/>
            <a:ext cx="5670924" cy="5527217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3DDE06A7-00A6-0904-0103-BA064D7EEBD8}"/>
              </a:ext>
            </a:extLst>
          </p:cNvPr>
          <p:cNvSpPr/>
          <p:nvPr/>
        </p:nvSpPr>
        <p:spPr>
          <a:xfrm>
            <a:off x="11712388" y="6349004"/>
            <a:ext cx="439271" cy="4801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24970281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49A9CF-9A04-0D0B-3F38-47569BAC8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do </a:t>
            </a:r>
            <a:r>
              <a:rPr lang="pt-BR" i="1" dirty="0"/>
              <a:t>step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C2E1DDA-B549-8F9D-BA64-18BAFB4D49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1" y="1812395"/>
                <a:ext cx="9771741" cy="4351338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pt-BR" sz="2400" dirty="0"/>
                  <a:t>A partir da árvore hierárquica, os pontos de dados A, B, C e D de um determinado cluster </a:t>
                </a:r>
                <a:r>
                  <a:rPr lang="pt-BR" sz="2400" i="1" dirty="0"/>
                  <a:t>i</a:t>
                </a:r>
                <a:r>
                  <a:rPr lang="pt-BR" sz="2400" dirty="0"/>
                  <a:t> podem ser determinados, dos quais é possível obter a distância das arestas AB, BC e CD. </a:t>
                </a:r>
              </a:p>
              <a:p>
                <a:pPr lvl="1" algn="just"/>
                <a:endParaRPr lang="pt-BR" sz="2000" dirty="0"/>
              </a:p>
              <a:p>
                <a:pPr lvl="1" algn="just"/>
                <a:r>
                  <a:rPr lang="pt-BR" sz="2000" dirty="0"/>
                  <a:t>O peso</a:t>
                </a:r>
                <a:r>
                  <a:rPr lang="pt-BR" sz="2000" b="1" i="1" dirty="0"/>
                  <a:t> </a:t>
                </a:r>
                <a14:m>
                  <m:oMath xmlns:m="http://schemas.openxmlformats.org/officeDocument/2006/math"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𝐺𝑖</m:t>
                    </m:r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sz="2000" dirty="0"/>
                  <a:t>, pode ser definido e1+e2+e3. Assim, a compacidade </a:t>
                </a:r>
                <a:r>
                  <a:rPr lang="pt-BR" sz="2000" dirty="0" err="1"/>
                  <a:t>intracluster</a:t>
                </a:r>
                <a:r>
                  <a:rPr lang="pt-BR" sz="20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sz="2000" b="0" i="0" smtClean="0">
                        <a:latin typeface="Cambria Math" panose="02040503050406030204" pitchFamily="18" charset="0"/>
                      </a:rPr>
                      <m:t>cd</m:t>
                    </m:r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sz="2000" b="1" i="1" dirty="0"/>
                  <a:t> </a:t>
                </a:r>
                <a:r>
                  <a:rPr lang="pt-BR" sz="2000" dirty="0"/>
                  <a:t>pode ser calculado.</a:t>
                </a:r>
                <a:endParaRPr lang="pt-BR" sz="2400" dirty="0"/>
              </a:p>
              <a:p>
                <a:pPr lvl="1" algn="just"/>
                <a:r>
                  <a:rPr lang="pt-BR" sz="2000" dirty="0"/>
                  <a:t>Conclui-se que e4 tem o valor mínimo das distâncias mínimas </a:t>
                </a:r>
                <a:r>
                  <a:rPr lang="pt-BR" sz="2000" dirty="0" err="1"/>
                  <a:t>interclusters</a:t>
                </a:r>
                <a:r>
                  <a:rPr lang="pt-BR" sz="2000" dirty="0"/>
                  <a:t>, portanto o valor da separação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sz="2000">
                        <a:latin typeface="Cambria Math" panose="02040503050406030204" pitchFamily="18" charset="0"/>
                      </a:rPr>
                      <m:t>s</m:t>
                    </m:r>
                    <m:r>
                      <m:rPr>
                        <m:sty m:val="p"/>
                      </m:rPr>
                      <a:rPr lang="pt-BR" sz="2000" b="0" i="0" smtClean="0">
                        <a:latin typeface="Cambria Math" panose="02040503050406030204" pitchFamily="18" charset="0"/>
                      </a:rPr>
                      <m:t>d</m:t>
                    </m:r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sz="2000" b="1" i="1" dirty="0"/>
                  <a:t> </a:t>
                </a:r>
                <a:r>
                  <a:rPr lang="pt-BR" sz="2000" dirty="0"/>
                  <a:t>é definido como e4 </a:t>
                </a:r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C2E1DDA-B549-8F9D-BA64-18BAFB4D49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812395"/>
                <a:ext cx="9771741" cy="4351338"/>
              </a:xfrm>
              <a:blipFill>
                <a:blip r:embed="rId3"/>
                <a:stretch>
                  <a:fillRect l="-874" t="-1961" r="-99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 descr="Local do Evento | SBRC 2021 - Simpósio Brasileiro de Redes ...">
            <a:extLst>
              <a:ext uri="{FF2B5EF4-FFF2-40B4-BE49-F238E27FC236}">
                <a16:creationId xmlns:a16="http://schemas.microsoft.com/office/drawing/2014/main" id="{C4BAF076-983A-267F-65B0-779489FA3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783" y="0"/>
            <a:ext cx="3408217" cy="13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Edições Anteriores | SBRC 2021 - Simpósio Brasileiro de Redes de  Computadores e Sistemas Distribuídos">
            <a:extLst>
              <a:ext uri="{FF2B5EF4-FFF2-40B4-BE49-F238E27FC236}">
                <a16:creationId xmlns:a16="http://schemas.microsoft.com/office/drawing/2014/main" id="{EE629CB4-DE61-E1C8-0777-7BFAD2ACB3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8" t="24085"/>
          <a:stretch/>
        </p:blipFill>
        <p:spPr bwMode="auto">
          <a:xfrm>
            <a:off x="259976" y="5803900"/>
            <a:ext cx="2762759" cy="105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3A62F2C4-984D-7897-275A-184C0EF3529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1965" b="2141"/>
          <a:stretch/>
        </p:blipFill>
        <p:spPr>
          <a:xfrm>
            <a:off x="3564803" y="4469880"/>
            <a:ext cx="5062393" cy="2232614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919120DC-DB52-3C52-BD3B-DA225B83BA14}"/>
              </a:ext>
            </a:extLst>
          </p:cNvPr>
          <p:cNvSpPr/>
          <p:nvPr/>
        </p:nvSpPr>
        <p:spPr>
          <a:xfrm>
            <a:off x="11712388" y="6349004"/>
            <a:ext cx="439271" cy="4801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6859903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49A9CF-9A04-0D0B-3F38-47569BAC8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2E1DDA-B549-8F9D-BA64-18BAFB4D4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2" y="1812395"/>
            <a:ext cx="8567056" cy="4351338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Verificação do desempenho do índice CSP e ONCD</a:t>
            </a:r>
          </a:p>
          <a:p>
            <a:pPr marL="971550" lvl="1" indent="-514350" algn="just">
              <a:buFont typeface="+mj-lt"/>
              <a:buAutoNum type="arabicPeriod"/>
            </a:pPr>
            <a:endParaRPr lang="pt-BR" dirty="0"/>
          </a:p>
          <a:p>
            <a:pPr lvl="1" algn="just"/>
            <a:r>
              <a:rPr lang="pt-BR" dirty="0"/>
              <a:t>Experimentos utilizando </a:t>
            </a:r>
            <a:r>
              <a:rPr lang="pt-BR" i="1" dirty="0" err="1"/>
              <a:t>datasets</a:t>
            </a:r>
            <a:r>
              <a:rPr lang="pt-BR" dirty="0"/>
              <a:t> sintéticos</a:t>
            </a:r>
          </a:p>
          <a:p>
            <a:pPr lvl="2" algn="just"/>
            <a:endParaRPr lang="pt-BR" i="1" dirty="0"/>
          </a:p>
          <a:p>
            <a:pPr lvl="2" algn="just"/>
            <a:r>
              <a:rPr lang="pt-BR" dirty="0"/>
              <a:t>Os experimentos incluem 18 conjuntos de dados sintéticos, que compreendem números aleatórios 2-D gerados por simulação computacional. </a:t>
            </a:r>
          </a:p>
          <a:p>
            <a:pPr marL="0" indent="0" algn="just">
              <a:buNone/>
            </a:pPr>
            <a:endParaRPr lang="pt-BR" dirty="0"/>
          </a:p>
        </p:txBody>
      </p:sp>
      <p:pic>
        <p:nvPicPr>
          <p:cNvPr id="4" name="Picture 2" descr="Local do Evento | SBRC 2021 - Simpósio Brasileiro de Redes ...">
            <a:extLst>
              <a:ext uri="{FF2B5EF4-FFF2-40B4-BE49-F238E27FC236}">
                <a16:creationId xmlns:a16="http://schemas.microsoft.com/office/drawing/2014/main" id="{C4BAF076-983A-267F-65B0-779489FA3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783" y="0"/>
            <a:ext cx="3408217" cy="13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Edições Anteriores | SBRC 2021 - Simpósio Brasileiro de Redes de  Computadores e Sistemas Distribuídos">
            <a:extLst>
              <a:ext uri="{FF2B5EF4-FFF2-40B4-BE49-F238E27FC236}">
                <a16:creationId xmlns:a16="http://schemas.microsoft.com/office/drawing/2014/main" id="{EE629CB4-DE61-E1C8-0777-7BFAD2ACB3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8" t="24085"/>
          <a:stretch/>
        </p:blipFill>
        <p:spPr bwMode="auto">
          <a:xfrm>
            <a:off x="259976" y="5803900"/>
            <a:ext cx="2762759" cy="105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B7B580AC-5340-1CF0-3500-961F9525B8FD}"/>
              </a:ext>
            </a:extLst>
          </p:cNvPr>
          <p:cNvSpPr/>
          <p:nvPr/>
        </p:nvSpPr>
        <p:spPr>
          <a:xfrm>
            <a:off x="11712388" y="6349004"/>
            <a:ext cx="439271" cy="4801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2726962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2E1DDA-B549-8F9D-BA64-18BAFB4D4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4334" y="2766372"/>
            <a:ext cx="2762759" cy="1325253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Visualização dos dados sintéticos fabricados:</a:t>
            </a:r>
          </a:p>
          <a:p>
            <a:pPr marL="971550" lvl="1" indent="-514350" algn="just">
              <a:buFont typeface="+mj-lt"/>
              <a:buAutoNum type="arabicPeriod"/>
            </a:pPr>
            <a:endParaRPr lang="pt-BR" dirty="0"/>
          </a:p>
          <a:p>
            <a:pPr marL="0" indent="0" algn="just">
              <a:buNone/>
            </a:pPr>
            <a:endParaRPr lang="pt-BR" dirty="0"/>
          </a:p>
        </p:txBody>
      </p:sp>
      <p:pic>
        <p:nvPicPr>
          <p:cNvPr id="5" name="Picture 4" descr="Edições Anteriores | SBRC 2021 - Simpósio Brasileiro de Redes de  Computadores e Sistemas Distribuídos">
            <a:extLst>
              <a:ext uri="{FF2B5EF4-FFF2-40B4-BE49-F238E27FC236}">
                <a16:creationId xmlns:a16="http://schemas.microsoft.com/office/drawing/2014/main" id="{EE629CB4-DE61-E1C8-0777-7BFAD2ACB3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8" t="24085"/>
          <a:stretch/>
        </p:blipFill>
        <p:spPr bwMode="auto">
          <a:xfrm>
            <a:off x="259976" y="5803900"/>
            <a:ext cx="2762759" cy="105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CF439FF5-8091-065C-DC7E-A1EAF8807A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8346" y="457033"/>
            <a:ext cx="7922652" cy="5943929"/>
          </a:xfrm>
          <a:prstGeom prst="rect">
            <a:avLst/>
          </a:prstGeom>
        </p:spPr>
      </p:pic>
      <p:sp>
        <p:nvSpPr>
          <p:cNvPr id="10" name="Título 1">
            <a:extLst>
              <a:ext uri="{FF2B5EF4-FFF2-40B4-BE49-F238E27FC236}">
                <a16:creationId xmlns:a16="http://schemas.microsoft.com/office/drawing/2014/main" id="{BFB54A0C-DB19-D22F-6AD7-4D2C52004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796553" cy="1325563"/>
          </a:xfrm>
        </p:spPr>
        <p:txBody>
          <a:bodyPr/>
          <a:lstStyle/>
          <a:p>
            <a:r>
              <a:rPr lang="pt-BR" dirty="0"/>
              <a:t>Resultados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17397A53-744F-BE05-3CE6-FD3E8AA92D43}"/>
              </a:ext>
            </a:extLst>
          </p:cNvPr>
          <p:cNvSpPr/>
          <p:nvPr/>
        </p:nvSpPr>
        <p:spPr>
          <a:xfrm>
            <a:off x="11712388" y="6349004"/>
            <a:ext cx="439271" cy="4801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19</a:t>
            </a:r>
          </a:p>
        </p:txBody>
      </p:sp>
    </p:spTree>
    <p:extLst>
      <p:ext uri="{BB962C8B-B14F-4D97-AF65-F5344CB8AC3E}">
        <p14:creationId xmlns:p14="http://schemas.microsoft.com/office/powerpoint/2010/main" val="3153084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49A9CF-9A04-0D0B-3F38-47569BAC8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Metadados</a:t>
            </a:r>
          </a:p>
        </p:txBody>
      </p:sp>
      <p:pic>
        <p:nvPicPr>
          <p:cNvPr id="4" name="Picture 2" descr="Local do Evento | SBRC 2021 - Simpósio Brasileiro de Redes ...">
            <a:extLst>
              <a:ext uri="{FF2B5EF4-FFF2-40B4-BE49-F238E27FC236}">
                <a16:creationId xmlns:a16="http://schemas.microsoft.com/office/drawing/2014/main" id="{C4BAF076-983A-267F-65B0-779489FA3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783" y="0"/>
            <a:ext cx="3408217" cy="13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Edições Anteriores | SBRC 2021 - Simpósio Brasileiro de Redes de  Computadores e Sistemas Distribuídos">
            <a:extLst>
              <a:ext uri="{FF2B5EF4-FFF2-40B4-BE49-F238E27FC236}">
                <a16:creationId xmlns:a16="http://schemas.microsoft.com/office/drawing/2014/main" id="{DD0C0007-D533-2888-E861-C0BB68DF73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8"/>
          <a:stretch/>
        </p:blipFill>
        <p:spPr bwMode="auto">
          <a:xfrm>
            <a:off x="259976" y="5469467"/>
            <a:ext cx="2762759" cy="13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0FF2D678-4AF9-587B-2F65-3B57E58356A4}"/>
              </a:ext>
            </a:extLst>
          </p:cNvPr>
          <p:cNvSpPr/>
          <p:nvPr/>
        </p:nvSpPr>
        <p:spPr>
          <a:xfrm>
            <a:off x="11712388" y="6349004"/>
            <a:ext cx="439271" cy="4801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2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3F7D5E4D-3DAE-FD10-3B37-C3502507E3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6583" y="1336577"/>
            <a:ext cx="4873809" cy="4947336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6CDCFB8E-4670-9A8A-1991-3ADD937941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2055813"/>
            <a:ext cx="5658640" cy="2991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096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49A9CF-9A04-0D0B-3F38-47569BAC8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2E1DDA-B549-8F9D-BA64-18BAFB4D4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5813"/>
            <a:ext cx="4836886" cy="2414587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Tabela comparativa entre os diferentes índices aplicados ao algoritmo ONCD por meio da generalização do </a:t>
            </a:r>
            <a:r>
              <a:rPr lang="pt-BR" i="1" dirty="0"/>
              <a:t>step 3</a:t>
            </a:r>
          </a:p>
          <a:p>
            <a:pPr lvl="1" algn="just"/>
            <a:endParaRPr lang="pt-BR" dirty="0"/>
          </a:p>
          <a:p>
            <a:pPr lvl="1" algn="just"/>
            <a:endParaRPr lang="pt-BR" sz="2800" dirty="0"/>
          </a:p>
          <a:p>
            <a:pPr lvl="2" algn="just"/>
            <a:endParaRPr lang="pt-BR" sz="2400" dirty="0"/>
          </a:p>
          <a:p>
            <a:pPr algn="just"/>
            <a:endParaRPr lang="pt-BR" dirty="0"/>
          </a:p>
          <a:p>
            <a:pPr algn="just"/>
            <a:endParaRPr lang="pt-BR" dirty="0"/>
          </a:p>
        </p:txBody>
      </p:sp>
      <p:pic>
        <p:nvPicPr>
          <p:cNvPr id="4" name="Picture 2" descr="Local do Evento | SBRC 2021 - Simpósio Brasileiro de Redes ...">
            <a:extLst>
              <a:ext uri="{FF2B5EF4-FFF2-40B4-BE49-F238E27FC236}">
                <a16:creationId xmlns:a16="http://schemas.microsoft.com/office/drawing/2014/main" id="{C4BAF076-983A-267F-65B0-779489FA3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783" y="0"/>
            <a:ext cx="3408217" cy="13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243A510-86AA-A23C-8FB6-0F96797970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0064" y="1149002"/>
            <a:ext cx="6195524" cy="5343873"/>
          </a:xfrm>
          <a:prstGeom prst="rect">
            <a:avLst/>
          </a:prstGeom>
        </p:spPr>
      </p:pic>
      <p:pic>
        <p:nvPicPr>
          <p:cNvPr id="10" name="Picture 4" descr="Edições Anteriores | SBRC 2021 - Simpósio Brasileiro de Redes de  Computadores e Sistemas Distribuídos">
            <a:extLst>
              <a:ext uri="{FF2B5EF4-FFF2-40B4-BE49-F238E27FC236}">
                <a16:creationId xmlns:a16="http://schemas.microsoft.com/office/drawing/2014/main" id="{93E54E16-818F-3428-C873-CEF260E428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8" t="24085"/>
          <a:stretch/>
        </p:blipFill>
        <p:spPr bwMode="auto">
          <a:xfrm>
            <a:off x="259976" y="5803900"/>
            <a:ext cx="2762759" cy="105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028E29C4-34A1-EE0E-2AB7-4A84A28C119F}"/>
              </a:ext>
            </a:extLst>
          </p:cNvPr>
          <p:cNvSpPr/>
          <p:nvPr/>
        </p:nvSpPr>
        <p:spPr>
          <a:xfrm>
            <a:off x="11712388" y="6349004"/>
            <a:ext cx="439271" cy="4801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22365336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49A9CF-9A04-0D0B-3F38-47569BAC8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2E1DDA-B549-8F9D-BA64-18BAFB4D4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5813"/>
            <a:ext cx="4619171" cy="2414587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Tabela comparativa entre as diferentes acurácias obtidas por meio do uso de cada índice</a:t>
            </a:r>
            <a:endParaRPr lang="pt-BR" i="1" dirty="0"/>
          </a:p>
          <a:p>
            <a:pPr lvl="1" algn="just"/>
            <a:endParaRPr lang="pt-BR" dirty="0"/>
          </a:p>
          <a:p>
            <a:pPr lvl="1" algn="just"/>
            <a:endParaRPr lang="pt-BR" sz="2800" dirty="0"/>
          </a:p>
          <a:p>
            <a:pPr lvl="2" algn="just"/>
            <a:endParaRPr lang="pt-BR" sz="2400" dirty="0"/>
          </a:p>
          <a:p>
            <a:pPr algn="just"/>
            <a:endParaRPr lang="pt-BR" dirty="0"/>
          </a:p>
          <a:p>
            <a:pPr algn="just"/>
            <a:endParaRPr lang="pt-BR" dirty="0"/>
          </a:p>
        </p:txBody>
      </p:sp>
      <p:pic>
        <p:nvPicPr>
          <p:cNvPr id="4" name="Picture 2" descr="Local do Evento | SBRC 2021 - Simpósio Brasileiro de Redes ...">
            <a:extLst>
              <a:ext uri="{FF2B5EF4-FFF2-40B4-BE49-F238E27FC236}">
                <a16:creationId xmlns:a16="http://schemas.microsoft.com/office/drawing/2014/main" id="{C4BAF076-983A-267F-65B0-779489FA3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783" y="0"/>
            <a:ext cx="3408217" cy="13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Edições Anteriores | SBRC 2021 - Simpósio Brasileiro de Redes de  Computadores e Sistemas Distribuídos">
            <a:extLst>
              <a:ext uri="{FF2B5EF4-FFF2-40B4-BE49-F238E27FC236}">
                <a16:creationId xmlns:a16="http://schemas.microsoft.com/office/drawing/2014/main" id="{93E54E16-818F-3428-C873-CEF260E428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8" t="24085"/>
          <a:stretch/>
        </p:blipFill>
        <p:spPr bwMode="auto">
          <a:xfrm>
            <a:off x="259976" y="5803900"/>
            <a:ext cx="2762759" cy="105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54994057-E14B-0E35-CC2E-210D7A4910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40187" y="1369892"/>
            <a:ext cx="5632713" cy="4997753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98E2F0DB-C127-921E-AA07-B4A3687DBC9A}"/>
              </a:ext>
            </a:extLst>
          </p:cNvPr>
          <p:cNvSpPr/>
          <p:nvPr/>
        </p:nvSpPr>
        <p:spPr>
          <a:xfrm>
            <a:off x="11712388" y="6349004"/>
            <a:ext cx="439271" cy="4801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21</a:t>
            </a:r>
          </a:p>
        </p:txBody>
      </p:sp>
    </p:spTree>
    <p:extLst>
      <p:ext uri="{BB962C8B-B14F-4D97-AF65-F5344CB8AC3E}">
        <p14:creationId xmlns:p14="http://schemas.microsoft.com/office/powerpoint/2010/main" val="7717031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49A9CF-9A04-0D0B-3F38-47569BAC8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796553" cy="1325563"/>
          </a:xfrm>
        </p:spPr>
        <p:txBody>
          <a:bodyPr/>
          <a:lstStyle/>
          <a:p>
            <a:r>
              <a:rPr lang="pt-BR" dirty="0"/>
              <a:t>Resultados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2E1DDA-B549-8F9D-BA64-18BAFB4D4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565" y="2232212"/>
            <a:ext cx="3645249" cy="3146612"/>
          </a:xfrm>
        </p:spPr>
        <p:txBody>
          <a:bodyPr>
            <a:normAutofit/>
          </a:bodyPr>
          <a:lstStyle/>
          <a:p>
            <a:r>
              <a:rPr lang="pt-BR" dirty="0"/>
              <a:t>Análise de resultados:</a:t>
            </a:r>
          </a:p>
          <a:p>
            <a:endParaRPr lang="pt-BR" dirty="0"/>
          </a:p>
          <a:p>
            <a:pPr lvl="1"/>
            <a:r>
              <a:rPr lang="pt-BR" dirty="0"/>
              <a:t>Comparação do tempo de execução entre os diferentes índices utilizados</a:t>
            </a:r>
          </a:p>
          <a:p>
            <a:pPr marL="971550" lvl="1" indent="-514350" algn="just">
              <a:buFont typeface="+mj-lt"/>
              <a:buAutoNum type="arabicPeriod"/>
            </a:pPr>
            <a:endParaRPr lang="pt-BR" dirty="0"/>
          </a:p>
          <a:p>
            <a:pPr marL="0" indent="0" algn="just">
              <a:buNone/>
            </a:pPr>
            <a:endParaRPr lang="pt-BR" dirty="0"/>
          </a:p>
        </p:txBody>
      </p:sp>
      <p:pic>
        <p:nvPicPr>
          <p:cNvPr id="5" name="Picture 4" descr="Edições Anteriores | SBRC 2021 - Simpósio Brasileiro de Redes de  Computadores e Sistemas Distribuídos">
            <a:extLst>
              <a:ext uri="{FF2B5EF4-FFF2-40B4-BE49-F238E27FC236}">
                <a16:creationId xmlns:a16="http://schemas.microsoft.com/office/drawing/2014/main" id="{EE629CB4-DE61-E1C8-0777-7BFAD2ACB3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8" t="24085"/>
          <a:stretch/>
        </p:blipFill>
        <p:spPr bwMode="auto">
          <a:xfrm>
            <a:off x="259976" y="5803900"/>
            <a:ext cx="2762759" cy="105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1CCE6AC8-5698-0A9A-BF9E-1A7BA0B5A4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3244" y="75764"/>
            <a:ext cx="7618779" cy="6273240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233CB45B-07C8-92A2-83D0-D12825B426F8}"/>
              </a:ext>
            </a:extLst>
          </p:cNvPr>
          <p:cNvSpPr/>
          <p:nvPr/>
        </p:nvSpPr>
        <p:spPr>
          <a:xfrm>
            <a:off x="11712388" y="6349004"/>
            <a:ext cx="439271" cy="4801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22</a:t>
            </a:r>
          </a:p>
        </p:txBody>
      </p:sp>
    </p:spTree>
    <p:extLst>
      <p:ext uri="{BB962C8B-B14F-4D97-AF65-F5344CB8AC3E}">
        <p14:creationId xmlns:p14="http://schemas.microsoft.com/office/powerpoint/2010/main" val="25119153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49A9CF-9A04-0D0B-3F38-47569BAC8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2E1DDA-B549-8F9D-BA64-18BAFB4D4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2" y="1812395"/>
            <a:ext cx="8567056" cy="4351338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Verificação do desempenho do índice CSP e ONCD</a:t>
            </a:r>
          </a:p>
          <a:p>
            <a:pPr marL="971550" lvl="1" indent="-514350" algn="just">
              <a:buFont typeface="+mj-lt"/>
              <a:buAutoNum type="arabicPeriod"/>
            </a:pPr>
            <a:endParaRPr lang="pt-BR" dirty="0"/>
          </a:p>
          <a:p>
            <a:pPr lvl="1" algn="just"/>
            <a:r>
              <a:rPr lang="pt-BR" dirty="0"/>
              <a:t>Experimentos utilizando </a:t>
            </a:r>
            <a:r>
              <a:rPr lang="pt-BR" i="1" dirty="0" err="1"/>
              <a:t>datasets</a:t>
            </a:r>
            <a:r>
              <a:rPr lang="pt-BR" dirty="0"/>
              <a:t> reais</a:t>
            </a:r>
          </a:p>
          <a:p>
            <a:pPr lvl="2" algn="just"/>
            <a:endParaRPr lang="pt-BR" i="1" dirty="0"/>
          </a:p>
          <a:p>
            <a:pPr lvl="2" algn="just"/>
            <a:r>
              <a:rPr lang="pt-BR" dirty="0"/>
              <a:t>Os experimentos incluem três conjuntos de dados reais: Coluna Vertebral (Coluna_2C), </a:t>
            </a:r>
            <a:r>
              <a:rPr lang="pt-BR" dirty="0" err="1"/>
              <a:t>Statlog</a:t>
            </a:r>
            <a:r>
              <a:rPr lang="pt-BR" dirty="0"/>
              <a:t> Heart (Coração) e Avaliação do Assistente de Ensino (Tae), que são do UCI Machine Learning </a:t>
            </a:r>
            <a:r>
              <a:rPr lang="pt-BR" dirty="0" err="1"/>
              <a:t>Repository</a:t>
            </a:r>
            <a:endParaRPr lang="pt-BR" dirty="0"/>
          </a:p>
          <a:p>
            <a:pPr lvl="2" algn="just"/>
            <a:endParaRPr lang="pt-BR" dirty="0"/>
          </a:p>
          <a:p>
            <a:pPr lvl="2" algn="just"/>
            <a:r>
              <a:rPr lang="pt-BR" dirty="0"/>
              <a:t>Diferença de aplicação com os </a:t>
            </a:r>
            <a:r>
              <a:rPr lang="pt-BR" i="1" dirty="0" err="1"/>
              <a:t>datasets</a:t>
            </a:r>
            <a:r>
              <a:rPr lang="pt-BR" dirty="0"/>
              <a:t> sintéticos</a:t>
            </a:r>
          </a:p>
        </p:txBody>
      </p:sp>
      <p:pic>
        <p:nvPicPr>
          <p:cNvPr id="4" name="Picture 2" descr="Local do Evento | SBRC 2021 - Simpósio Brasileiro de Redes ...">
            <a:extLst>
              <a:ext uri="{FF2B5EF4-FFF2-40B4-BE49-F238E27FC236}">
                <a16:creationId xmlns:a16="http://schemas.microsoft.com/office/drawing/2014/main" id="{C4BAF076-983A-267F-65B0-779489FA3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783" y="0"/>
            <a:ext cx="3408217" cy="13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Edições Anteriores | SBRC 2021 - Simpósio Brasileiro de Redes de  Computadores e Sistemas Distribuídos">
            <a:extLst>
              <a:ext uri="{FF2B5EF4-FFF2-40B4-BE49-F238E27FC236}">
                <a16:creationId xmlns:a16="http://schemas.microsoft.com/office/drawing/2014/main" id="{EE629CB4-DE61-E1C8-0777-7BFAD2ACB3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8" t="24085"/>
          <a:stretch/>
        </p:blipFill>
        <p:spPr bwMode="auto">
          <a:xfrm>
            <a:off x="259976" y="5803900"/>
            <a:ext cx="2762759" cy="105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792F037F-07B6-F6FA-854D-018C69D1577E}"/>
              </a:ext>
            </a:extLst>
          </p:cNvPr>
          <p:cNvSpPr/>
          <p:nvPr/>
        </p:nvSpPr>
        <p:spPr>
          <a:xfrm>
            <a:off x="11712388" y="6349004"/>
            <a:ext cx="439271" cy="4801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23</a:t>
            </a:r>
          </a:p>
        </p:txBody>
      </p:sp>
    </p:spTree>
    <p:extLst>
      <p:ext uri="{BB962C8B-B14F-4D97-AF65-F5344CB8AC3E}">
        <p14:creationId xmlns:p14="http://schemas.microsoft.com/office/powerpoint/2010/main" val="17628740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49A9CF-9A04-0D0B-3F38-47569BAC8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2E1DDA-B549-8F9D-BA64-18BAFB4D4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556" y="1819834"/>
            <a:ext cx="3814480" cy="3789003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Análise de resultados:</a:t>
            </a:r>
          </a:p>
          <a:p>
            <a:pPr lvl="1" algn="just"/>
            <a:endParaRPr lang="pt-BR" dirty="0"/>
          </a:p>
          <a:p>
            <a:pPr lvl="1" algn="just"/>
            <a:r>
              <a:rPr lang="pt-BR" dirty="0"/>
              <a:t>Comparação entre os diferentes índices para encontrar o valor ideal de clusters e o tempo de execução para os dados reais</a:t>
            </a:r>
          </a:p>
          <a:p>
            <a:pPr marL="971550" lvl="1" indent="-514350" algn="just">
              <a:buFont typeface="+mj-lt"/>
              <a:buAutoNum type="arabicPeriod"/>
            </a:pPr>
            <a:endParaRPr lang="pt-BR" dirty="0"/>
          </a:p>
          <a:p>
            <a:pPr marL="0" indent="0" algn="just">
              <a:buNone/>
            </a:pPr>
            <a:endParaRPr lang="pt-BR" dirty="0"/>
          </a:p>
        </p:txBody>
      </p:sp>
      <p:pic>
        <p:nvPicPr>
          <p:cNvPr id="4" name="Picture 2" descr="Local do Evento | SBRC 2021 - Simpósio Brasileiro de Redes ...">
            <a:extLst>
              <a:ext uri="{FF2B5EF4-FFF2-40B4-BE49-F238E27FC236}">
                <a16:creationId xmlns:a16="http://schemas.microsoft.com/office/drawing/2014/main" id="{C4BAF076-983A-267F-65B0-779489FA3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783" y="0"/>
            <a:ext cx="3408217" cy="13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Edições Anteriores | SBRC 2021 - Simpósio Brasileiro de Redes de  Computadores e Sistemas Distribuídos">
            <a:extLst>
              <a:ext uri="{FF2B5EF4-FFF2-40B4-BE49-F238E27FC236}">
                <a16:creationId xmlns:a16="http://schemas.microsoft.com/office/drawing/2014/main" id="{EE629CB4-DE61-E1C8-0777-7BFAD2ACB3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8" t="24085"/>
          <a:stretch/>
        </p:blipFill>
        <p:spPr bwMode="auto">
          <a:xfrm>
            <a:off x="259976" y="5803900"/>
            <a:ext cx="2762759" cy="105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5BA5C124-80F1-EAA6-0B60-B46B0AB232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2337" y="1836767"/>
            <a:ext cx="7479663" cy="3772071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8B286707-DB3F-385D-8F0E-1396685AD0EA}"/>
              </a:ext>
            </a:extLst>
          </p:cNvPr>
          <p:cNvSpPr/>
          <p:nvPr/>
        </p:nvSpPr>
        <p:spPr>
          <a:xfrm>
            <a:off x="11712388" y="6349004"/>
            <a:ext cx="439271" cy="4801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24</a:t>
            </a:r>
          </a:p>
        </p:txBody>
      </p:sp>
    </p:spTree>
    <p:extLst>
      <p:ext uri="{BB962C8B-B14F-4D97-AF65-F5344CB8AC3E}">
        <p14:creationId xmlns:p14="http://schemas.microsoft.com/office/powerpoint/2010/main" val="36183549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49A9CF-9A04-0D0B-3F38-47569BAC8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Discussões</a:t>
            </a:r>
          </a:p>
        </p:txBody>
      </p:sp>
      <p:pic>
        <p:nvPicPr>
          <p:cNvPr id="4" name="Picture 2" descr="Local do Evento | SBRC 2021 - Simpósio Brasileiro de Redes ...">
            <a:extLst>
              <a:ext uri="{FF2B5EF4-FFF2-40B4-BE49-F238E27FC236}">
                <a16:creationId xmlns:a16="http://schemas.microsoft.com/office/drawing/2014/main" id="{C4BAF076-983A-267F-65B0-779489FA3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783" y="0"/>
            <a:ext cx="3408217" cy="13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Edições Anteriores | SBRC 2021 - Simpósio Brasileiro de Redes de  Computadores e Sistemas Distribuídos">
            <a:extLst>
              <a:ext uri="{FF2B5EF4-FFF2-40B4-BE49-F238E27FC236}">
                <a16:creationId xmlns:a16="http://schemas.microsoft.com/office/drawing/2014/main" id="{EE629CB4-DE61-E1C8-0777-7BFAD2ACB3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8" t="24085"/>
          <a:stretch/>
        </p:blipFill>
        <p:spPr bwMode="auto">
          <a:xfrm>
            <a:off x="259976" y="5803900"/>
            <a:ext cx="2762759" cy="105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A753F836-D4A2-F34A-7864-58D9407FB2AA}"/>
              </a:ext>
            </a:extLst>
          </p:cNvPr>
          <p:cNvSpPr txBox="1">
            <a:spLocks/>
          </p:cNvSpPr>
          <p:nvPr/>
        </p:nvSpPr>
        <p:spPr>
          <a:xfrm>
            <a:off x="748555" y="1819834"/>
            <a:ext cx="4418531" cy="39840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dirty="0"/>
              <a:t>Extensão do algoritmo ONCD (EONCD)</a:t>
            </a:r>
          </a:p>
          <a:p>
            <a:pPr lvl="1" algn="just"/>
            <a:endParaRPr lang="pt-BR" dirty="0"/>
          </a:p>
          <a:p>
            <a:pPr lvl="1" algn="just"/>
            <a:r>
              <a:rPr lang="pt-BR" dirty="0"/>
              <a:t>Permite utilizar o índice CSP utilizando outros tipos de algoritmo de agrupamento para obter o número ótimo de clusters</a:t>
            </a:r>
          </a:p>
          <a:p>
            <a:pPr marL="0" indent="0" algn="just">
              <a:buFont typeface="Arial" panose="020B0604020202020204" pitchFamily="34" charset="0"/>
              <a:buNone/>
            </a:pPr>
            <a:endParaRPr lang="pt-BR" dirty="0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63DFA332-CFEC-A9A0-BFA1-5A7CDE0188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59696" y="1753658"/>
            <a:ext cx="6269662" cy="4132735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9CEA37E4-2445-7397-1EFC-C4837120E8F7}"/>
              </a:ext>
            </a:extLst>
          </p:cNvPr>
          <p:cNvSpPr/>
          <p:nvPr/>
        </p:nvSpPr>
        <p:spPr>
          <a:xfrm>
            <a:off x="11712388" y="6349004"/>
            <a:ext cx="439271" cy="4801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25</a:t>
            </a:r>
          </a:p>
        </p:txBody>
      </p:sp>
    </p:spTree>
    <p:extLst>
      <p:ext uri="{BB962C8B-B14F-4D97-AF65-F5344CB8AC3E}">
        <p14:creationId xmlns:p14="http://schemas.microsoft.com/office/powerpoint/2010/main" val="38700596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49A9CF-9A04-0D0B-3F38-47569BAC8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2E1DDA-B549-8F9D-BA64-18BAFB4D4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2" y="1812395"/>
            <a:ext cx="8987969" cy="4351338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O algoritmo AHC consegue resultados estáveis de agrupamento</a:t>
            </a:r>
          </a:p>
          <a:p>
            <a:pPr algn="just"/>
            <a:r>
              <a:rPr lang="pt-BR" dirty="0"/>
              <a:t>O índice CSP aplicado no algoritmo ONCD apresentou acurácia superior aos demais índices apresentados</a:t>
            </a:r>
          </a:p>
          <a:p>
            <a:pPr algn="just"/>
            <a:r>
              <a:rPr lang="pt-BR" dirty="0"/>
              <a:t>O algoritmo ONCD é extensível à outros algoritmos de agrupamento (sendo necessário certo grau de otimização)</a:t>
            </a:r>
          </a:p>
        </p:txBody>
      </p:sp>
      <p:pic>
        <p:nvPicPr>
          <p:cNvPr id="4" name="Picture 2" descr="Local do Evento | SBRC 2021 - Simpósio Brasileiro de Redes ...">
            <a:extLst>
              <a:ext uri="{FF2B5EF4-FFF2-40B4-BE49-F238E27FC236}">
                <a16:creationId xmlns:a16="http://schemas.microsoft.com/office/drawing/2014/main" id="{C4BAF076-983A-267F-65B0-779489FA3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783" y="0"/>
            <a:ext cx="3408217" cy="13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Edições Anteriores | SBRC 2021 - Simpósio Brasileiro de Redes de  Computadores e Sistemas Distribuídos">
            <a:extLst>
              <a:ext uri="{FF2B5EF4-FFF2-40B4-BE49-F238E27FC236}">
                <a16:creationId xmlns:a16="http://schemas.microsoft.com/office/drawing/2014/main" id="{EE629CB4-DE61-E1C8-0777-7BFAD2ACB3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8" t="24085"/>
          <a:stretch/>
        </p:blipFill>
        <p:spPr bwMode="auto">
          <a:xfrm>
            <a:off x="259976" y="5803900"/>
            <a:ext cx="2762759" cy="105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FA8FDD4D-2E63-E6A5-56D6-174C26E92BF0}"/>
              </a:ext>
            </a:extLst>
          </p:cNvPr>
          <p:cNvSpPr/>
          <p:nvPr/>
        </p:nvSpPr>
        <p:spPr>
          <a:xfrm>
            <a:off x="11712388" y="6349004"/>
            <a:ext cx="439271" cy="4801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F398723F-9AF3-F1F3-3AB2-957EB9A3720E}"/>
              </a:ext>
            </a:extLst>
          </p:cNvPr>
          <p:cNvSpPr/>
          <p:nvPr/>
        </p:nvSpPr>
        <p:spPr>
          <a:xfrm>
            <a:off x="11712387" y="6330950"/>
            <a:ext cx="439271" cy="4801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26</a:t>
            </a:r>
          </a:p>
        </p:txBody>
      </p:sp>
    </p:spTree>
    <p:extLst>
      <p:ext uri="{BB962C8B-B14F-4D97-AF65-F5344CB8AC3E}">
        <p14:creationId xmlns:p14="http://schemas.microsoft.com/office/powerpoint/2010/main" val="8296990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Local do Evento | SBRC 2021 - Simpósio Brasileiro de Redes ...">
            <a:extLst>
              <a:ext uri="{FF2B5EF4-FFF2-40B4-BE49-F238E27FC236}">
                <a16:creationId xmlns:a16="http://schemas.microsoft.com/office/drawing/2014/main" id="{C4BAF076-983A-267F-65B0-779489FA3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783" y="0"/>
            <a:ext cx="3408217" cy="13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Edições Anteriores | SBRC 2021 - Simpósio Brasileiro de Redes de  Computadores e Sistemas Distribuídos">
            <a:extLst>
              <a:ext uri="{FF2B5EF4-FFF2-40B4-BE49-F238E27FC236}">
                <a16:creationId xmlns:a16="http://schemas.microsoft.com/office/drawing/2014/main" id="{EE629CB4-DE61-E1C8-0777-7BFAD2ACB3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8"/>
          <a:stretch/>
        </p:blipFill>
        <p:spPr bwMode="auto">
          <a:xfrm>
            <a:off x="259976" y="5469467"/>
            <a:ext cx="2762759" cy="13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0F60561C-9B96-D623-B634-74158172E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55270"/>
            <a:ext cx="10515600" cy="1325563"/>
          </a:xfrm>
        </p:spPr>
        <p:txBody>
          <a:bodyPr/>
          <a:lstStyle/>
          <a:p>
            <a:pPr algn="ctr"/>
            <a:r>
              <a:rPr lang="pt-BR" dirty="0"/>
              <a:t>Muito Obrigado!</a:t>
            </a:r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A7352195-3921-9E74-F63F-CC5ACA39F7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07975"/>
            <a:ext cx="10515600" cy="286898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dirty="0"/>
              <a:t>Marcio Salmazo Ramos – </a:t>
            </a:r>
            <a:r>
              <a:rPr lang="pt-BR" dirty="0">
                <a:hlinkClick r:id="rId5"/>
              </a:rPr>
              <a:t>marciosr@ufu.br</a:t>
            </a:r>
            <a:r>
              <a:rPr lang="pt-BR" dirty="0"/>
              <a:t> </a:t>
            </a:r>
          </a:p>
          <a:p>
            <a:pPr marL="0" indent="0" algn="ctr">
              <a:buNone/>
            </a:pPr>
            <a:r>
              <a:rPr lang="pt-BR" dirty="0"/>
              <a:t>Andrey dos Reis Cadima Dias – </a:t>
            </a:r>
            <a:r>
              <a:rPr lang="pt-BR" dirty="0">
                <a:hlinkClick r:id="rId6" tooltip="mailto:andrey.dias@ufu.br"/>
              </a:rPr>
              <a:t>andrey.dias@ufu.br</a:t>
            </a:r>
            <a:r>
              <a:rPr lang="pt-BR" dirty="0"/>
              <a:t> </a:t>
            </a:r>
          </a:p>
          <a:p>
            <a:pPr marL="0" indent="0" algn="ctr">
              <a:buNone/>
            </a:pPr>
            <a:r>
              <a:rPr lang="pt-BR" dirty="0"/>
              <a:t>Pedro Victor Guerra de Figueiredo – </a:t>
            </a:r>
            <a:r>
              <a:rPr lang="pt-BR" dirty="0">
                <a:hlinkClick r:id="rId7" tooltip="mailto:pedrovictorgf@ufu.br"/>
              </a:rPr>
              <a:t>pedrovictorgf@ufu.br</a:t>
            </a:r>
            <a:r>
              <a:rPr lang="pt-BR" dirty="0"/>
              <a:t> </a:t>
            </a:r>
          </a:p>
          <a:p>
            <a:pPr marL="0" indent="0" algn="ctr">
              <a:buNone/>
            </a:pPr>
            <a:endParaRPr lang="pt-BR" dirty="0"/>
          </a:p>
          <a:p>
            <a:pPr marL="0" indent="0" algn="ctr">
              <a:buNone/>
            </a:pPr>
            <a:r>
              <a:rPr lang="pt-BR" dirty="0"/>
              <a:t>04 de Junho de 2024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49C8FB35-24E7-5192-5439-70FDF806F81F}"/>
              </a:ext>
            </a:extLst>
          </p:cNvPr>
          <p:cNvSpPr/>
          <p:nvPr/>
        </p:nvSpPr>
        <p:spPr>
          <a:xfrm>
            <a:off x="11712388" y="6349004"/>
            <a:ext cx="439271" cy="4801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>
                <a:solidFill>
                  <a:schemeClr val="tx1"/>
                </a:solidFill>
              </a:rPr>
              <a:t>27</a:t>
            </a:r>
            <a:endParaRPr lang="pt-BR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0078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49A9CF-9A04-0D0B-3F38-47569BAC8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Sumário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2E1DDA-B549-8F9D-BA64-18BAFB4D4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00" y="1877483"/>
            <a:ext cx="8382000" cy="371580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pt-BR" dirty="0"/>
              <a:t>Introdução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Objetivos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Índice de proporção de compacidade separada (CSP)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Determinando o número ideal de clusters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Resultados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Discussões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Conclusões</a:t>
            </a:r>
          </a:p>
          <a:p>
            <a:pPr marL="514350" indent="-514350">
              <a:buFont typeface="+mj-lt"/>
              <a:buAutoNum type="arabicPeriod"/>
            </a:pPr>
            <a:endParaRPr lang="pt-BR" dirty="0"/>
          </a:p>
          <a:p>
            <a:endParaRPr lang="pt-BR" dirty="0"/>
          </a:p>
          <a:p>
            <a:pPr lvl="1"/>
            <a:endParaRPr lang="pt-BR" dirty="0"/>
          </a:p>
        </p:txBody>
      </p:sp>
      <p:pic>
        <p:nvPicPr>
          <p:cNvPr id="4" name="Picture 2" descr="Local do Evento | SBRC 2021 - Simpósio Brasileiro de Redes ...">
            <a:extLst>
              <a:ext uri="{FF2B5EF4-FFF2-40B4-BE49-F238E27FC236}">
                <a16:creationId xmlns:a16="http://schemas.microsoft.com/office/drawing/2014/main" id="{C4BAF076-983A-267F-65B0-779489FA3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783" y="0"/>
            <a:ext cx="3408217" cy="13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Edições Anteriores | SBRC 2021 - Simpósio Brasileiro de Redes de  Computadores e Sistemas Distribuídos">
            <a:extLst>
              <a:ext uri="{FF2B5EF4-FFF2-40B4-BE49-F238E27FC236}">
                <a16:creationId xmlns:a16="http://schemas.microsoft.com/office/drawing/2014/main" id="{DD0C0007-D533-2888-E861-C0BB68DF73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8"/>
          <a:stretch/>
        </p:blipFill>
        <p:spPr bwMode="auto">
          <a:xfrm>
            <a:off x="259976" y="5469467"/>
            <a:ext cx="2762759" cy="13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0FF2D678-4AF9-587B-2F65-3B57E58356A4}"/>
              </a:ext>
            </a:extLst>
          </p:cNvPr>
          <p:cNvSpPr/>
          <p:nvPr/>
        </p:nvSpPr>
        <p:spPr>
          <a:xfrm>
            <a:off x="11712388" y="6349004"/>
            <a:ext cx="439271" cy="4801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515397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49A9CF-9A04-0D0B-3F38-47569BAC8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2E1DDA-B549-8F9D-BA64-18BAFB4D49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Conceitos iniciais</a:t>
            </a:r>
          </a:p>
          <a:p>
            <a:pPr lvl="1" algn="just"/>
            <a:endParaRPr lang="pt-BR" dirty="0"/>
          </a:p>
          <a:p>
            <a:pPr lvl="1" algn="just"/>
            <a:r>
              <a:rPr lang="pt-BR" dirty="0"/>
              <a:t>Análise de clusters</a:t>
            </a:r>
          </a:p>
          <a:p>
            <a:pPr lvl="1" algn="just"/>
            <a:endParaRPr lang="pt-BR" dirty="0"/>
          </a:p>
          <a:p>
            <a:pPr marL="457200" lvl="1" indent="0" algn="just">
              <a:buNone/>
            </a:pPr>
            <a:endParaRPr lang="pt-BR" dirty="0"/>
          </a:p>
          <a:p>
            <a:pPr lvl="1" algn="just"/>
            <a:r>
              <a:rPr lang="pt-BR" dirty="0" err="1"/>
              <a:t>Algorítmos</a:t>
            </a:r>
            <a:r>
              <a:rPr lang="pt-BR" dirty="0"/>
              <a:t> Particionais</a:t>
            </a:r>
          </a:p>
          <a:p>
            <a:pPr lvl="1" algn="just"/>
            <a:r>
              <a:rPr lang="pt-BR" dirty="0"/>
              <a:t>Algoritmos </a:t>
            </a:r>
            <a:r>
              <a:rPr lang="pt-BR" dirty="0" err="1"/>
              <a:t>Hieráquicos</a:t>
            </a:r>
            <a:r>
              <a:rPr lang="pt-BR" dirty="0"/>
              <a:t> </a:t>
            </a:r>
            <a:r>
              <a:rPr lang="pt-BR" dirty="0" err="1"/>
              <a:t>Divisivos</a:t>
            </a:r>
            <a:endParaRPr lang="pt-BR" dirty="0"/>
          </a:p>
          <a:p>
            <a:pPr lvl="1" algn="just"/>
            <a:r>
              <a:rPr lang="pt-BR" dirty="0" err="1"/>
              <a:t>Algorítmos</a:t>
            </a:r>
            <a:r>
              <a:rPr lang="pt-BR" dirty="0"/>
              <a:t> Hierárquicos </a:t>
            </a:r>
            <a:r>
              <a:rPr lang="pt-BR" dirty="0" err="1"/>
              <a:t>Aglomerativos</a:t>
            </a:r>
            <a:r>
              <a:rPr lang="pt-BR" dirty="0"/>
              <a:t> (AHC)</a:t>
            </a:r>
          </a:p>
          <a:p>
            <a:pPr marL="457200" lvl="1" indent="0">
              <a:buNone/>
            </a:pPr>
            <a:endParaRPr lang="pt-BR" dirty="0"/>
          </a:p>
          <a:p>
            <a:pPr lvl="1"/>
            <a:endParaRPr lang="pt-BR" dirty="0"/>
          </a:p>
        </p:txBody>
      </p:sp>
      <p:pic>
        <p:nvPicPr>
          <p:cNvPr id="4" name="Picture 2" descr="Local do Evento | SBRC 2021 - Simpósio Brasileiro de Redes ...">
            <a:extLst>
              <a:ext uri="{FF2B5EF4-FFF2-40B4-BE49-F238E27FC236}">
                <a16:creationId xmlns:a16="http://schemas.microsoft.com/office/drawing/2014/main" id="{C4BAF076-983A-267F-65B0-779489FA3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783" y="0"/>
            <a:ext cx="3408217" cy="13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Edições Anteriores | SBRC 2021 - Simpósio Brasileiro de Redes de  Computadores e Sistemas Distribuídos">
            <a:extLst>
              <a:ext uri="{FF2B5EF4-FFF2-40B4-BE49-F238E27FC236}">
                <a16:creationId xmlns:a16="http://schemas.microsoft.com/office/drawing/2014/main" id="{EE629CB4-DE61-E1C8-0777-7BFAD2ACB3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8"/>
          <a:stretch/>
        </p:blipFill>
        <p:spPr bwMode="auto">
          <a:xfrm>
            <a:off x="259976" y="5469467"/>
            <a:ext cx="2762759" cy="13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90B5BC1C-179F-10D3-2A9F-47603C623F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8635" y="1149442"/>
            <a:ext cx="3895165" cy="5508222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BC3CB1AD-AA84-DF24-D018-25F142D08F42}"/>
              </a:ext>
            </a:extLst>
          </p:cNvPr>
          <p:cNvSpPr/>
          <p:nvPr/>
        </p:nvSpPr>
        <p:spPr>
          <a:xfrm>
            <a:off x="11712388" y="6349004"/>
            <a:ext cx="439271" cy="4801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E149FE77-7983-E9CB-7760-97B18D213BA6}"/>
              </a:ext>
            </a:extLst>
          </p:cNvPr>
          <p:cNvCxnSpPr>
            <a:cxnSpLocks/>
          </p:cNvCxnSpPr>
          <p:nvPr/>
        </p:nvCxnSpPr>
        <p:spPr>
          <a:xfrm>
            <a:off x="2602854" y="3162300"/>
            <a:ext cx="0" cy="533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1431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49A9CF-9A04-0D0B-3F38-47569BAC8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 – Visão geral do AHC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2E1DDA-B549-8F9D-BA64-18BAFB4D4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2" y="1812395"/>
            <a:ext cx="4169227" cy="4094919"/>
          </a:xfrm>
        </p:spPr>
        <p:txBody>
          <a:bodyPr/>
          <a:lstStyle/>
          <a:p>
            <a:pPr algn="just"/>
            <a:r>
              <a:rPr lang="pt-BR" dirty="0"/>
              <a:t>Técnicas de agrupamento </a:t>
            </a:r>
            <a:r>
              <a:rPr lang="pt-BR" dirty="0" err="1"/>
              <a:t>aglomerativo</a:t>
            </a:r>
            <a:endParaRPr lang="pt-BR" dirty="0"/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Single linkage</a:t>
            </a:r>
          </a:p>
          <a:p>
            <a:pPr lvl="1"/>
            <a:r>
              <a:rPr lang="en-US" dirty="0"/>
              <a:t>Complete linkage</a:t>
            </a:r>
          </a:p>
          <a:p>
            <a:pPr lvl="1"/>
            <a:r>
              <a:rPr lang="en-US" dirty="0"/>
              <a:t>Average linkage</a:t>
            </a:r>
            <a:endParaRPr lang="pt-BR" dirty="0"/>
          </a:p>
        </p:txBody>
      </p:sp>
      <p:pic>
        <p:nvPicPr>
          <p:cNvPr id="4" name="Picture 2" descr="Local do Evento | SBRC 2021 - Simpósio Brasileiro de Redes ...">
            <a:extLst>
              <a:ext uri="{FF2B5EF4-FFF2-40B4-BE49-F238E27FC236}">
                <a16:creationId xmlns:a16="http://schemas.microsoft.com/office/drawing/2014/main" id="{C4BAF076-983A-267F-65B0-779489FA3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783" y="0"/>
            <a:ext cx="3408217" cy="13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Edições Anteriores | SBRC 2021 - Simpósio Brasileiro de Redes de  Computadores e Sistemas Distribuídos">
            <a:extLst>
              <a:ext uri="{FF2B5EF4-FFF2-40B4-BE49-F238E27FC236}">
                <a16:creationId xmlns:a16="http://schemas.microsoft.com/office/drawing/2014/main" id="{EE629CB4-DE61-E1C8-0777-7BFAD2ACB3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8"/>
          <a:stretch/>
        </p:blipFill>
        <p:spPr bwMode="auto">
          <a:xfrm>
            <a:off x="259976" y="5469467"/>
            <a:ext cx="2762759" cy="13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Single-Link Hierarchical Clustering Clearly Explained! - Analytics Vidhya">
            <a:extLst>
              <a:ext uri="{FF2B5EF4-FFF2-40B4-BE49-F238E27FC236}">
                <a16:creationId xmlns:a16="http://schemas.microsoft.com/office/drawing/2014/main" id="{2A100919-241C-5C24-7DD4-43BBBDC0B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2508" y="1583367"/>
            <a:ext cx="6557964" cy="4918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B29FB942-BA90-794E-57BA-5B1A77A153B0}"/>
              </a:ext>
            </a:extLst>
          </p:cNvPr>
          <p:cNvSpPr/>
          <p:nvPr/>
        </p:nvSpPr>
        <p:spPr>
          <a:xfrm>
            <a:off x="11712388" y="6349004"/>
            <a:ext cx="439271" cy="4801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779864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49A9CF-9A04-0D0B-3F38-47569BAC8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2E1DDA-B549-8F9D-BA64-18BAFB4D4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5813"/>
            <a:ext cx="5494867" cy="2955458"/>
          </a:xfrm>
        </p:spPr>
        <p:txBody>
          <a:bodyPr/>
          <a:lstStyle/>
          <a:p>
            <a:pPr algn="just"/>
            <a:r>
              <a:rPr lang="pt-BR" dirty="0"/>
              <a:t>Hierarquia </a:t>
            </a:r>
            <a:r>
              <a:rPr lang="pt-BR" dirty="0" err="1"/>
              <a:t>aglomerativa</a:t>
            </a:r>
            <a:r>
              <a:rPr lang="pt-BR" dirty="0"/>
              <a:t>:</a:t>
            </a:r>
          </a:p>
          <a:p>
            <a:pPr lvl="1" algn="just"/>
            <a:endParaRPr lang="pt-BR" dirty="0"/>
          </a:p>
          <a:p>
            <a:pPr lvl="1" algn="just"/>
            <a:r>
              <a:rPr lang="pt-BR" dirty="0"/>
              <a:t>Estrutura hierárquica</a:t>
            </a:r>
          </a:p>
          <a:p>
            <a:pPr lvl="1" algn="just"/>
            <a:r>
              <a:rPr lang="pt-BR" dirty="0"/>
              <a:t>Relação entre o nível e a quantidade dos clusters</a:t>
            </a:r>
          </a:p>
          <a:p>
            <a:pPr marL="457200" lvl="1" indent="0" algn="just">
              <a:buNone/>
            </a:pPr>
            <a:endParaRPr lang="pt-BR" dirty="0"/>
          </a:p>
        </p:txBody>
      </p:sp>
      <p:pic>
        <p:nvPicPr>
          <p:cNvPr id="4" name="Picture 2" descr="Local do Evento | SBRC 2021 - Simpósio Brasileiro de Redes ...">
            <a:extLst>
              <a:ext uri="{FF2B5EF4-FFF2-40B4-BE49-F238E27FC236}">
                <a16:creationId xmlns:a16="http://schemas.microsoft.com/office/drawing/2014/main" id="{C4BAF076-983A-267F-65B0-779489FA3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783" y="0"/>
            <a:ext cx="3408217" cy="13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Edições Anteriores | SBRC 2021 - Simpósio Brasileiro de Redes de  Computadores e Sistemas Distribuídos">
            <a:extLst>
              <a:ext uri="{FF2B5EF4-FFF2-40B4-BE49-F238E27FC236}">
                <a16:creationId xmlns:a16="http://schemas.microsoft.com/office/drawing/2014/main" id="{EE629CB4-DE61-E1C8-0777-7BFAD2ACB3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8"/>
          <a:stretch/>
        </p:blipFill>
        <p:spPr bwMode="auto">
          <a:xfrm>
            <a:off x="259976" y="5469467"/>
            <a:ext cx="2762759" cy="13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onteúdo 5 Œ N_Análise de cluster AA">
            <a:extLst>
              <a:ext uri="{FF2B5EF4-FFF2-40B4-BE49-F238E27FC236}">
                <a16:creationId xmlns:a16="http://schemas.microsoft.com/office/drawing/2014/main" id="{4FB923DF-3AB9-6154-4A4D-EB61D34BF5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1601393"/>
            <a:ext cx="3968190" cy="4891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120C8D69-8C2F-ACB9-BDC9-9A28C1CB3B33}"/>
              </a:ext>
            </a:extLst>
          </p:cNvPr>
          <p:cNvSpPr/>
          <p:nvPr/>
        </p:nvSpPr>
        <p:spPr>
          <a:xfrm>
            <a:off x="11712388" y="6349004"/>
            <a:ext cx="439271" cy="4801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50229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49A9CF-9A04-0D0B-3F38-47569BAC8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2E1DDA-B549-8F9D-BA64-18BAFB4D4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278906" cy="4351338"/>
          </a:xfrm>
        </p:spPr>
        <p:txBody>
          <a:bodyPr/>
          <a:lstStyle/>
          <a:p>
            <a:pPr algn="just"/>
            <a:r>
              <a:rPr lang="pt-BR" dirty="0"/>
              <a:t>Trabalhos relacionados </a:t>
            </a:r>
          </a:p>
          <a:p>
            <a:pPr lvl="1" algn="just"/>
            <a:endParaRPr lang="pt-BR" dirty="0"/>
          </a:p>
          <a:p>
            <a:pPr lvl="1" algn="just"/>
            <a:r>
              <a:rPr lang="pt-BR" dirty="0"/>
              <a:t>Conjunto de partições estendidas</a:t>
            </a:r>
          </a:p>
          <a:p>
            <a:pPr lvl="1" algn="just"/>
            <a:r>
              <a:rPr lang="pt-BR" dirty="0"/>
              <a:t>Proposta de novo agrupamento hierárquico</a:t>
            </a:r>
          </a:p>
          <a:p>
            <a:pPr lvl="1" algn="just"/>
            <a:r>
              <a:rPr lang="pt-BR" dirty="0"/>
              <a:t>Proposta de um novo índice de validade de cluster </a:t>
            </a:r>
          </a:p>
          <a:p>
            <a:pPr marL="457200" lvl="1" indent="0" algn="just">
              <a:buNone/>
            </a:pPr>
            <a:endParaRPr lang="pt-BR" dirty="0"/>
          </a:p>
          <a:p>
            <a:pPr algn="just"/>
            <a:r>
              <a:rPr lang="pt-BR" dirty="0"/>
              <a:t>Motivação</a:t>
            </a:r>
          </a:p>
        </p:txBody>
      </p:sp>
      <p:pic>
        <p:nvPicPr>
          <p:cNvPr id="4" name="Picture 2" descr="Local do Evento | SBRC 2021 - Simpósio Brasileiro de Redes ...">
            <a:extLst>
              <a:ext uri="{FF2B5EF4-FFF2-40B4-BE49-F238E27FC236}">
                <a16:creationId xmlns:a16="http://schemas.microsoft.com/office/drawing/2014/main" id="{C4BAF076-983A-267F-65B0-779489FA3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783" y="0"/>
            <a:ext cx="3408217" cy="13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Edições Anteriores | SBRC 2021 - Simpósio Brasileiro de Redes de  Computadores e Sistemas Distribuídos">
            <a:extLst>
              <a:ext uri="{FF2B5EF4-FFF2-40B4-BE49-F238E27FC236}">
                <a16:creationId xmlns:a16="http://schemas.microsoft.com/office/drawing/2014/main" id="{EE629CB4-DE61-E1C8-0777-7BFAD2ACB3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8"/>
          <a:stretch/>
        </p:blipFill>
        <p:spPr bwMode="auto">
          <a:xfrm>
            <a:off x="259976" y="5469467"/>
            <a:ext cx="2762759" cy="13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120C8D69-8C2F-ACB9-BDC9-9A28C1CB3B33}"/>
              </a:ext>
            </a:extLst>
          </p:cNvPr>
          <p:cNvSpPr/>
          <p:nvPr/>
        </p:nvSpPr>
        <p:spPr>
          <a:xfrm>
            <a:off x="11712388" y="6349004"/>
            <a:ext cx="439271" cy="4801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7926842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49A9CF-9A04-0D0B-3F38-47569BAC8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2E1DDA-B549-8F9D-BA64-18BAFB4D4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639630" cy="4003675"/>
          </a:xfrm>
        </p:spPr>
        <p:txBody>
          <a:bodyPr/>
          <a:lstStyle/>
          <a:p>
            <a:pPr algn="just"/>
            <a:r>
              <a:rPr lang="pt-BR" dirty="0"/>
              <a:t>Avaliar efetivamente os resultados de agrupamento de múltiplos tipos de conjuntos de dados (Estruturas lineares, múltiplas, anulares e convexas)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Definição de um novo índice de validade de agrupamento a ser utilizado para determinar o número ideal de clusters, utilizando como base o algoritmo de Agrupamento hierárquico </a:t>
            </a:r>
            <a:r>
              <a:rPr lang="pt-BR" dirty="0" err="1"/>
              <a:t>aglomerativo</a:t>
            </a:r>
            <a:r>
              <a:rPr lang="pt-BR" dirty="0"/>
              <a:t> (AHC)</a:t>
            </a:r>
          </a:p>
        </p:txBody>
      </p:sp>
      <p:pic>
        <p:nvPicPr>
          <p:cNvPr id="4" name="Picture 2" descr="Local do Evento | SBRC 2021 - Simpósio Brasileiro de Redes ...">
            <a:extLst>
              <a:ext uri="{FF2B5EF4-FFF2-40B4-BE49-F238E27FC236}">
                <a16:creationId xmlns:a16="http://schemas.microsoft.com/office/drawing/2014/main" id="{C4BAF076-983A-267F-65B0-779489FA3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783" y="0"/>
            <a:ext cx="3408217" cy="13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Edições Anteriores | SBRC 2021 - Simpósio Brasileiro de Redes de  Computadores e Sistemas Distribuídos">
            <a:extLst>
              <a:ext uri="{FF2B5EF4-FFF2-40B4-BE49-F238E27FC236}">
                <a16:creationId xmlns:a16="http://schemas.microsoft.com/office/drawing/2014/main" id="{EE629CB4-DE61-E1C8-0777-7BFAD2ACB3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8" t="25915"/>
          <a:stretch/>
        </p:blipFill>
        <p:spPr bwMode="auto">
          <a:xfrm>
            <a:off x="259976" y="5829300"/>
            <a:ext cx="2762759" cy="102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E1097071-E711-3197-D2BF-B56E7FBD29DC}"/>
              </a:ext>
            </a:extLst>
          </p:cNvPr>
          <p:cNvSpPr/>
          <p:nvPr/>
        </p:nvSpPr>
        <p:spPr>
          <a:xfrm>
            <a:off x="11712388" y="6349004"/>
            <a:ext cx="439271" cy="4801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8934972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49A9CF-9A04-0D0B-3F38-47569BAC8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Índice de proporção de</a:t>
            </a:r>
            <a:br>
              <a:rPr lang="pt-BR" dirty="0"/>
            </a:br>
            <a:r>
              <a:rPr lang="pt-BR" dirty="0"/>
              <a:t>compacidade separada (CSP)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2E1DDA-B549-8F9D-BA64-18BAFB4D4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70452"/>
            <a:ext cx="7454901" cy="4351338"/>
          </a:xfrm>
        </p:spPr>
        <p:txBody>
          <a:bodyPr/>
          <a:lstStyle/>
          <a:p>
            <a:r>
              <a:rPr lang="pt-BR" dirty="0"/>
              <a:t>Análise de validade do agrupamento</a:t>
            </a:r>
          </a:p>
          <a:p>
            <a:r>
              <a:rPr lang="pt-BR" dirty="0"/>
              <a:t>Conceito do índice CSP</a:t>
            </a:r>
          </a:p>
          <a:p>
            <a:r>
              <a:rPr lang="pt-BR" dirty="0"/>
              <a:t>Índices de validade existentes</a:t>
            </a:r>
          </a:p>
          <a:p>
            <a:pPr lvl="1"/>
            <a:endParaRPr lang="pt-BR" dirty="0"/>
          </a:p>
          <a:p>
            <a:pPr lvl="1"/>
            <a:r>
              <a:rPr lang="pt-BR" dirty="0" err="1"/>
              <a:t>Calinski</a:t>
            </a:r>
            <a:r>
              <a:rPr lang="pt-BR" dirty="0"/>
              <a:t> – </a:t>
            </a:r>
            <a:r>
              <a:rPr lang="pt-BR" dirty="0" err="1"/>
              <a:t>Harabasz</a:t>
            </a:r>
            <a:r>
              <a:rPr lang="pt-BR" dirty="0"/>
              <a:t> (CH)</a:t>
            </a:r>
          </a:p>
          <a:p>
            <a:pPr lvl="1"/>
            <a:r>
              <a:rPr lang="pt-BR" dirty="0"/>
              <a:t>Davies – </a:t>
            </a:r>
            <a:r>
              <a:rPr lang="pt-BR" dirty="0" err="1"/>
              <a:t>Bouldin</a:t>
            </a:r>
            <a:r>
              <a:rPr lang="pt-BR" dirty="0"/>
              <a:t> (DB)</a:t>
            </a:r>
          </a:p>
          <a:p>
            <a:pPr lvl="1"/>
            <a:r>
              <a:rPr lang="pt-BR" dirty="0" err="1"/>
              <a:t>Krzanowski</a:t>
            </a:r>
            <a:r>
              <a:rPr lang="pt-BR" dirty="0"/>
              <a:t> – Lai (KL)</a:t>
            </a:r>
          </a:p>
          <a:p>
            <a:pPr lvl="1"/>
            <a:r>
              <a:rPr lang="pt-BR" dirty="0"/>
              <a:t>Índice de silhueta (</a:t>
            </a:r>
            <a:r>
              <a:rPr lang="pt-BR" dirty="0" err="1"/>
              <a:t>Sil</a:t>
            </a:r>
            <a:r>
              <a:rPr lang="pt-BR" dirty="0"/>
              <a:t>)</a:t>
            </a:r>
          </a:p>
          <a:p>
            <a:pPr lvl="1"/>
            <a:r>
              <a:rPr lang="pt-BR" dirty="0"/>
              <a:t>Índice </a:t>
            </a:r>
            <a:r>
              <a:rPr lang="pt-BR" dirty="0" err="1"/>
              <a:t>inter-intra</a:t>
            </a:r>
            <a:r>
              <a:rPr lang="pt-BR" dirty="0"/>
              <a:t> (</a:t>
            </a:r>
            <a:r>
              <a:rPr lang="pt-BR" dirty="0" err="1"/>
              <a:t>Wint</a:t>
            </a:r>
            <a:r>
              <a:rPr lang="pt-BR" dirty="0"/>
              <a:t>)</a:t>
            </a:r>
          </a:p>
          <a:p>
            <a:pPr marL="457200" lvl="1" indent="0">
              <a:buNone/>
            </a:pPr>
            <a:endParaRPr lang="pt-BR" dirty="0"/>
          </a:p>
          <a:p>
            <a:endParaRPr lang="pt-BR" dirty="0"/>
          </a:p>
        </p:txBody>
      </p:sp>
      <p:pic>
        <p:nvPicPr>
          <p:cNvPr id="4" name="Picture 2" descr="Local do Evento | SBRC 2021 - Simpósio Brasileiro de Redes ...">
            <a:extLst>
              <a:ext uri="{FF2B5EF4-FFF2-40B4-BE49-F238E27FC236}">
                <a16:creationId xmlns:a16="http://schemas.microsoft.com/office/drawing/2014/main" id="{C4BAF076-983A-267F-65B0-779489FA3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783" y="0"/>
            <a:ext cx="3408217" cy="13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Edições Anteriores | SBRC 2021 - Simpósio Brasileiro de Redes de  Computadores e Sistemas Distribuídos">
            <a:extLst>
              <a:ext uri="{FF2B5EF4-FFF2-40B4-BE49-F238E27FC236}">
                <a16:creationId xmlns:a16="http://schemas.microsoft.com/office/drawing/2014/main" id="{EE629CB4-DE61-E1C8-0777-7BFAD2ACB3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8" t="24162"/>
          <a:stretch/>
        </p:blipFill>
        <p:spPr bwMode="auto">
          <a:xfrm>
            <a:off x="259976" y="5804959"/>
            <a:ext cx="2762759" cy="1053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C38D7D37-B4CE-5833-93F9-4D692F1EABDB}"/>
              </a:ext>
            </a:extLst>
          </p:cNvPr>
          <p:cNvSpPr/>
          <p:nvPr/>
        </p:nvSpPr>
        <p:spPr>
          <a:xfrm>
            <a:off x="7104635" y="3616857"/>
            <a:ext cx="2965824" cy="21113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sz="1800" dirty="0">
                <a:solidFill>
                  <a:schemeClr val="tx1"/>
                </a:solidFill>
              </a:rPr>
              <a:t>Dificuldade em encontrar corretamente o número ideal de clusters para conjuntos de dados de estrutura não convexa</a:t>
            </a:r>
          </a:p>
        </p:txBody>
      </p: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C44449D6-5A7F-4CE2-81DB-995422D4BEDB}"/>
              </a:ext>
            </a:extLst>
          </p:cNvPr>
          <p:cNvCxnSpPr>
            <a:cxnSpLocks/>
          </p:cNvCxnSpPr>
          <p:nvPr/>
        </p:nvCxnSpPr>
        <p:spPr>
          <a:xfrm>
            <a:off x="5096101" y="4672544"/>
            <a:ext cx="141922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tângulo 5">
            <a:extLst>
              <a:ext uri="{FF2B5EF4-FFF2-40B4-BE49-F238E27FC236}">
                <a16:creationId xmlns:a16="http://schemas.microsoft.com/office/drawing/2014/main" id="{16C73D58-21F3-668F-A6D5-71411314BF62}"/>
              </a:ext>
            </a:extLst>
          </p:cNvPr>
          <p:cNvSpPr/>
          <p:nvPr/>
        </p:nvSpPr>
        <p:spPr>
          <a:xfrm>
            <a:off x="11712388" y="6349004"/>
            <a:ext cx="439271" cy="4801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41791859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421</TotalTime>
  <Words>1513</Words>
  <Application>Microsoft Macintosh PowerPoint</Application>
  <PresentationFormat>Widescreen</PresentationFormat>
  <Paragraphs>258</Paragraphs>
  <Slides>27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Arial</vt:lpstr>
      <vt:lpstr>Calibri</vt:lpstr>
      <vt:lpstr>Calibri Light</vt:lpstr>
      <vt:lpstr>Cambria Math</vt:lpstr>
      <vt:lpstr>RBLMI</vt:lpstr>
      <vt:lpstr>Söhne</vt:lpstr>
      <vt:lpstr>Times</vt:lpstr>
      <vt:lpstr>Tema do Office</vt:lpstr>
      <vt:lpstr>Method for Determining the Optimal Number of Clusters Based on Agglomerative Hierarchical Clustering</vt:lpstr>
      <vt:lpstr>Metadados</vt:lpstr>
      <vt:lpstr>Sumário</vt:lpstr>
      <vt:lpstr>Introdução</vt:lpstr>
      <vt:lpstr>Introdução – Visão geral do AHC</vt:lpstr>
      <vt:lpstr>Introdução</vt:lpstr>
      <vt:lpstr>Introdução</vt:lpstr>
      <vt:lpstr>Objetivo</vt:lpstr>
      <vt:lpstr>Índice de proporção de compacidade separada (CSP)</vt:lpstr>
      <vt:lpstr>Índice de proporção de compacidade separada (CSP)</vt:lpstr>
      <vt:lpstr>Índice de proporção de compacidade separada (CSP)</vt:lpstr>
      <vt:lpstr>Índice de proporção de compacidade separada (CSP)</vt:lpstr>
      <vt:lpstr>Índice de proporção de compacidade separada (CSP)</vt:lpstr>
      <vt:lpstr>Índice de proporção de compacidade separada (CSP)</vt:lpstr>
      <vt:lpstr>Índice de proporção de compacidade separada (CSP)</vt:lpstr>
      <vt:lpstr>Determinando o número ideal de clusters</vt:lpstr>
      <vt:lpstr>Exemplo do step 3</vt:lpstr>
      <vt:lpstr>Resultados</vt:lpstr>
      <vt:lpstr>Resultados</vt:lpstr>
      <vt:lpstr>Resultados</vt:lpstr>
      <vt:lpstr>Resultados</vt:lpstr>
      <vt:lpstr>Resultados</vt:lpstr>
      <vt:lpstr>Resultados</vt:lpstr>
      <vt:lpstr>Resultados</vt:lpstr>
      <vt:lpstr>Discussões</vt:lpstr>
      <vt:lpstr>Conclusões</vt:lpstr>
      <vt:lpstr>Muito Obrigado!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Marcio Salmazo</dc:creator>
  <cp:lastModifiedBy>Andrey Cadima</cp:lastModifiedBy>
  <cp:revision>84</cp:revision>
  <dcterms:created xsi:type="dcterms:W3CDTF">2024-05-11T12:59:04Z</dcterms:created>
  <dcterms:modified xsi:type="dcterms:W3CDTF">2024-06-04T02:47:16Z</dcterms:modified>
</cp:coreProperties>
</file>