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61" r:id="rId5"/>
    <p:sldId id="264" r:id="rId6"/>
    <p:sldId id="263" r:id="rId7"/>
    <p:sldId id="266" r:id="rId8"/>
    <p:sldId id="268" r:id="rId9"/>
    <p:sldId id="271" r:id="rId10"/>
    <p:sldId id="269" r:id="rId11"/>
    <p:sldId id="270" r:id="rId12"/>
    <p:sldId id="272" r:id="rId13"/>
    <p:sldId id="273" r:id="rId14"/>
    <p:sldId id="274" r:id="rId15"/>
    <p:sldId id="275" r:id="rId16"/>
    <p:sldId id="280" r:id="rId17"/>
    <p:sldId id="278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92" r:id="rId26"/>
    <p:sldId id="289" r:id="rId27"/>
    <p:sldId id="290" r:id="rId28"/>
    <p:sldId id="291" r:id="rId29"/>
    <p:sldId id="293" r:id="rId30"/>
    <p:sldId id="29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6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85D0-8849-4E53-AC47-0B98F7A07F37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5BA6-946D-4582-8BDA-25D6682E6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06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9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2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865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0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6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423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40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56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57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31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394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1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68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4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BFCB-FFA6-3D03-0C68-796DF47F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09023-5B78-6CEA-27D8-6F58DDA9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593EB-B8D4-40F3-9BB1-2EC32F18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0A06E8-834D-7759-910A-AB25562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59F76-57D7-FE3B-EB86-6BF1CB0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5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AF002-07C1-1AD1-0F47-E474A7E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00A12-BA64-FECB-342F-0D03272B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E226B-068F-C60A-D7B2-0E36EB1C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7D083-4EB5-34DE-2967-3A282F0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57852-1DAC-169F-AD34-0B997E7E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DA3D17-8E17-3398-6A9D-62B1DD038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FE3C3-536E-8697-E976-140DDB7D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DE1DEF-BE22-8791-4C3D-E365677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57EA2-7A3A-BFE7-D5EB-3CC9DE8A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C919A-AB81-056E-37DB-3A6A4989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0DC3E-51F9-993F-F6DA-426C1FD6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F07C8-564E-B9DB-DC5F-E2410F99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42922-62A1-3F21-9D9C-369CA1F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919AB-8BD1-AE4E-1BF1-865B12D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99F03-CDF7-39BB-8E7E-BDDB6C0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1DCA0-5DBD-E5D5-F29C-0CD38B4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B6DDC-2A15-A819-40B8-0D6F2BCC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9411F-5570-E70E-E50D-D025D225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A8DD0-923B-1819-4BF0-CDE7EA9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17F5A-6D34-B4AC-4F9C-CDEC67DA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D05B-4A3F-433A-C2CC-97FF2C57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D698-D4F0-1931-B123-C7C581EE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023E32-F816-6F88-1E2E-2807FB09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3026AD-8396-E5E4-2D2A-FF0327C9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4A561-9442-8F55-5F42-6812F46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E37284-AD6D-5744-0386-BE5745EC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142-C42B-346C-1624-AA20BC8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75BE2-0B10-36C2-C3FA-336D3F26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8AFE6-E3F2-1549-6442-7C695784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C1F6A7-AD1F-B88C-5D39-2DE2C425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120780-7F2A-A02D-E396-20B5DD61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F6702-F9AE-98CB-759E-0E93BB5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1220D7-0B7C-2418-FA9B-80CBD4B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0D6C54-A299-0A08-EE7B-DFE52B8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4E1D-21E8-9E7B-48A3-E1340E27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88077-EA7E-1E00-DEF8-FE8A38C8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2FF66-0041-3043-8502-C804075F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6DD6FF-8B49-B6C3-BB2C-B984C6F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ED9EA1-67A4-D79B-A352-7048CE7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C60257-6D4A-7C57-4275-8FE39C4C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52F3A-83DC-C930-1EC0-24374B2C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9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447D-9E41-62BA-7379-36CD4911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D7B8E-35E7-2522-0202-9C7BCB3B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40357E-B012-D55A-D64E-7854B958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ABA258-1204-F8A1-B5FD-4661CBB2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7C52A-1AD5-8830-58F0-32F123A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F8737-E1C0-DD25-D813-246B03F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0A0D-5D3D-9731-B790-EB1ED171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7EC51D-9955-EE32-E925-3E504996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A7050-94D1-FE86-FB99-50071E67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D727F-48FA-1C25-299C-84695FC9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22B30-FF1C-26C9-F001-15C290C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B9434-33CD-2041-4875-C27F51E6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552FD-F0E2-D675-CDB5-387482A5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F56BBE-D717-7A78-2580-75DCF82C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0245C-DC13-95C0-D09A-660D6CA6A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BCDBC-AD9A-1884-174A-004F6EE8A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574E2-9805-79DD-527F-7D9076D5D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 do índice CSP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  <a:blipFill>
                <a:blip r:embed="rId3"/>
                <a:stretch>
                  <a:fillRect l="-1121" t="-224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271597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6845299" y="4064528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47106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2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o valor mínimo das distâncias mínimas entre as amostras no cluster eu e as amostras em outros clusters como a separação entre clusters SD(i 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466" y="3988064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4990671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3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diferença entre a separação entre clusters e 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dispersão de agrupamento </a:t>
            </a:r>
            <a:r>
              <a:rPr lang="pt-BR" b="1" i="1" dirty="0" err="1"/>
              <a:t>sscd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4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soma da separação entre clusters e da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síntese de agrupamento </a:t>
            </a:r>
            <a:r>
              <a:rPr lang="pt-BR" b="1" i="1" dirty="0" err="1"/>
              <a:t>sacd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),que é definido da seguinte forma: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5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razão entre o grau de dispersão do cluster e o grau de síntese do cluster para cluster </a:t>
            </a:r>
            <a:r>
              <a:rPr lang="pt-BR" b="1" i="1" dirty="0"/>
              <a:t>i</a:t>
            </a:r>
            <a:r>
              <a:rPr lang="pt-BR" dirty="0"/>
              <a:t> como o índice CSP CSP(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7281A2-47C3-A6D6-9804-EFE4FF9B47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4432300" y="4196290"/>
            <a:ext cx="800100" cy="4797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CCC481-5C9D-FED7-88DD-BEB0D2EF9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1" t="17448" r="50655" b="58875"/>
          <a:stretch/>
        </p:blipFill>
        <p:spPr>
          <a:xfrm>
            <a:off x="5232400" y="4113741"/>
            <a:ext cx="2857125" cy="6448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28F42D-A8DC-4E2B-CB17-03FC1F37B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588" b="5815"/>
          <a:stretch/>
        </p:blipFill>
        <p:spPr>
          <a:xfrm>
            <a:off x="3870095" y="5101308"/>
            <a:ext cx="6060469" cy="14051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CE127C4-0D93-11F8-A2F7-E7089FE5D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3180933" y="5466290"/>
            <a:ext cx="800100" cy="4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7055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Na ilustração, todas as amostras do conjunto de dados estão distribuídas em três círculos aproximados e podem ser agrupadas em três clusters, denotados por </a:t>
            </a:r>
            <a:r>
              <a:rPr lang="pt-BR" b="1" i="1" dirty="0" err="1"/>
              <a:t>j,i,</a:t>
            </a:r>
            <a:r>
              <a:rPr lang="pt-BR" dirty="0" err="1"/>
              <a:t>e</a:t>
            </a:r>
            <a:r>
              <a:rPr lang="pt-BR" dirty="0"/>
              <a:t> </a:t>
            </a:r>
            <a:r>
              <a:rPr lang="pt-BR" b="1" i="1" dirty="0"/>
              <a:t>k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4642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Agrupamento com um algoritmo AHC</a:t>
            </a:r>
          </a:p>
          <a:p>
            <a:pPr lvl="1" algn="just"/>
            <a:r>
              <a:rPr lang="pt-BR" dirty="0"/>
              <a:t>Medição da distância </a:t>
            </a:r>
            <a:r>
              <a:rPr lang="pt-BR" dirty="0" err="1"/>
              <a:t>intercluster</a:t>
            </a:r>
            <a:r>
              <a:rPr lang="pt-BR" dirty="0"/>
              <a:t> com o algoritmo Single Link</a:t>
            </a:r>
          </a:p>
          <a:p>
            <a:pPr lvl="1" algn="just"/>
            <a:r>
              <a:rPr lang="pt-BR" dirty="0"/>
              <a:t>Procedimento de fusão de clusters</a:t>
            </a:r>
          </a:p>
          <a:p>
            <a:pPr lvl="1" algn="just"/>
            <a:r>
              <a:rPr lang="pt-BR" dirty="0"/>
              <a:t>Retorno de uma árvore geradora mínima como resultado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870699" cy="4351338"/>
          </a:xfrm>
        </p:spPr>
        <p:txBody>
          <a:bodyPr>
            <a:normAutofit/>
          </a:bodyPr>
          <a:lstStyle/>
          <a:p>
            <a:r>
              <a:rPr lang="pt-BR" dirty="0"/>
              <a:t>Explicação utilizando a terminologia da teoria dos grafos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Sendo: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G = (V, E) denota o grafo com conjunto de vértices V e de arestas E, </a:t>
            </a:r>
          </a:p>
          <a:p>
            <a:pPr lvl="1" algn="just"/>
            <a:r>
              <a:rPr lang="pt-BR" dirty="0"/>
              <a:t>|V| é o número de vértices  </a:t>
            </a:r>
          </a:p>
          <a:p>
            <a:pPr lvl="1" algn="just"/>
            <a:r>
              <a:rPr lang="pt-BR" dirty="0"/>
              <a:t>|E| é o número de arestas.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944225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Sendo T = (</a:t>
                </a:r>
                <a:r>
                  <a:rPr lang="pt-BR" dirty="0" err="1"/>
                  <a:t>Vt</a:t>
                </a:r>
                <a:r>
                  <a:rPr lang="pt-BR" dirty="0"/>
                  <a:t>, Et) é uma </a:t>
                </a:r>
                <a:r>
                  <a:rPr lang="pt-BR" dirty="0" err="1"/>
                  <a:t>sub-árvore</a:t>
                </a:r>
                <a:r>
                  <a:rPr lang="pt-BR" dirty="0"/>
                  <a:t> do grafo G = (V, E). T é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c-near neighbor minimum spanning tree </a:t>
                </a:r>
                <a:r>
                  <a:rPr lang="pt-BR" dirty="0"/>
                  <a:t>se, e somente se, satisfizer as seguintes propriedades, (sendo </a:t>
                </a:r>
                <a:r>
                  <a:rPr lang="pt-BR" b="1" i="1" dirty="0"/>
                  <a:t>c</a:t>
                </a:r>
                <a:r>
                  <a:rPr lang="pt-BR" dirty="0"/>
                  <a:t> é o número de </a:t>
                </a:r>
                <a:r>
                  <a:rPr lang="pt-BR" b="1" i="1" dirty="0" err="1">
                    <a:solidFill>
                      <a:srgbClr val="FF0000"/>
                    </a:solidFill>
                  </a:rPr>
                  <a:t>branches</a:t>
                </a:r>
                <a:r>
                  <a:rPr lang="pt-BR" dirty="0"/>
                  <a:t>):</a:t>
                </a:r>
              </a:p>
              <a:p>
                <a:pPr lvl="2" algn="just"/>
                <a:endParaRPr lang="pt-BR" dirty="0"/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Minimalidade: T é a árvore geradora mínima do </a:t>
                </a:r>
                <a:r>
                  <a:rPr lang="pt-BR" dirty="0" err="1"/>
                  <a:t>subgrafo</a:t>
                </a:r>
                <a:r>
                  <a:rPr lang="pt-BR" dirty="0"/>
                  <a:t> induzido G[</a:t>
                </a:r>
                <a:r>
                  <a:rPr lang="pt-BR" dirty="0" err="1"/>
                  <a:t>Vt</a:t>
                </a:r>
                <a:r>
                  <a:rPr lang="pt-BR" dirty="0"/>
                  <a:t>]. 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Vizinho próximo: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}≤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do peso de uma aresta,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dirty="0" err="1"/>
                  <a:t>c-ésimo</a:t>
                </a:r>
                <a:r>
                  <a:rPr lang="pt-BR" dirty="0"/>
                  <a:t> maior valor de peso na árvore geradora mínima do gráfico G.</a:t>
                </a:r>
              </a:p>
              <a:p>
                <a:pPr lvl="1"/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  <a:blipFill>
                <a:blip r:embed="rId3"/>
                <a:stretch>
                  <a:fillRect l="-1043" t="-245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715137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1: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Presumir T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) é a árvore geradora mínima do grafo G = (V, E). Para qualquer 1 ≤ </a:t>
                </a:r>
                <a:r>
                  <a:rPr lang="pt-BR" b="1" dirty="0"/>
                  <a:t>c</a:t>
                </a:r>
                <a:r>
                  <a:rPr lang="pt-BR" dirty="0"/>
                  <a:t> ≤ |</a:t>
                </a:r>
                <a:r>
                  <a:rPr lang="pt-BR" i="1" dirty="0"/>
                  <a:t>V</a:t>
                </a:r>
                <a:r>
                  <a:rPr lang="pt-BR" dirty="0"/>
                  <a:t>|, removemos as arestas cujos valores de peso são maiores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T e produz </a:t>
                </a:r>
                <a:r>
                  <a:rPr lang="pt-BR" b="1" dirty="0"/>
                  <a:t>c</a:t>
                </a:r>
                <a:r>
                  <a:rPr lang="pt-BR" dirty="0"/>
                  <a:t> ramificações conectadas, que são marcadas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) (k = 1,2, ... ,c). O ramo resultante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 é 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c-near neighbor minimum spanning tree </a:t>
                </a:r>
                <a:r>
                  <a:rPr lang="en-US" dirty="0"/>
                  <a:t>do </a:t>
                </a:r>
                <a:r>
                  <a:rPr lang="en-US" dirty="0" err="1"/>
                  <a:t>grafo</a:t>
                </a:r>
                <a:r>
                  <a:rPr lang="en-US" dirty="0"/>
                  <a:t> G</a:t>
                </a:r>
              </a:p>
              <a:p>
                <a:pPr marL="457200" lvl="1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7151370" cy="4351338"/>
              </a:xfrm>
              <a:blipFill>
                <a:blip r:embed="rId3"/>
                <a:stretch>
                  <a:fillRect l="-1535" t="-2241"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Análise de clusters e suas classificações: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Conceito</a:t>
            </a:r>
          </a:p>
          <a:p>
            <a:pPr lvl="1" algn="just"/>
            <a:r>
              <a:rPr lang="pt-BR" dirty="0"/>
              <a:t>Particionais</a:t>
            </a:r>
          </a:p>
          <a:p>
            <a:pPr lvl="1" algn="just"/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/>
              <a:t>Hierárquicos </a:t>
            </a:r>
            <a:r>
              <a:rPr lang="pt-BR" dirty="0" err="1"/>
              <a:t>Aglomerativos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2: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:r>
                  <a:rPr lang="pt-BR" b="1" i="1" dirty="0" err="1"/>
                  <a:t>Hk</a:t>
                </a:r>
                <a:r>
                  <a:rPr lang="pt-BR" dirty="0"/>
                  <a:t> é uma camada do dendrograma produzido pelo algoritmo AHC, contendo </a:t>
                </a:r>
                <a:r>
                  <a:rPr lang="pt-BR" b="1" i="1" dirty="0"/>
                  <a:t>c</a:t>
                </a:r>
                <a:r>
                  <a:rPr lang="pt-BR" dirty="0"/>
                  <a:t> clusters {G1, G2,..., </a:t>
                </a:r>
                <a:r>
                  <a:rPr lang="pt-BR" dirty="0" err="1"/>
                  <a:t>Gc</a:t>
                </a:r>
                <a:r>
                  <a:rPr lang="pt-BR" dirty="0"/>
                  <a:t>} cada um com </a:t>
                </a:r>
                <a:r>
                  <a:rPr lang="pt-BR" b="1" i="1" dirty="0"/>
                  <a:t>i</a:t>
                </a:r>
                <a:r>
                  <a:rPr lang="pt-BR" dirty="0"/>
                  <a:t> amostras → </a:t>
                </a:r>
                <a:r>
                  <a:rPr lang="pt-BR" b="1" i="1" dirty="0"/>
                  <a:t>i</a:t>
                </a:r>
                <a:r>
                  <a:rPr lang="pt-BR" dirty="0"/>
                  <a:t> = 1,2,...,c, </a:t>
                </a:r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lvl="1" algn="just"/>
                <a:r>
                  <a:rPr lang="pt-BR" dirty="0"/>
                  <a:t>A separabilidade </a:t>
                </a:r>
                <a:r>
                  <a:rPr lang="pt-BR" dirty="0" err="1"/>
                  <a:t>interclusters</a:t>
                </a:r>
                <a:r>
                  <a:rPr lang="pt-BR" dirty="0"/>
                  <a:t> do cluster i é maior ou igual à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  <a:blipFill>
                <a:blip r:embed="rId3"/>
                <a:stretch>
                  <a:fillRect l="-1593" t="-2241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5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2: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:r>
                  <a:rPr lang="pt-BR" b="1" i="1" dirty="0" err="1"/>
                  <a:t>Hk</a:t>
                </a:r>
                <a:r>
                  <a:rPr lang="pt-BR" dirty="0"/>
                  <a:t> é uma camada do dendrograma produzido pelo algoritmo AHC, contendo </a:t>
                </a:r>
                <a:r>
                  <a:rPr lang="pt-BR" b="1" i="1" dirty="0"/>
                  <a:t>c</a:t>
                </a:r>
                <a:r>
                  <a:rPr lang="pt-BR" dirty="0"/>
                  <a:t> clusters {G1, G2,..., </a:t>
                </a:r>
                <a:r>
                  <a:rPr lang="pt-BR" dirty="0" err="1"/>
                  <a:t>Gc</a:t>
                </a:r>
                <a:r>
                  <a:rPr lang="pt-BR" dirty="0"/>
                  <a:t>} cada um com </a:t>
                </a:r>
                <a:r>
                  <a:rPr lang="pt-BR" b="1" i="1" dirty="0"/>
                  <a:t>i</a:t>
                </a:r>
                <a:r>
                  <a:rPr lang="pt-BR" dirty="0"/>
                  <a:t> amostras → </a:t>
                </a:r>
                <a:r>
                  <a:rPr lang="pt-BR" b="1" i="1" dirty="0"/>
                  <a:t>i</a:t>
                </a:r>
                <a:r>
                  <a:rPr lang="pt-BR" dirty="0"/>
                  <a:t> = 1,2,...,c, </a:t>
                </a:r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lvl="1" algn="just"/>
                <a:r>
                  <a:rPr lang="pt-BR" dirty="0"/>
                  <a:t>A separabilidade </a:t>
                </a:r>
                <a:r>
                  <a:rPr lang="pt-BR" dirty="0" err="1"/>
                  <a:t>interclusters</a:t>
                </a:r>
                <a:r>
                  <a:rPr lang="pt-BR" dirty="0"/>
                  <a:t> do cluster i é maior ou igual à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  <a:blipFill>
                <a:blip r:embed="rId3"/>
                <a:stretch>
                  <a:fillRect l="-1593" t="-2241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CSP e número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990599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com o índice CSP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Analisamos os efeitos de agrupamento de um conjunto de dados calculando o valor médio do índice CSP de todos os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CSP e número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8682989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Fórmula para </a:t>
                </a:r>
                <a:r>
                  <a:rPr lang="pt-BR" dirty="0" err="1"/>
                  <a:t>avgCSP</a:t>
                </a: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r>
                  <a:rPr lang="pt-BR" dirty="0"/>
                  <a:t>Sendo: </a:t>
                </a:r>
              </a:p>
              <a:p>
                <a:pPr lvl="1" algn="just"/>
                <a:r>
                  <a:rPr lang="pt-BR" dirty="0"/>
                  <a:t>n – número de pontos de dados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𝑎𝑣𝑔𝐶𝑆𝑃</m:t>
                    </m:r>
                  </m:oMath>
                </a14:m>
                <a:r>
                  <a:rPr lang="pt-BR" dirty="0"/>
                  <a:t> – valor médio de CSP no caso em que os pontos de dados são agrupados em </a:t>
                </a:r>
                <a:r>
                  <a:rPr lang="pt-BR" b="1" i="1" dirty="0"/>
                  <a:t>k</a:t>
                </a:r>
                <a:r>
                  <a:rPr lang="pt-BR" dirty="0"/>
                  <a:t> clusters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pt-BR" dirty="0"/>
                  <a:t> – valor ideal de clusters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8682989" cy="4351338"/>
              </a:xfrm>
              <a:blipFill>
                <a:blip r:embed="rId3"/>
                <a:stretch>
                  <a:fillRect l="-1264" t="-2241" r="-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C9367E-9AE1-CBA4-32EC-48D7AB662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715" y="2414786"/>
            <a:ext cx="3563199" cy="14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Utilização do algoritmo </a:t>
            </a:r>
            <a:r>
              <a:rPr lang="pt-BR" i="1" dirty="0" err="1"/>
              <a:t>optimal</a:t>
            </a:r>
            <a:r>
              <a:rPr lang="pt-BR" i="1" dirty="0"/>
              <a:t> </a:t>
            </a:r>
            <a:r>
              <a:rPr lang="pt-BR" i="1" dirty="0" err="1"/>
              <a:t>number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cluster </a:t>
            </a:r>
            <a:r>
              <a:rPr lang="pt-BR" i="1" dirty="0" err="1"/>
              <a:t>determination</a:t>
            </a:r>
            <a:r>
              <a:rPr lang="pt-BR" dirty="0"/>
              <a:t> (ONCD)</a:t>
            </a:r>
          </a:p>
          <a:p>
            <a:pPr algn="just"/>
            <a:r>
              <a:rPr lang="pt-BR" dirty="0"/>
              <a:t>Etapas do algoritmo</a:t>
            </a:r>
          </a:p>
          <a:p>
            <a:pPr marL="0" indent="0" algn="just">
              <a:buNone/>
            </a:pPr>
            <a:endParaRPr lang="pt-BR" dirty="0"/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Criar uma árvore hierárquica de cluster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Construir clusters a partir da árvore hierárquica de clusters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914400" lvl="2" indent="0" algn="just">
              <a:buNone/>
            </a:pPr>
            <a:r>
              <a:rPr lang="pt-BR" dirty="0"/>
              <a:t>	</a:t>
            </a:r>
            <a:r>
              <a:rPr lang="pt-BR" sz="2400" dirty="0"/>
              <a:t>Cálculo do peso </a:t>
            </a:r>
            <a:r>
              <a:rPr lang="pt-BR" sz="2400" b="1" i="1" dirty="0"/>
              <a:t>W(</a:t>
            </a:r>
            <a:r>
              <a:rPr lang="pt-BR" sz="2400" b="1" i="1" dirty="0" err="1"/>
              <a:t>Gi</a:t>
            </a:r>
            <a:r>
              <a:rPr lang="pt-BR" sz="2400" b="1" i="1" dirty="0"/>
              <a:t>)</a:t>
            </a:r>
            <a:r>
              <a:rPr lang="pt-BR" sz="2400" dirty="0"/>
              <a:t> da AGM de todas as amostras do i-</a:t>
            </a:r>
            <a:r>
              <a:rPr lang="pt-BR" sz="2400" dirty="0" err="1"/>
              <a:t>ésimo</a:t>
            </a:r>
            <a:r>
              <a:rPr lang="pt-BR" sz="2400" dirty="0"/>
              <a:t> cluster</a:t>
            </a:r>
          </a:p>
          <a:p>
            <a:pPr marL="914400" lvl="2" indent="0" algn="just">
              <a:buNone/>
            </a:pPr>
            <a:r>
              <a:rPr lang="pt-BR" sz="2400" dirty="0"/>
              <a:t>	Cálculo da separação </a:t>
            </a:r>
            <a:r>
              <a:rPr lang="pt-BR" sz="2400" dirty="0" err="1"/>
              <a:t>intercluster</a:t>
            </a:r>
            <a:r>
              <a:rPr lang="pt-BR" sz="2400" dirty="0"/>
              <a:t> </a:t>
            </a:r>
            <a:r>
              <a:rPr lang="pt-BR" sz="2400" b="1" i="1" dirty="0"/>
              <a:t>SD(i)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662B01F-9556-7F26-FB47-16DC1B6314C8}"/>
              </a:ext>
            </a:extLst>
          </p:cNvPr>
          <p:cNvCxnSpPr>
            <a:cxnSpLocks/>
          </p:cNvCxnSpPr>
          <p:nvPr/>
        </p:nvCxnSpPr>
        <p:spPr>
          <a:xfrm>
            <a:off x="2034540" y="4703025"/>
            <a:ext cx="5679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F97C4F-1E55-1B16-EC55-73164552A079}"/>
              </a:ext>
            </a:extLst>
          </p:cNvPr>
          <p:cNvCxnSpPr/>
          <p:nvPr/>
        </p:nvCxnSpPr>
        <p:spPr>
          <a:xfrm flipV="1">
            <a:off x="2054542" y="4338638"/>
            <a:ext cx="0" cy="36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374899"/>
                <a:ext cx="4978399" cy="37888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Algorítmo </a:t>
                </a:r>
                <a:r>
                  <a:rPr lang="pt-BR" i="1" dirty="0" err="1"/>
                  <a:t>optimal</a:t>
                </a:r>
                <a:r>
                  <a:rPr lang="pt-BR" i="1" dirty="0"/>
                  <a:t> </a:t>
                </a:r>
                <a:r>
                  <a:rPr lang="pt-BR" i="1" dirty="0" err="1"/>
                  <a:t>number</a:t>
                </a:r>
                <a:r>
                  <a:rPr lang="pt-BR" i="1" dirty="0"/>
                  <a:t> </a:t>
                </a:r>
                <a:r>
                  <a:rPr lang="pt-BR" i="1" dirty="0" err="1"/>
                  <a:t>of</a:t>
                </a:r>
                <a:r>
                  <a:rPr lang="pt-BR" i="1" dirty="0"/>
                  <a:t> cluster </a:t>
                </a:r>
                <a:r>
                  <a:rPr lang="pt-BR" i="1" dirty="0" err="1"/>
                  <a:t>determination</a:t>
                </a:r>
                <a:r>
                  <a:rPr lang="pt-BR" dirty="0"/>
                  <a:t> (ONCD)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Usualmente define-se: </a:t>
                </a:r>
              </a:p>
              <a:p>
                <a:pPr lvl="2" algn="just"/>
                <a:endParaRPr lang="pt-BR" dirty="0"/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t-BR" dirty="0"/>
                  <a:t> = 2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pt-BR" dirty="0"/>
                  <a:t> =  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374899"/>
                <a:ext cx="4978399" cy="3788833"/>
              </a:xfrm>
              <a:blipFill>
                <a:blip r:embed="rId3"/>
                <a:stretch>
                  <a:fillRect l="-2206" t="-2738" r="-2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ABA4C11-0922-0FB0-43B9-9F124FF69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01" y="1063557"/>
            <a:ext cx="5670924" cy="55272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FD7DC6-4C44-37B6-B22C-E597E2F70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4578" y="4706040"/>
            <a:ext cx="641421" cy="2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9548444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 partir da árvore hierárquica do cluster, podemos construir o i-</a:t>
            </a:r>
            <a:r>
              <a:rPr lang="pt-BR" sz="2400" dirty="0" err="1"/>
              <a:t>ésimo</a:t>
            </a:r>
            <a:r>
              <a:rPr lang="pt-BR" sz="2400" dirty="0"/>
              <a:t> cluster, no qual existem os pontos de dados A, B, C e D, e podemos obter a distância das arestas AB, BC e CD. </a:t>
            </a:r>
          </a:p>
          <a:p>
            <a:pPr algn="just"/>
            <a:r>
              <a:rPr lang="pt-BR" sz="2400" dirty="0"/>
              <a:t>É fácil calcular o peso </a:t>
            </a:r>
            <a:r>
              <a:rPr lang="pt-BR" sz="2400" b="1" i="1" dirty="0"/>
              <a:t>W(</a:t>
            </a:r>
            <a:r>
              <a:rPr lang="pt-BR" sz="2400" b="1" i="1" dirty="0" err="1"/>
              <a:t>Gi</a:t>
            </a:r>
            <a:r>
              <a:rPr lang="pt-BR" sz="2400" b="1" i="1" dirty="0"/>
              <a:t>)</a:t>
            </a:r>
            <a:r>
              <a:rPr lang="pt-BR" sz="2400" dirty="0"/>
              <a:t>, cujo valor é e1+e2+e3. Assim, a compacidade </a:t>
            </a:r>
            <a:r>
              <a:rPr lang="pt-BR" sz="2400" dirty="0" err="1"/>
              <a:t>intracluster</a:t>
            </a:r>
            <a:r>
              <a:rPr lang="pt-BR" sz="2400" dirty="0"/>
              <a:t> </a:t>
            </a:r>
            <a:r>
              <a:rPr lang="pt-BR" sz="2400" b="1" i="1" dirty="0" err="1"/>
              <a:t>cd</a:t>
            </a:r>
            <a:r>
              <a:rPr lang="pt-BR" sz="2400" b="1" i="1" dirty="0"/>
              <a:t>(i ) </a:t>
            </a:r>
            <a:r>
              <a:rPr lang="pt-BR" sz="2400" dirty="0"/>
              <a:t>pode ser calculado.</a:t>
            </a:r>
          </a:p>
          <a:p>
            <a:pPr algn="just"/>
            <a:r>
              <a:rPr lang="pt-BR" sz="2400" dirty="0"/>
              <a:t>A partir da árvore hierárquica do cluster, podemos facilmente obter o primeiro ponto que conectará o i-</a:t>
            </a:r>
            <a:r>
              <a:rPr lang="pt-BR" sz="2400" dirty="0" err="1"/>
              <a:t>ésimo</a:t>
            </a:r>
            <a:r>
              <a:rPr lang="pt-BR" sz="2400" dirty="0"/>
              <a:t> cluster</a:t>
            </a:r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65" b="2141"/>
          <a:stretch/>
        </p:blipFill>
        <p:spPr>
          <a:xfrm>
            <a:off x="3721390" y="4485686"/>
            <a:ext cx="5062393" cy="22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Concluímos que a distância </a:t>
            </a:r>
            <a:r>
              <a:rPr lang="pt-BR" sz="2400" i="1" dirty="0"/>
              <a:t>e4</a:t>
            </a:r>
            <a:r>
              <a:rPr lang="pt-BR" sz="2400" dirty="0"/>
              <a:t> da aresta DE é o valor mínimo das distâncias mínimas entre as amostras no cluster </a:t>
            </a:r>
            <a:r>
              <a:rPr lang="pt-BR" sz="2400" b="1" i="1" dirty="0"/>
              <a:t>i</a:t>
            </a:r>
            <a:r>
              <a:rPr lang="pt-BR" sz="2400" dirty="0"/>
              <a:t> as amostras em outros clusters</a:t>
            </a:r>
          </a:p>
          <a:p>
            <a:pPr algn="just"/>
            <a:r>
              <a:rPr lang="pt-BR" sz="2400" dirty="0"/>
              <a:t>O ponto F não é o primeiro ponto que conectará o i-</a:t>
            </a:r>
            <a:r>
              <a:rPr lang="pt-BR" sz="2400" dirty="0" err="1"/>
              <a:t>ésimo</a:t>
            </a:r>
            <a:r>
              <a:rPr lang="pt-BR" sz="2400" dirty="0"/>
              <a:t> cluster e a distância </a:t>
            </a:r>
            <a:r>
              <a:rPr lang="pt-BR" sz="2400" i="1" dirty="0"/>
              <a:t>e5</a:t>
            </a:r>
            <a:r>
              <a:rPr lang="pt-BR" sz="2400" dirty="0"/>
              <a:t> da aresta CF é maior que a distância </a:t>
            </a:r>
            <a:r>
              <a:rPr lang="pt-BR" sz="2400" i="1" dirty="0"/>
              <a:t>e4</a:t>
            </a:r>
            <a:r>
              <a:rPr lang="pt-BR" sz="2400" dirty="0"/>
              <a:t> da borda DE; assim, a borda CF não é a distância mínima entre o cluster i e demais clusters</a:t>
            </a:r>
          </a:p>
          <a:p>
            <a:pPr algn="just"/>
            <a:r>
              <a:rPr lang="pt-BR" sz="2400" dirty="0"/>
              <a:t>Da análise, a separação </a:t>
            </a:r>
            <a:r>
              <a:rPr lang="pt-BR" sz="2400" dirty="0" err="1"/>
              <a:t>interclusters</a:t>
            </a:r>
            <a:r>
              <a:rPr lang="pt-BR" sz="2400" dirty="0"/>
              <a:t> </a:t>
            </a:r>
            <a:r>
              <a:rPr lang="pt-BR" sz="2400" b="1" i="1" dirty="0" err="1"/>
              <a:t>sd</a:t>
            </a:r>
            <a:r>
              <a:rPr lang="pt-BR" sz="2400" b="1" i="1" dirty="0"/>
              <a:t>(i) </a:t>
            </a:r>
            <a:r>
              <a:rPr lang="pt-BR" sz="2400" dirty="0"/>
              <a:t>pode ser facilmente calculado. Na Figura abaixo, </a:t>
            </a:r>
            <a:r>
              <a:rPr lang="pt-BR" sz="2400" b="1" i="1" dirty="0" err="1"/>
              <a:t>sd</a:t>
            </a:r>
            <a:r>
              <a:rPr lang="pt-BR" sz="2400" b="1" i="1" dirty="0"/>
              <a:t>(i) = </a:t>
            </a:r>
            <a:r>
              <a:rPr lang="pt-BR" sz="2400" i="1" dirty="0"/>
              <a:t>e4</a:t>
            </a:r>
            <a:r>
              <a:rPr lang="pt-BR" sz="2400" dirty="0"/>
              <a:t>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CD1629-A947-71D5-A96B-39CB797E3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93" y="4580226"/>
            <a:ext cx="4954283" cy="21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24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 essência, o algoritmo ONCD proposto inclui dois processos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processo de clusterização do uso do algoritmo AHC com single link</a:t>
            </a:r>
          </a:p>
          <a:p>
            <a:pPr lvl="1" algn="just"/>
            <a:r>
              <a:rPr lang="pt-BR" dirty="0"/>
              <a:t>processo de avaliação do uso do índice CSP</a:t>
            </a:r>
          </a:p>
          <a:p>
            <a:pPr lvl="1" algn="just"/>
            <a:endParaRPr lang="pt-BR" dirty="0"/>
          </a:p>
          <a:p>
            <a:pPr lvl="2" algn="just"/>
            <a:r>
              <a:rPr lang="pt-BR" dirty="0" err="1"/>
              <a:t>Obs</a:t>
            </a:r>
            <a:r>
              <a:rPr lang="pt-BR" dirty="0"/>
              <a:t>: O processo de agrupamento de uso do algoritmo AHC com ligação única também é o processo de produzir a árvore geradora mínima, a partir da qual podemos facilmente obter o peso da árvore geradora mínima para todas as amostras em cada cluster e a distância mínima entre clusters de cada cluster.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5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 essência, o algoritmo ONCD proposto inclui dois processos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processo de clusterização do uso do algoritmo AHC com single link</a:t>
            </a:r>
          </a:p>
          <a:p>
            <a:pPr lvl="1" algn="just"/>
            <a:r>
              <a:rPr lang="pt-BR" dirty="0"/>
              <a:t>processo de avaliação do uso do índice CSP</a:t>
            </a:r>
          </a:p>
          <a:p>
            <a:pPr lvl="1" algn="just"/>
            <a:endParaRPr lang="pt-BR" dirty="0"/>
          </a:p>
          <a:p>
            <a:pPr lvl="2" algn="just"/>
            <a:r>
              <a:rPr lang="pt-BR" dirty="0" err="1"/>
              <a:t>Obs</a:t>
            </a:r>
            <a:r>
              <a:rPr lang="pt-BR" dirty="0"/>
              <a:t>: O processo de agrupamento de uso do algoritmo AHC com ligação única também é o processo de produzir a árvore geradora mínima, a partir da qual podemos facilmente obter o peso da árvore geradora mínima para todas as amostras em cada cluster e a distância mínima entre clusters de cada cluster.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9024" cy="4351338"/>
          </a:xfrm>
        </p:spPr>
        <p:txBody>
          <a:bodyPr/>
          <a:lstStyle/>
          <a:p>
            <a:pPr algn="just"/>
            <a:r>
              <a:rPr lang="pt-BR" dirty="0"/>
              <a:t>Definição de clusters com base na 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lvl="1" algn="just"/>
            <a:r>
              <a:rPr lang="pt-BR" dirty="0"/>
              <a:t>Caracterização do problema de particionamento como uma questão de determinação da quantidade de clusters ideal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73" y="1753658"/>
            <a:ext cx="3408217" cy="42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/>
              <a:t>Em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Estudos prévios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4351338"/>
          </a:xfrm>
        </p:spPr>
        <p:txBody>
          <a:bodyPr/>
          <a:lstStyle/>
          <a:p>
            <a:r>
              <a:rPr lang="pt-BR" dirty="0"/>
              <a:t>Conjunto de partições estendidas</a:t>
            </a:r>
          </a:p>
          <a:p>
            <a:r>
              <a:rPr lang="pt-BR" dirty="0"/>
              <a:t>Proposta de novo agrupamento hierárquico</a:t>
            </a:r>
          </a:p>
          <a:p>
            <a:r>
              <a:rPr lang="pt-BR" dirty="0"/>
              <a:t>Proposta de um novo índice de validade de cluster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63101" cy="4003675"/>
          </a:xfrm>
        </p:spPr>
        <p:txBody>
          <a:bodyPr/>
          <a:lstStyle/>
          <a:p>
            <a:pPr algn="just"/>
            <a:r>
              <a:rPr lang="pt-BR" dirty="0"/>
              <a:t>Proposta de um novo índice de validade de agrupamento a ser utilizado para determinar o número ideal de clusters</a:t>
            </a:r>
          </a:p>
          <a:p>
            <a:pPr algn="just"/>
            <a:r>
              <a:rPr lang="pt-BR" dirty="0"/>
              <a:t>Utilizar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8725" cy="4351338"/>
          </a:xfrm>
        </p:spPr>
        <p:txBody>
          <a:bodyPr/>
          <a:lstStyle/>
          <a:p>
            <a:r>
              <a:rPr lang="pt-BR" dirty="0"/>
              <a:t>Operação dos algoritmos de agrupamento hierárquico</a:t>
            </a:r>
          </a:p>
          <a:p>
            <a:r>
              <a:rPr lang="pt-BR" dirty="0" err="1"/>
              <a:t>Algorítmos</a:t>
            </a:r>
            <a:r>
              <a:rPr lang="pt-BR" dirty="0"/>
              <a:t> </a:t>
            </a:r>
            <a:r>
              <a:rPr lang="pt-BR" dirty="0" err="1"/>
              <a:t>aglomerativos</a:t>
            </a:r>
            <a:r>
              <a:rPr lang="pt-BR" dirty="0"/>
              <a:t> e </a:t>
            </a:r>
            <a:r>
              <a:rPr lang="pt-BR" dirty="0" err="1"/>
              <a:t>divisivos</a:t>
            </a:r>
            <a:endParaRPr lang="pt-BR" dirty="0"/>
          </a:p>
          <a:p>
            <a:r>
              <a:rPr lang="pt-BR" dirty="0"/>
              <a:t>Principais medidas de distância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0079C7-F2B0-6B45-DE09-2CD95EFB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274431"/>
            <a:ext cx="5514975" cy="35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2395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endParaRPr lang="pt-BR" dirty="0"/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endParaRPr lang="pt-BR" dirty="0"/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</a:t>
            </a:r>
          </a:p>
          <a:p>
            <a:pPr lvl="1"/>
            <a:r>
              <a:rPr lang="pt-BR" dirty="0"/>
              <a:t>Índice de silhueta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6219263" y="3680356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4346575" y="46725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pt-BR" dirty="0"/>
                  <a:t> a matriz de distâncias do conjunto de dados </a:t>
                </a:r>
                <a:r>
                  <a:rPr lang="pt-BR" b="1" i="1" dirty="0"/>
                  <a:t>X</a:t>
                </a:r>
                <a:r>
                  <a:rPr lang="pt-BR" dirty="0"/>
                  <a:t>, utiliza-se o algoritmo AHC para obter o seu </a:t>
                </a:r>
                <a:r>
                  <a:rPr lang="pt-BR" dirty="0" err="1"/>
                  <a:t>dendograma</a:t>
                </a:r>
                <a:r>
                  <a:rPr lang="pt-BR" dirty="0"/>
                  <a:t>, que é dado por: 	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BR" dirty="0"/>
                  <a:t> =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}. </a:t>
                </a:r>
              </a:p>
              <a:p>
                <a:pPr lvl="1" algn="just"/>
                <a:r>
                  <a:rPr lang="pt-BR" dirty="0"/>
                  <a:t>Utiliza-se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para medir a similaridade das amostras no mesmo cluster e usamos a separação </a:t>
                </a:r>
                <a:r>
                  <a:rPr lang="pt-BR" dirty="0" err="1"/>
                  <a:t>intercluster</a:t>
                </a:r>
                <a:r>
                  <a:rPr lang="pt-BR" dirty="0"/>
                  <a:t> para medir a similaridade das amostras em diferentes clusters. </a:t>
                </a:r>
              </a:p>
              <a:p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  <a:blipFill>
                <a:blip r:embed="rId3"/>
                <a:stretch>
                  <a:fillRect l="-1093" t="-2241" r="-9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No </a:t>
                </a:r>
                <a:r>
                  <a:rPr lang="pt-BR" dirty="0" err="1"/>
                  <a:t>dendograma</a:t>
                </a:r>
                <a:r>
                  <a:rPr lang="pt-BR" dirty="0"/>
                  <a:t>, qualquer camada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,inclui </a:t>
                </a:r>
                <a:r>
                  <a:rPr lang="pt-BR" b="1" i="1" dirty="0"/>
                  <a:t>c</a:t>
                </a:r>
                <a:r>
                  <a:rPr lang="pt-BR" dirty="0"/>
                  <a:t> clusters e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amostras. </a:t>
                </a:r>
              </a:p>
              <a:p>
                <a:pPr lvl="1" algn="just"/>
                <a:r>
                  <a:rPr lang="pt-BR" dirty="0"/>
                  <a:t>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é uma camada do </a:t>
                </a:r>
                <a:r>
                  <a:rPr lang="pt-BR" dirty="0" err="1"/>
                  <a:t>dendograma</a:t>
                </a:r>
                <a:r>
                  <a:rPr lang="pt-BR" dirty="0"/>
                  <a:t> produzido pelo algoritmo AHC </a:t>
                </a:r>
              </a:p>
              <a:p>
                <a:pPr lvl="1" algn="just"/>
                <a:r>
                  <a:rPr lang="pt-BR" dirty="0"/>
                  <a:t>Existem </a:t>
                </a:r>
                <a:r>
                  <a:rPr lang="pt-BR" b="1" i="1" dirty="0"/>
                  <a:t>c</a:t>
                </a:r>
                <a:r>
                  <a:rPr lang="pt-BR" dirty="0"/>
                  <a:t> clusters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}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</a:t>
                </a:r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  <a:blipFill>
                <a:blip r:embed="rId3"/>
                <a:stretch>
                  <a:fillRect l="-1219" t="-2241" r="-10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0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2310</Words>
  <Application>Microsoft Office PowerPoint</Application>
  <PresentationFormat>Widescreen</PresentationFormat>
  <Paragraphs>233</Paragraphs>
  <Slides>30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Introdução</vt:lpstr>
      <vt:lpstr>Introdução</vt:lpstr>
      <vt:lpstr>Introdução – Estudos prévios</vt:lpstr>
      <vt:lpstr>Objetivo</vt:lpstr>
      <vt:lpstr>Visão geral do AHC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CSP e número  ideal de clusters</vt:lpstr>
      <vt:lpstr>Índice CSP e número  ideal de clusters</vt:lpstr>
      <vt:lpstr>Determinar o numero  ideal de clusters</vt:lpstr>
      <vt:lpstr>Determinar o numero  ideal de clusters</vt:lpstr>
      <vt:lpstr>Determinar o numero  ideal de clusters</vt:lpstr>
      <vt:lpstr>Determinar o numero  ideal de clusters</vt:lpstr>
      <vt:lpstr>Determinar o numero  ideal de clusters</vt:lpstr>
      <vt:lpstr>Determinar o numero  ideal de clusters</vt:lpstr>
      <vt:lpstr>Estudos experimentais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Marcio Salmazo</dc:creator>
  <cp:lastModifiedBy>Marcio Salmazo</cp:lastModifiedBy>
  <cp:revision>61</cp:revision>
  <dcterms:created xsi:type="dcterms:W3CDTF">2024-04-25T14:39:55Z</dcterms:created>
  <dcterms:modified xsi:type="dcterms:W3CDTF">2024-05-01T18:40:06Z</dcterms:modified>
</cp:coreProperties>
</file>