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3" r:id="rId5"/>
    <p:sldId id="260" r:id="rId6"/>
    <p:sldId id="264" r:id="rId7"/>
    <p:sldId id="266" r:id="rId8"/>
    <p:sldId id="269" r:id="rId9"/>
    <p:sldId id="270" r:id="rId10"/>
    <p:sldId id="272" r:id="rId11"/>
    <p:sldId id="273" r:id="rId12"/>
    <p:sldId id="274" r:id="rId13"/>
    <p:sldId id="286" r:id="rId14"/>
    <p:sldId id="288" r:id="rId15"/>
    <p:sldId id="290" r:id="rId16"/>
    <p:sldId id="294" r:id="rId17"/>
    <p:sldId id="296" r:id="rId18"/>
    <p:sldId id="289" r:id="rId19"/>
    <p:sldId id="303" r:id="rId20"/>
    <p:sldId id="298" r:id="rId21"/>
    <p:sldId id="300" r:id="rId22"/>
    <p:sldId id="302" r:id="rId23"/>
    <p:sldId id="304" r:id="rId24"/>
    <p:sldId id="306" r:id="rId25"/>
    <p:sldId id="27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42454-F8E5-4448-9889-8156D3A2DC09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2AEA-1C3E-4820-8402-A7907DA2F3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47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29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68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1393-5E5E-9972-B824-3668090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08EE2-5603-3645-6A60-94EE9CB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26F88-BBA3-AB53-0717-1BEBA7D3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E02F7-EF88-54BC-5B73-75CBC2C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32AB4-D47A-4882-0B0C-B6F5A14B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4028-4F71-4139-CF04-725B4CC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FD07A-7D2E-BBB8-EE15-19028597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00585-4853-A8AC-B9B0-EA4C5F6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446D-4EA8-DD18-ACEC-0392B41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15C73-F6E3-52A1-FB17-C0F9319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4E23F-158A-D3D7-5B9C-49B0AF6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EB3E8-855C-1361-28B1-0DA04E1B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7D53-0A29-2E3C-1203-4CC638A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066B-CF7F-23F8-1D5F-6F7EFE2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6705A-1D96-B740-4EB3-96BE95A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E2244-679C-3AC6-AC2C-8304B7D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B931D-69F0-7591-AADC-07839C67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0CEA3-3FA3-678F-0C7F-BF6A04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002C-7566-7B34-F7E1-406661B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DC9F-AD1E-0A03-D871-B81A835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6E38-3446-0299-6ED6-06F068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3C2F27-C7A9-C476-C683-DE02D93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66487-E95E-D215-3AFB-F2AF3B33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1C8F-5269-4760-380A-F1F49E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A19F-4EA2-E19A-07F1-A6D3099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3737-E910-1454-CC2B-DC51F2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B1268-C467-ECFB-66DA-0BCCD166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F459F-E212-637F-F0AA-E0133E1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9410-88F3-9523-4324-F04473E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B4995-EE1F-A6C2-4DA6-13D8F44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3B444-E92E-D42A-06AC-9D1432E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3555-449F-47A8-9073-1135778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70B11-28D5-CFAA-99D4-7370A382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485AB-9F4E-100F-EF9D-17066ED3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BA52F-90AF-85C6-B1A9-F6C2DF8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91D35-8DA8-F211-D1F2-2784BE40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697823-1F78-86AE-691E-D40167C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E76482-7783-BAD3-E4F7-D24C1AE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EB8E62-6BFF-1492-34B5-D8804DB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AF7-72E9-6BCD-3988-02B5137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5C1D9-B3F1-24FB-0244-5B7176A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B4116-33E8-78D4-8C87-B4640B7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1315-F56F-FAAC-1669-0F17B7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37387-C19A-8579-E0D5-BAEB184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C3E2-2D4D-4938-176A-A2FA91E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E48F8-6AAC-A07B-91DC-76B065F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D7E9-5377-FE61-7F37-E46BFE7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DD683-F590-B53F-EB80-93740087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15623-12ED-6E9E-79BA-38B5D02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875A3-E553-DF49-B5C6-78ED4EE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8EEC7-DC93-6A4D-3D37-91D1B81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DB836-5BBC-D298-D0C1-613FB6C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8D6D-57F3-FE21-7F4A-098915A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69F54-7EE7-4B1D-0CB3-42AA35F0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C9FEA-92C0-2063-C87D-9124143C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7B67C-B423-9C33-C4E8-171C6D3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19CC2-17E0-35C9-E97A-B86F13D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22B56-B3BB-3A7E-3B11-A3E2A67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983EC8-9A81-66EC-B963-DF266B4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3FD7F-ADFD-BA63-0F9D-A330614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2F0D9-BE1D-3A8C-AAF2-5552EBDD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FD2E-C8FA-413F-967B-D393CA7492D4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A013-95AD-C79C-8B2E-E126E66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3C0A-4CBA-A531-15E7-8974B309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821-7E4D-4B80-9764-0C53DD4E47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edrovictorgf@ufu.br" TargetMode="External"/><Relationship Id="rId5" Type="http://schemas.openxmlformats.org/officeDocument/2006/relationships/hyperlink" Target="mailto:andrey.dias@ufu.br" TargetMode="External"/><Relationship Id="rId4" Type="http://schemas.openxmlformats.org/officeDocument/2006/relationships/hyperlink" Target="mailto:marciosr@ufu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9BD1DF-87A9-A22C-2C1D-A101D930238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3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diferença entre a separação entre clusters 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dispersão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0685E5-F8A1-64B9-FFB0-3D5A7BE8693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4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soma da separação entre clusters e da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síntese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,que é definido da seguinte forma: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  <a:blipFill>
                <a:blip r:embed="rId3"/>
                <a:stretch>
                  <a:fillRect l="-1121" t="-237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4772FC2-A63C-7CCA-3DEB-F5427C973F9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5 – CSP 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razão entre o grau de dispersão do cluster e o grau de síntese do cluster para cluster </a:t>
                </a:r>
                <a:r>
                  <a:rPr lang="pt-BR" i="1" dirty="0"/>
                  <a:t>i</a:t>
                </a:r>
                <a:r>
                  <a:rPr lang="pt-BR" dirty="0"/>
                  <a:t> como o índice CSP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F4946E-5109-3534-BFD6-76D74A09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56" y="4277328"/>
            <a:ext cx="6325483" cy="2229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180F1E-42EC-0714-BCAF-8CDF74778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996" y="4531388"/>
            <a:ext cx="857370" cy="3524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A4DBBD-C190-4AF2-34C4-4D2F6411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697" y="5626965"/>
            <a:ext cx="857370" cy="3524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301FF9-7014-A306-D0E6-F67DC752143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9905999" cy="41079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por meio do índice CSP dos demais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030326-392A-4F21-2FE5-B95501F86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22"/>
          <a:stretch/>
        </p:blipFill>
        <p:spPr>
          <a:xfrm>
            <a:off x="3022735" y="4771048"/>
            <a:ext cx="3563199" cy="717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D08B65-4D75-8664-7958-4682B065E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22"/>
          <a:stretch/>
        </p:blipFill>
        <p:spPr>
          <a:xfrm>
            <a:off x="2347494" y="5892018"/>
            <a:ext cx="3563199" cy="7179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241C3E-8F81-19D8-C299-84FD0D00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39" y="4920890"/>
            <a:ext cx="4568458" cy="13255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FB5326-CF32-75F7-7785-54C06C03FAD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número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Utilização do algoritmo </a:t>
                </a:r>
                <a:r>
                  <a:rPr lang="pt-BR" sz="2400" i="1" dirty="0" err="1"/>
                  <a:t>optimal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number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of</a:t>
                </a:r>
                <a:r>
                  <a:rPr lang="pt-BR" sz="2400" i="1" dirty="0"/>
                  <a:t> cluster </a:t>
                </a:r>
                <a:r>
                  <a:rPr lang="pt-BR" sz="2400" i="1" dirty="0" err="1"/>
                  <a:t>determination</a:t>
                </a:r>
                <a:r>
                  <a:rPr lang="pt-BR" sz="2400" dirty="0"/>
                  <a:t> (ONCD)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Conceito do algoritmo</a:t>
                </a:r>
              </a:p>
              <a:p>
                <a:pPr lvl="1" algn="just"/>
                <a:r>
                  <a:rPr lang="pt-BR" sz="2000" dirty="0"/>
                  <a:t>Considerar:</a:t>
                </a:r>
              </a:p>
              <a:p>
                <a:pPr lvl="2" algn="just"/>
                <a:endParaRPr lang="pt-BR" sz="1800" dirty="0"/>
              </a:p>
              <a:p>
                <a:pPr lvl="2" algn="just"/>
                <a:r>
                  <a:rPr lang="pt-BR" sz="1800" dirty="0"/>
                  <a:t>(1)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(2)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(5)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(6)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vgCSP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(7)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pt-BR" dirty="0"/>
              </a:p>
              <a:p>
                <a:pPr lvl="2" algn="just"/>
                <a:endParaRPr lang="pt-BR" sz="2400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  <a:blipFill>
                <a:blip r:embed="rId3"/>
                <a:stretch>
                  <a:fillRect l="-1624" t="-1835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761B8E-699A-AE23-DDAC-175AEDC1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1179671"/>
            <a:ext cx="5670924" cy="55272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DE06A7-00A6-0904-0103-BA064D7EEBD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i="1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A partir da árvore hierárquica, os pontos de dados A, B, C e D de um determinado cluster </a:t>
                </a:r>
                <a:r>
                  <a:rPr lang="pt-BR" sz="2400" i="1" dirty="0"/>
                  <a:t>i</a:t>
                </a:r>
                <a:r>
                  <a:rPr lang="pt-BR" sz="2400" dirty="0"/>
                  <a:t> podem ser determinados, dos quais é possível obter a distância das arestas AB, BC e CD. 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O peso</a:t>
                </a:r>
                <a:r>
                  <a:rPr lang="pt-BR" sz="2000" b="1" i="1" dirty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 ser definido e1+e2+e3. Assim, a compacidade </a:t>
                </a:r>
                <a:r>
                  <a:rPr lang="pt-BR" sz="2000" dirty="0" err="1"/>
                  <a:t>intracluster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pode ser calculado.</a:t>
                </a:r>
                <a:endParaRPr lang="pt-BR" sz="2400" dirty="0"/>
              </a:p>
              <a:p>
                <a:pPr lvl="1" algn="just"/>
                <a:r>
                  <a:rPr lang="pt-BR" sz="2000" dirty="0"/>
                  <a:t>Conclui-se que e4 tem o valor mínimo das distâncias mínimas </a:t>
                </a:r>
                <a:r>
                  <a:rPr lang="pt-BR" sz="2000" dirty="0" err="1"/>
                  <a:t>interclusters</a:t>
                </a:r>
                <a:r>
                  <a:rPr lang="pt-BR" sz="2000" dirty="0"/>
                  <a:t>, portanto o valor da separação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é definido como e4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  <a:blipFill>
                <a:blip r:embed="rId3"/>
                <a:stretch>
                  <a:fillRect l="-874" t="-1961" r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65" b="2141"/>
          <a:stretch/>
        </p:blipFill>
        <p:spPr>
          <a:xfrm>
            <a:off x="3564803" y="4469880"/>
            <a:ext cx="5062393" cy="22326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19120DC-DB52-3C52-BD3B-DA225B83BA1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B580AC-5340-1CF0-3500-961F9525B8F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397A53-744F-BE05-3CE6-FD3E8AA92D4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836886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os diferentes índices aplicados ao algoritmo ONCD por meio da generalização do </a:t>
            </a:r>
            <a:r>
              <a:rPr lang="pt-BR" i="1" dirty="0"/>
              <a:t>step 3</a:t>
            </a:r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43A510-86AA-A23C-8FB6-0F967979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64" y="1149002"/>
            <a:ext cx="6195524" cy="5343873"/>
          </a:xfrm>
          <a:prstGeom prst="rect">
            <a:avLst/>
          </a:prstGeom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28E29C4-34A1-EE0E-2AB7-4A84A28C119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23653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619171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as diferentes acurácias obtidas por meio do uso de cada índice</a:t>
            </a:r>
            <a:endParaRPr lang="pt-BR" i="1" dirty="0"/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994057-E14B-0E35-CC2E-210D7A49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7" y="1369892"/>
            <a:ext cx="5632713" cy="499775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8E2F0DB-C127-921E-AA07-B4A3687DBC9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7170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77483"/>
            <a:ext cx="8382000" cy="371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Índice de proporção de compacidade separada (CSP)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Determinando o número ideal de clusters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Discussões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Conclusões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44" y="75764"/>
            <a:ext cx="7618779" cy="627324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3CB45B-07C8-92A2-83D0-D12825B426F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92F037F-07B6-F6FA-854D-018C69D1577E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B286707-DB3F-385D-8F0E-1396685AD0E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53F836-D4A2-F34A-7864-58D9407FB2AA}"/>
              </a:ext>
            </a:extLst>
          </p:cNvPr>
          <p:cNvSpPr txBox="1">
            <a:spLocks/>
          </p:cNvSpPr>
          <p:nvPr/>
        </p:nvSpPr>
        <p:spPr>
          <a:xfrm>
            <a:off x="748555" y="1819834"/>
            <a:ext cx="4418531" cy="39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Extensão do algoritmo ONCD (EONCD)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Permite utilizar o índice CSP utilizando outros tipos de algoritmo de agrupamento para obter o número ótimo de clusters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DFA332-CFEC-A9A0-BFA1-5A7CDE01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696" y="1753658"/>
            <a:ext cx="6269662" cy="413273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CEA37E4-2445-7397-1EFC-C4837120E8F7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9879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algoritmo AHC consegue resultados estáveis de agrupamento</a:t>
            </a:r>
          </a:p>
          <a:p>
            <a:pPr algn="just"/>
            <a:r>
              <a:rPr lang="pt-BR" dirty="0"/>
              <a:t>O índice CSP aplicado no algoritmo ONCD apresentou acurácia superior aos demais índices apresentados</a:t>
            </a:r>
          </a:p>
          <a:p>
            <a:pPr algn="just"/>
            <a:r>
              <a:rPr lang="pt-BR" dirty="0"/>
              <a:t>O algoritmo ONCD é extensível à outros algoritmos de agrupamento (sendo necessário certo grau de otimização)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8FDD4D-2E63-E6A5-56D6-174C26E92BF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8723F-9AF3-F1F3-3AB2-957EB9A3720E}"/>
              </a:ext>
            </a:extLst>
          </p:cNvPr>
          <p:cNvSpPr/>
          <p:nvPr/>
        </p:nvSpPr>
        <p:spPr>
          <a:xfrm>
            <a:off x="11712387" y="6330950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2969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F60561C-9B96-D623-B634-7415817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27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352195-3921-9E74-F63F-CC5ACA39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975"/>
            <a:ext cx="10515600" cy="2868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Marcio Salmazo Ramos – </a:t>
            </a:r>
            <a:r>
              <a:rPr lang="pt-BR" dirty="0">
                <a:hlinkClick r:id="rId4"/>
              </a:rPr>
              <a:t>marciosr@ufu.br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Andrey dos Reis Cadima Dias – </a:t>
            </a:r>
            <a:r>
              <a:rPr lang="pt-BR" dirty="0">
                <a:hlinkClick r:id="rId5" tooltip="mailto:andrey.dias@ufu.br"/>
              </a:rPr>
              <a:t>andrey.dias@ufu.br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Pedro Victor Guerra de Figueiredo – </a:t>
            </a:r>
            <a:r>
              <a:rPr lang="pt-BR" dirty="0">
                <a:hlinkClick r:id="rId6" tooltip="mailto:pedrovictorgf@ufu.br"/>
              </a:rPr>
              <a:t>pedrovictorgf@ufu.br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04 de Junho de 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C8FB35-24E7-5192-5439-70FDF806F81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97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Conceitos iniciais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Análise de clusters</a:t>
            </a:r>
          </a:p>
          <a:p>
            <a:pPr lvl="1" algn="just"/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Particionais</a:t>
            </a:r>
          </a:p>
          <a:p>
            <a:pPr lvl="1" algn="just"/>
            <a:r>
              <a:rPr lang="pt-BR" dirty="0"/>
              <a:t>Algoritmos </a:t>
            </a:r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Hierárquicos </a:t>
            </a:r>
            <a:r>
              <a:rPr lang="pt-BR" dirty="0" err="1"/>
              <a:t>Aglomerativos</a:t>
            </a:r>
            <a:r>
              <a:rPr lang="pt-BR" dirty="0"/>
              <a:t> (AHC)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B5BC1C-179F-10D3-2A9F-47603C62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1149442"/>
            <a:ext cx="3895165" cy="5508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3CB1AD-AA84-DF24-D018-25F142D08F4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149FE77-7983-E9CB-7760-97B18D213BA6}"/>
              </a:ext>
            </a:extLst>
          </p:cNvPr>
          <p:cNvCxnSpPr>
            <a:cxnSpLocks/>
          </p:cNvCxnSpPr>
          <p:nvPr/>
        </p:nvCxnSpPr>
        <p:spPr>
          <a:xfrm>
            <a:off x="2602854" y="31623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4169227" cy="4094919"/>
          </a:xfrm>
        </p:spPr>
        <p:txBody>
          <a:bodyPr/>
          <a:lstStyle/>
          <a:p>
            <a:pPr algn="just"/>
            <a:r>
              <a:rPr lang="pt-BR" dirty="0"/>
              <a:t>Técnicas de agrupamento </a:t>
            </a:r>
            <a:r>
              <a:rPr lang="pt-BR" dirty="0" err="1"/>
              <a:t>aglomerativo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-Link Hierarchical Clustering Clearly Explained! - Analytics Vidhya">
            <a:extLst>
              <a:ext uri="{FF2B5EF4-FFF2-40B4-BE49-F238E27FC236}">
                <a16:creationId xmlns:a16="http://schemas.microsoft.com/office/drawing/2014/main" id="{2A100919-241C-5C24-7DD4-43BBBDC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8" y="1583367"/>
            <a:ext cx="6557964" cy="49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9FB942-BA90-794E-57BA-5B1A77A153B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1133" cy="4351338"/>
          </a:xfrm>
        </p:spPr>
        <p:txBody>
          <a:bodyPr/>
          <a:lstStyle/>
          <a:p>
            <a:pPr algn="just"/>
            <a:r>
              <a:rPr lang="pt-BR" dirty="0"/>
              <a:t>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Aplicação para o tema do artigo</a:t>
            </a:r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Motivação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73" y="1753658"/>
            <a:ext cx="3408217" cy="42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630" cy="4003675"/>
          </a:xfrm>
        </p:spPr>
        <p:txBody>
          <a:bodyPr/>
          <a:lstStyle/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Definição de um novo índice de validade de agrupamento a ser utilizado para determinar o número ideal de clusters, utilizando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97071-E711-3197-D2BF-B56E7FBD29D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52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r>
              <a:rPr lang="pt-BR" dirty="0"/>
              <a:t> (CH)</a:t>
            </a:r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r>
              <a:rPr lang="pt-BR" dirty="0"/>
              <a:t> (DB)</a:t>
            </a:r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 (KL)</a:t>
            </a:r>
          </a:p>
          <a:p>
            <a:pPr lvl="1"/>
            <a:r>
              <a:rPr lang="pt-BR" dirty="0"/>
              <a:t>Índice de silhueta (</a:t>
            </a:r>
            <a:r>
              <a:rPr lang="pt-BR" dirty="0" err="1"/>
              <a:t>Sil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r>
              <a:rPr lang="pt-BR" dirty="0"/>
              <a:t> (</a:t>
            </a:r>
            <a:r>
              <a:rPr lang="pt-BR" dirty="0" err="1"/>
              <a:t>Wint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7104635" y="3616857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5096101" y="4672544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6C73D58-21F3-668F-A6D5-71411314BF6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fim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medir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similaridade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das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amostras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no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mesmo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cluster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lvl="1" algn="just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  <a:blipFill>
                <a:blip r:embed="rId3"/>
                <a:stretch>
                  <a:fillRect l="-1187" t="-2299" r="-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646562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7005491" y="443949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5074107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47891142-5AD1-473C-D1AC-030F7B472686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2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o valor mínimo das distâncias mínimas entre as amostras no cluster eu e as amostras em outros clusters como a separação entre clusters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  <a:blipFill>
                <a:blip r:embed="rId3"/>
                <a:stretch>
                  <a:fillRect l="-1121" t="-2519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466" y="4319006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524218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DC83E7-0627-A615-9C7A-DD43D5FD18E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1488</Words>
  <Application>Microsoft Office PowerPoint</Application>
  <PresentationFormat>Widescreen</PresentationFormat>
  <Paragraphs>215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Sumário</vt:lpstr>
      <vt:lpstr>Introdução</vt:lpstr>
      <vt:lpstr>Introdução – Visão geral do AHC</vt:lpstr>
      <vt:lpstr>Introdução</vt:lpstr>
      <vt:lpstr>Objetivo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Determinando o número ideal de clusters</vt:lpstr>
      <vt:lpstr>Exemplo do step 3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Discussões</vt:lpstr>
      <vt:lpstr>Conclusões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Salmazo</dc:creator>
  <cp:lastModifiedBy>Marcio Salmazo</cp:lastModifiedBy>
  <cp:revision>39</cp:revision>
  <dcterms:created xsi:type="dcterms:W3CDTF">2024-05-11T12:59:04Z</dcterms:created>
  <dcterms:modified xsi:type="dcterms:W3CDTF">2024-05-23T19:28:49Z</dcterms:modified>
</cp:coreProperties>
</file>