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8" r:id="rId14"/>
    <p:sldId id="266" r:id="rId15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3D6C841-E926-46DC-820C-71B9115C9169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11.10.2021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7790578-6CAF-4A06-BDA5-5392A014A05F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texto mestre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8F5B005-BC70-49EB-94A5-E8C33E299C93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11.10.2021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0E97FEB-C385-4A0B-8D04-17F016BF8C93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texto mestre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texto mestre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E7FC8D4-29A3-48C7-B45B-C13EFECDB5A8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11.10.2021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1CD519B-4F3B-40F3-8636-137F4E3CFE2A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pt-BR" sz="32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Clique para editar o texto mestre</a:t>
            </a: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Segundo nível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Terceiro nível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Quarto nível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Quinto nível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Calibri"/>
              </a:rPr>
              <a:t>Clique para editar o texto mestre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B748686-74DC-4355-B47B-0A0C28BE7F7D}" type="datetime">
              <a:rPr lang="de-DE" sz="1200" b="0" strike="noStrike" spc="-1">
                <a:solidFill>
                  <a:srgbClr val="8B8B8B"/>
                </a:solidFill>
                <a:latin typeface="Calibri"/>
              </a:rPr>
              <a:t>11.10.2021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3E5CB8F-9F58-4811-893C-E93375C565B4}" type="slidenum">
              <a:rPr lang="de-DE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6"/>
          <p:cNvGrpSpPr/>
          <p:nvPr/>
        </p:nvGrpSpPr>
        <p:grpSpPr>
          <a:xfrm>
            <a:off x="1155600" y="498240"/>
            <a:ext cx="9902160" cy="5860800"/>
            <a:chOff x="1155600" y="498240"/>
            <a:chExt cx="9902160" cy="5860800"/>
          </a:xfrm>
        </p:grpSpPr>
        <p:sp>
          <p:nvSpPr>
            <p:cNvPr id="167" name="Oval 5"/>
            <p:cNvSpPr/>
            <p:nvPr/>
          </p:nvSpPr>
          <p:spPr>
            <a:xfrm>
              <a:off x="1155600" y="498240"/>
              <a:ext cx="5860800" cy="5860800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Oval 8"/>
            <p:cNvSpPr/>
            <p:nvPr/>
          </p:nvSpPr>
          <p:spPr>
            <a:xfrm>
              <a:off x="5196960" y="498240"/>
              <a:ext cx="5860800" cy="5860800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Oval 5"/>
            <p:cNvSpPr/>
            <p:nvPr/>
          </p:nvSpPr>
          <p:spPr>
            <a:xfrm>
              <a:off x="3165480" y="498240"/>
              <a:ext cx="5860800" cy="586080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0" name="Rectangle 11"/>
          <p:cNvSpPr/>
          <p:nvPr/>
        </p:nvSpPr>
        <p:spPr>
          <a:xfrm>
            <a:off x="0" y="2514600"/>
            <a:ext cx="12191760" cy="1828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Título 1"/>
          <p:cNvSpPr txBox="1"/>
          <p:nvPr/>
        </p:nvSpPr>
        <p:spPr>
          <a:xfrm>
            <a:off x="0" y="2514600"/>
            <a:ext cx="12191760" cy="1828440"/>
          </a:xfrm>
          <a:prstGeom prst="rect">
            <a:avLst/>
          </a:prstGeom>
          <a:solidFill>
            <a:srgbClr val="FFFFFF"/>
          </a:solidFill>
          <a:ln w="648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strike="noStrike" spc="-1">
                <a:solidFill>
                  <a:srgbClr val="44546A"/>
                </a:solidFill>
                <a:latin typeface="Calibri Light"/>
              </a:rPr>
              <a:t>Predição de Deferimento em Processo Administrativo</a:t>
            </a:r>
            <a:br/>
            <a:br/>
            <a:r>
              <a:rPr lang="en-US" sz="1800" b="0" i="1" strike="noStrike" spc="-1">
                <a:solidFill>
                  <a:srgbClr val="44546A"/>
                </a:solidFill>
                <a:latin typeface="Calibri Light"/>
              </a:rPr>
              <a:t>Case</a:t>
            </a:r>
            <a:r>
              <a:rPr lang="en-US" sz="1800" b="0" strike="noStrike" spc="-1">
                <a:solidFill>
                  <a:srgbClr val="44546A"/>
                </a:solidFill>
                <a:latin typeface="Calibri Light"/>
              </a:rPr>
              <a:t> Processos de “Reclamações“ do Consumidor</a:t>
            </a:r>
            <a:br/>
            <a:br/>
            <a:r>
              <a:rPr lang="en-US" sz="1800" b="0" strike="noStrike" spc="-1">
                <a:solidFill>
                  <a:srgbClr val="44546A"/>
                </a:solidFill>
                <a:latin typeface="Calibri Light"/>
              </a:rPr>
              <a:t>Márcio Elysio Reis Amorim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5"/>
    </mc:Choice>
    <mc:Fallback xmlns="">
      <p:transition spd="slow" advTm="1211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ítulo 1"/>
          <p:cNvSpPr txBox="1"/>
          <p:nvPr/>
        </p:nvSpPr>
        <p:spPr>
          <a:xfrm>
            <a:off x="838080" y="365040"/>
            <a:ext cx="10515240" cy="87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Espaço Reservado para Conteúdo 2"/>
          <p:cNvSpPr txBox="1"/>
          <p:nvPr/>
        </p:nvSpPr>
        <p:spPr>
          <a:xfrm>
            <a:off x="838080" y="1447920"/>
            <a:ext cx="10515240" cy="4728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Título 1"/>
          <p:cNvSpPr/>
          <p:nvPr/>
        </p:nvSpPr>
        <p:spPr>
          <a:xfrm>
            <a:off x="838080" y="365040"/>
            <a:ext cx="10515240" cy="8726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Calibri Light"/>
              </a:rPr>
              <a:t>Interpretação dos Resultados	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31" name="Imagem 14"/>
          <p:cNvPicPr/>
          <p:nvPr/>
        </p:nvPicPr>
        <p:blipFill>
          <a:blip r:embed="rId2"/>
          <a:stretch/>
        </p:blipFill>
        <p:spPr>
          <a:xfrm>
            <a:off x="6486480" y="2267640"/>
            <a:ext cx="4413960" cy="2399760"/>
          </a:xfrm>
          <a:prstGeom prst="rect">
            <a:avLst/>
          </a:prstGeom>
          <a:ln w="0">
            <a:noFill/>
          </a:ln>
        </p:spPr>
      </p:pic>
      <p:pic>
        <p:nvPicPr>
          <p:cNvPr id="232" name="Imagem 7"/>
          <p:cNvPicPr/>
          <p:nvPr/>
        </p:nvPicPr>
        <p:blipFill>
          <a:blip r:embed="rId3"/>
          <a:stretch/>
        </p:blipFill>
        <p:spPr>
          <a:xfrm>
            <a:off x="1167120" y="1387080"/>
            <a:ext cx="4015080" cy="5152320"/>
          </a:xfrm>
          <a:prstGeom prst="rect">
            <a:avLst/>
          </a:prstGeom>
          <a:ln w="0">
            <a:noFill/>
          </a:ln>
        </p:spPr>
      </p:pic>
      <p:pic>
        <p:nvPicPr>
          <p:cNvPr id="233" name="Imagem 9"/>
          <p:cNvPicPr/>
          <p:nvPr/>
        </p:nvPicPr>
        <p:blipFill>
          <a:blip r:embed="rId4"/>
          <a:stretch/>
        </p:blipFill>
        <p:spPr>
          <a:xfrm>
            <a:off x="6484680" y="4908600"/>
            <a:ext cx="4428720" cy="882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95348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80"/>
    </mc:Choice>
    <mc:Fallback xmlns="">
      <p:transition spd="slow" advTm="3758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6"/>
          <p:cNvGrpSpPr/>
          <p:nvPr/>
        </p:nvGrpSpPr>
        <p:grpSpPr>
          <a:xfrm>
            <a:off x="1155600" y="498240"/>
            <a:ext cx="9902160" cy="5860800"/>
            <a:chOff x="1155600" y="498240"/>
            <a:chExt cx="9902160" cy="5860800"/>
          </a:xfrm>
        </p:grpSpPr>
        <p:sp>
          <p:nvSpPr>
            <p:cNvPr id="235" name="Oval 5"/>
            <p:cNvSpPr/>
            <p:nvPr/>
          </p:nvSpPr>
          <p:spPr>
            <a:xfrm>
              <a:off x="1155600" y="498240"/>
              <a:ext cx="5860800" cy="5860800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Oval 8"/>
            <p:cNvSpPr/>
            <p:nvPr/>
          </p:nvSpPr>
          <p:spPr>
            <a:xfrm>
              <a:off x="5196960" y="498240"/>
              <a:ext cx="5860800" cy="5860800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Oval 5"/>
            <p:cNvSpPr/>
            <p:nvPr/>
          </p:nvSpPr>
          <p:spPr>
            <a:xfrm>
              <a:off x="3165480" y="498240"/>
              <a:ext cx="5860800" cy="586080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8" name="Rectangle 11"/>
          <p:cNvSpPr/>
          <p:nvPr/>
        </p:nvSpPr>
        <p:spPr>
          <a:xfrm>
            <a:off x="0" y="2514600"/>
            <a:ext cx="12191760" cy="1828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Título 1"/>
          <p:cNvSpPr txBox="1"/>
          <p:nvPr/>
        </p:nvSpPr>
        <p:spPr>
          <a:xfrm>
            <a:off x="0" y="2514600"/>
            <a:ext cx="12191760" cy="1828440"/>
          </a:xfrm>
          <a:prstGeom prst="rect">
            <a:avLst/>
          </a:prstGeom>
          <a:solidFill>
            <a:srgbClr val="FFFFFF"/>
          </a:solidFill>
          <a:ln w="648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br/>
            <a:br/>
            <a:r>
              <a:rPr lang="en-US" sz="1800" b="0" strike="noStrike" spc="-1">
                <a:solidFill>
                  <a:srgbClr val="44546A"/>
                </a:solidFill>
                <a:latin typeface="Calibri Light"/>
              </a:rPr>
              <a:t>Márcio Elysio Reis Amorim</a:t>
            </a:r>
            <a:br/>
            <a:r>
              <a:rPr lang="en-US" sz="1800" b="0" strike="noStrike" spc="-1">
                <a:solidFill>
                  <a:srgbClr val="44546A"/>
                </a:solidFill>
                <a:latin typeface="Calibri Light"/>
              </a:rPr>
              <a:t>PUC Minas</a:t>
            </a:r>
            <a:br/>
            <a:r>
              <a:rPr lang="pt-BR" sz="1800" b="0" strike="noStrike" spc="-1">
                <a:solidFill>
                  <a:srgbClr val="222222"/>
                </a:solidFill>
                <a:latin typeface="Calibri Light"/>
              </a:rPr>
              <a:t>Belo Horizonte </a:t>
            </a:r>
            <a:br/>
            <a:r>
              <a:rPr lang="pt-BR" sz="1800" b="0" strike="noStrike" spc="-1">
                <a:solidFill>
                  <a:srgbClr val="222222"/>
                </a:solidFill>
                <a:latin typeface="Calibri Light"/>
              </a:rPr>
              <a:t> 2021  </a:t>
            </a:r>
            <a:br/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 xmlns:p15="http://schemas.microsoft.com/office/powerpoint/2012/main">
      <p:transition spd="slow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5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Freeform: Shape 56"/>
          <p:cNvSpPr/>
          <p:nvPr/>
        </p:nvSpPr>
        <p:spPr>
          <a:xfrm rot="10800000">
            <a:off x="-2880" y="3296520"/>
            <a:ext cx="12201840" cy="3561120"/>
          </a:xfrm>
          <a:custGeom>
            <a:avLst/>
            <a:gdLst/>
            <a:ahLst/>
            <a:cxnLst/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Título 1"/>
          <p:cNvSpPr txBox="1"/>
          <p:nvPr/>
        </p:nvSpPr>
        <p:spPr>
          <a:xfrm>
            <a:off x="838080" y="3906000"/>
            <a:ext cx="4214880" cy="23983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Calibri"/>
              </a:rPr>
              <a:t>Base de Reclamações dos Consumidores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5" name="Espaço Reservado para Conteúdo 6"/>
          <p:cNvPicPr/>
          <p:nvPr/>
        </p:nvPicPr>
        <p:blipFill>
          <a:blip r:embed="rId2"/>
          <a:stretch/>
        </p:blipFill>
        <p:spPr>
          <a:xfrm>
            <a:off x="1158840" y="1072080"/>
            <a:ext cx="9874800" cy="1431720"/>
          </a:xfrm>
          <a:prstGeom prst="rect">
            <a:avLst/>
          </a:prstGeom>
          <a:ln w="0">
            <a:noFill/>
          </a:ln>
        </p:spPr>
      </p:pic>
      <p:sp>
        <p:nvSpPr>
          <p:cNvPr id="176" name="Content Placeholder 10"/>
          <p:cNvSpPr txBox="1"/>
          <p:nvPr/>
        </p:nvSpPr>
        <p:spPr>
          <a:xfrm>
            <a:off x="5630760" y="3884400"/>
            <a:ext cx="5722560" cy="2398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Consolida dados dos Procons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“Reclamação”: processo administrativo instaurado após Reclamação Fundamentada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Coluna “Atendida”: nosso </a:t>
            </a:r>
            <a:r>
              <a:rPr lang="en-US" sz="2000" b="0" i="1" strike="noStrike" spc="-1">
                <a:solidFill>
                  <a:srgbClr val="000000"/>
                </a:solidFill>
                <a:latin typeface="Calibri"/>
              </a:rPr>
              <a:t>target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Coleta de dados abertos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44"/>
    </mc:Choice>
    <mc:Fallback xmlns="">
      <p:transition spd="slow" advTm="3254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5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Freeform: Shape 56"/>
          <p:cNvSpPr/>
          <p:nvPr/>
        </p:nvSpPr>
        <p:spPr>
          <a:xfrm rot="10800000">
            <a:off x="-2880" y="3296520"/>
            <a:ext cx="12201840" cy="3561120"/>
          </a:xfrm>
          <a:custGeom>
            <a:avLst/>
            <a:gdLst/>
            <a:ahLst/>
            <a:cxnLst/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Título 1"/>
          <p:cNvSpPr txBox="1"/>
          <p:nvPr/>
        </p:nvSpPr>
        <p:spPr>
          <a:xfrm>
            <a:off x="838080" y="3906000"/>
            <a:ext cx="4214880" cy="239832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100" b="0" strike="noStrike" spc="-1">
                <a:solidFill>
                  <a:srgbClr val="FFFFFF"/>
                </a:solidFill>
                <a:latin typeface="Calibri Light"/>
              </a:rPr>
              <a:t>Base de </a:t>
            </a:r>
            <a:r>
              <a:rPr lang="en-US" sz="4100" b="0" strike="noStrike" spc="-1">
                <a:solidFill>
                  <a:srgbClr val="FFFFFF"/>
                </a:solidFill>
                <a:latin typeface="Calibri Light"/>
              </a:rPr>
              <a:t>Devedores da Dívida Ativa da União</a:t>
            </a:r>
            <a:br/>
            <a:endParaRPr lang="de-DE" sz="41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0" name="Imagem 5"/>
          <p:cNvPicPr/>
          <p:nvPr/>
        </p:nvPicPr>
        <p:blipFill>
          <a:blip r:embed="rId2"/>
          <a:stretch/>
        </p:blipFill>
        <p:spPr>
          <a:xfrm>
            <a:off x="1158840" y="615240"/>
            <a:ext cx="9874800" cy="2345040"/>
          </a:xfrm>
          <a:prstGeom prst="rect">
            <a:avLst/>
          </a:prstGeom>
          <a:ln w="0">
            <a:noFill/>
          </a:ln>
        </p:spPr>
      </p:pic>
      <p:sp>
        <p:nvSpPr>
          <p:cNvPr id="181" name="Content Placeholder 10"/>
          <p:cNvSpPr txBox="1"/>
          <p:nvPr/>
        </p:nvSpPr>
        <p:spPr>
          <a:xfrm>
            <a:off x="5630760" y="3884400"/>
            <a:ext cx="5722560" cy="2398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27 datasets, um por UF, total de 3,63 GB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20.090.612 registros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Inscritos na Dívida: afastamento do sigilo fiscal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Coleta de dados abertos</a:t>
            </a: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39"/>
    </mc:Choice>
    <mc:Fallback xmlns="">
      <p:transition spd="slow" advTm="1923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ítulo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Calibri"/>
              </a:rPr>
              <a:t> 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Espaço Reservado para Conteúdo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200" b="0" strike="noStrike" spc="-1">
                <a:solidFill>
                  <a:srgbClr val="000000"/>
                </a:solidFill>
                <a:latin typeface="Calibri"/>
              </a:rPr>
              <a:t>PFN: empilhamento dos datasets das UF</a:t>
            </a:r>
            <a:endParaRPr lang="de-DE" sz="2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Espaço Reservado para Conteúdo 3"/>
          <p:cNvSpPr txBox="1"/>
          <p:nvPr/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Sindec (oriundos do Procon): dataset principal, preparamos para o merge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5" name="Imagem 6"/>
          <p:cNvPicPr/>
          <p:nvPr/>
        </p:nvPicPr>
        <p:blipFill>
          <a:blip r:embed="rId2"/>
          <a:stretch/>
        </p:blipFill>
        <p:spPr>
          <a:xfrm>
            <a:off x="959760" y="2328480"/>
            <a:ext cx="4938120" cy="2496240"/>
          </a:xfrm>
          <a:prstGeom prst="rect">
            <a:avLst/>
          </a:prstGeom>
          <a:ln w="0">
            <a:noFill/>
          </a:ln>
        </p:spPr>
      </p:pic>
      <p:sp>
        <p:nvSpPr>
          <p:cNvPr id="186" name="CaixaDeTexto 7"/>
          <p:cNvSpPr/>
          <p:nvPr/>
        </p:nvSpPr>
        <p:spPr>
          <a:xfrm>
            <a:off x="1037160" y="4904640"/>
            <a:ext cx="4333680" cy="76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pt-BR" sz="2200" b="0" strike="noStrike" spc="-1">
                <a:solidFill>
                  <a:srgbClr val="000000"/>
                </a:solidFill>
                <a:latin typeface="Calibri"/>
                <a:ea typeface="Calibri"/>
              </a:rPr>
              <a:t>Seleção das variáveis relevantes: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>
                <a:solidFill>
                  <a:srgbClr val="000000"/>
                </a:solidFill>
                <a:latin typeface="Calibri"/>
                <a:ea typeface="Calibri"/>
              </a:rPr>
              <a:t>mantivemos apenas duas colunas</a:t>
            </a:r>
            <a:endParaRPr lang="pt-BR" sz="2200" b="0" strike="noStrike" spc="-1">
              <a:latin typeface="Arial"/>
            </a:endParaRPr>
          </a:p>
        </p:txBody>
      </p:sp>
      <p:pic>
        <p:nvPicPr>
          <p:cNvPr id="187" name="Imagem 8"/>
          <p:cNvPicPr/>
          <p:nvPr/>
        </p:nvPicPr>
        <p:blipFill>
          <a:blip r:embed="rId3"/>
          <a:stretch/>
        </p:blipFill>
        <p:spPr>
          <a:xfrm>
            <a:off x="1103760" y="5748120"/>
            <a:ext cx="3704760" cy="286200"/>
          </a:xfrm>
          <a:prstGeom prst="rect">
            <a:avLst/>
          </a:prstGeom>
          <a:ln w="0">
            <a:noFill/>
          </a:ln>
        </p:spPr>
      </p:pic>
      <p:pic>
        <p:nvPicPr>
          <p:cNvPr id="188" name="Imagem 9" descr="Interface gráfica do usuário, Texto, Aplicativo&#10;&#10;Descrição gerada automaticamente"/>
          <p:cNvPicPr/>
          <p:nvPr/>
        </p:nvPicPr>
        <p:blipFill>
          <a:blip r:embed="rId4"/>
          <a:stretch/>
        </p:blipFill>
        <p:spPr>
          <a:xfrm>
            <a:off x="6555240" y="3578400"/>
            <a:ext cx="3966480" cy="736200"/>
          </a:xfrm>
          <a:prstGeom prst="rect">
            <a:avLst/>
          </a:prstGeom>
          <a:ln w="0">
            <a:noFill/>
          </a:ln>
        </p:spPr>
      </p:pic>
      <p:pic>
        <p:nvPicPr>
          <p:cNvPr id="189" name="Imagem 12" descr="Texto&#10;&#10;Descrição gerada automaticamente"/>
          <p:cNvPicPr/>
          <p:nvPr/>
        </p:nvPicPr>
        <p:blipFill>
          <a:blip r:embed="rId5"/>
          <a:stretch/>
        </p:blipFill>
        <p:spPr>
          <a:xfrm>
            <a:off x="6401160" y="5122080"/>
            <a:ext cx="4802400" cy="628200"/>
          </a:xfrm>
          <a:prstGeom prst="rect">
            <a:avLst/>
          </a:prstGeom>
          <a:ln w="0">
            <a:noFill/>
          </a:ln>
        </p:spPr>
      </p:pic>
      <p:sp>
        <p:nvSpPr>
          <p:cNvPr id="190" name="Título 1"/>
          <p:cNvSpPr/>
          <p:nvPr/>
        </p:nvSpPr>
        <p:spPr>
          <a:xfrm>
            <a:off x="970920" y="352080"/>
            <a:ext cx="9854280" cy="11991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Calibri"/>
              </a:rPr>
              <a:t> Processamento/Tratamento de Dados 	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91" name="CaixaDeTexto 4"/>
          <p:cNvSpPr/>
          <p:nvPr/>
        </p:nvSpPr>
        <p:spPr>
          <a:xfrm>
            <a:off x="6555240" y="4506120"/>
            <a:ext cx="4493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Juntamos com a base auxiliar (a da PFN):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92" name="Picture 8"/>
          <p:cNvPicPr/>
          <p:nvPr/>
        </p:nvPicPr>
        <p:blipFill>
          <a:blip r:embed="rId6"/>
          <a:stretch/>
        </p:blipFill>
        <p:spPr>
          <a:xfrm>
            <a:off x="6482880" y="2700360"/>
            <a:ext cx="4493520" cy="62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25"/>
    </mc:Choice>
    <mc:Fallback xmlns="">
      <p:transition spd="slow" advTm="992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73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Título 1"/>
          <p:cNvSpPr txBox="1"/>
          <p:nvPr/>
        </p:nvSpPr>
        <p:spPr>
          <a:xfrm>
            <a:off x="838080" y="374040"/>
            <a:ext cx="5113800" cy="1578240"/>
          </a:xfrm>
          <a:prstGeom prst="rect">
            <a:avLst/>
          </a:prstGeom>
          <a:solidFill>
            <a:srgbClr val="4472C4"/>
          </a:solidFill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700" b="0" strike="noStrike" spc="-1">
                <a:solidFill>
                  <a:srgbClr val="FFFFFF"/>
                </a:solidFill>
                <a:latin typeface="Calibri Light"/>
              </a:rPr>
              <a:t>Tratamento do dataframe resultante da junção</a:t>
            </a:r>
            <a:endParaRPr lang="de-DE" sz="3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Espaço Reservado para Conteúdo 2"/>
          <p:cNvSpPr txBox="1"/>
          <p:nvPr/>
        </p:nvSpPr>
        <p:spPr>
          <a:xfrm>
            <a:off x="838080" y="1825560"/>
            <a:ext cx="511380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520" b="0" strike="noStrike" spc="-1">
                <a:solidFill>
                  <a:srgbClr val="000000"/>
                </a:solidFill>
                <a:latin typeface="Calibri"/>
              </a:rPr>
              <a:t>Seleção de variáveis e limpeza dos dados de cada coluna selecionada</a:t>
            </a:r>
            <a:endParaRPr lang="de-DE" sz="252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520" b="0" strike="noStrike" spc="-1">
                <a:solidFill>
                  <a:srgbClr val="000000"/>
                </a:solidFill>
                <a:latin typeface="Calibri"/>
              </a:rPr>
              <a:t>Remoção de nulos e ajuste de  formato (</a:t>
            </a:r>
            <a:r>
              <a:rPr lang="pt-BR" sz="2520" b="0" i="1" strike="noStrike" spc="-1">
                <a:solidFill>
                  <a:srgbClr val="000000"/>
                </a:solidFill>
                <a:latin typeface="Calibri"/>
              </a:rPr>
              <a:t>typecasting</a:t>
            </a:r>
            <a:r>
              <a:rPr lang="pt-BR" sz="2520" b="0" strike="noStrike" spc="-1">
                <a:solidFill>
                  <a:srgbClr val="000000"/>
                </a:solidFill>
                <a:latin typeface="Calibri"/>
              </a:rPr>
              <a:t>) </a:t>
            </a:r>
            <a:endParaRPr lang="de-DE" sz="252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520" b="0" strike="noStrike" spc="-1">
                <a:solidFill>
                  <a:srgbClr val="000000"/>
                </a:solidFill>
                <a:latin typeface="Calibri"/>
              </a:rPr>
              <a:t>Transformação das colunas </a:t>
            </a:r>
            <a:r>
              <a:rPr lang="pt-BR" sz="2520" b="0" strike="noStrike" spc="-1">
                <a:solidFill>
                  <a:srgbClr val="000000"/>
                </a:solidFill>
                <a:latin typeface="WordVisi_MSFontService"/>
              </a:rPr>
              <a:t>“Inscrito DAU” e “Atendida” em 0 ou 1</a:t>
            </a:r>
            <a:endParaRPr lang="de-DE" sz="252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520" b="0" strike="noStrike" spc="-1">
                <a:solidFill>
                  <a:srgbClr val="000000"/>
                </a:solidFill>
                <a:latin typeface="WordVisi_MSFontService"/>
              </a:rPr>
              <a:t>Resultando, ao final, no dataset de 10.519 linhas e 9 colunas</a:t>
            </a:r>
            <a:endParaRPr lang="de-DE" sz="252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52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52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52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5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Oval 175"/>
          <p:cNvSpPr/>
          <p:nvPr/>
        </p:nvSpPr>
        <p:spPr>
          <a:xfrm>
            <a:off x="10752480" y="2507040"/>
            <a:ext cx="947160" cy="92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Arc 177"/>
          <p:cNvSpPr/>
          <p:nvPr/>
        </p:nvSpPr>
        <p:spPr>
          <a:xfrm rot="4432200" flipV="1">
            <a:off x="7536600" y="1878480"/>
            <a:ext cx="4592160" cy="4592160"/>
          </a:xfrm>
          <a:prstGeom prst="arc">
            <a:avLst>
              <a:gd name="adj1" fmla="val 16200000"/>
              <a:gd name="adj2" fmla="val 20093138"/>
            </a:avLst>
          </a:prstGeom>
          <a:noFill/>
          <a:ln w="127000" cap="rnd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Imagem 10"/>
          <p:cNvSpPr/>
          <p:nvPr/>
        </p:nvSpPr>
        <p:spPr>
          <a:xfrm>
            <a:off x="6239520" y="1083240"/>
            <a:ext cx="4088520" cy="1992960"/>
          </a:xfrm>
          <a:custGeom>
            <a:avLst/>
            <a:gdLst/>
            <a:ahLst/>
            <a:cxnLst/>
            <a:rect l="l" t="t" r="r" b="b"/>
            <a:pathLst>
              <a:path w="2185353" h="2064564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Picture 2"/>
          <p:cNvSpPr/>
          <p:nvPr/>
        </p:nvSpPr>
        <p:spPr>
          <a:xfrm>
            <a:off x="6315120" y="3606480"/>
            <a:ext cx="4325040" cy="789120"/>
          </a:xfrm>
          <a:custGeom>
            <a:avLst/>
            <a:gdLst/>
            <a:ahLst/>
            <a:cxnLst/>
            <a:rect l="l" t="t" r="r" b="b"/>
            <a:pathLst>
              <a:path w="2185353" h="2064564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73"/>
    </mc:Choice>
    <mc:Fallback xmlns="">
      <p:transition spd="slow" advTm="1907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20"/>
          <p:cNvSpPr/>
          <p:nvPr/>
        </p:nvSpPr>
        <p:spPr>
          <a:xfrm>
            <a:off x="-10080" y="0"/>
            <a:ext cx="40694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Título 6"/>
          <p:cNvSpPr txBox="1"/>
          <p:nvPr/>
        </p:nvSpPr>
        <p:spPr>
          <a:xfrm>
            <a:off x="643320" y="640080"/>
            <a:ext cx="3096000" cy="561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</a:rPr>
              <a:t>Análise e Exploração de Dados</a:t>
            </a:r>
            <a:br/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Espaço Reservado para Texto 8"/>
          <p:cNvSpPr txBox="1"/>
          <p:nvPr/>
        </p:nvSpPr>
        <p:spPr>
          <a:xfrm>
            <a:off x="4393440" y="298080"/>
            <a:ext cx="7154640" cy="536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Calibri"/>
              </a:rPr>
              <a:t>Visualização de padrões e insights: Análise Univariada e Análise Bivariada, comparando cada uma das features com a variável alvo “Atendida”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	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Espaço Reservado para Conteúdo 88"/>
          <p:cNvSpPr txBox="1"/>
          <p:nvPr/>
        </p:nvSpPr>
        <p:spPr>
          <a:xfrm>
            <a:off x="4393440" y="987480"/>
            <a:ext cx="6961680" cy="5751000"/>
          </a:xfrm>
          <a:prstGeom prst="rect">
            <a:avLst/>
          </a:prstGeom>
          <a:noFill/>
          <a:ln w="12600">
            <a:noFill/>
          </a:ln>
        </p:spPr>
        <p:txBody>
          <a:bodyPr>
            <a:no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4" name="Imagem 90"/>
          <p:cNvPicPr/>
          <p:nvPr/>
        </p:nvPicPr>
        <p:blipFill>
          <a:blip r:embed="rId2"/>
          <a:stretch/>
        </p:blipFill>
        <p:spPr>
          <a:xfrm>
            <a:off x="4507560" y="1040760"/>
            <a:ext cx="4974120" cy="2638080"/>
          </a:xfrm>
          <a:prstGeom prst="rect">
            <a:avLst/>
          </a:prstGeom>
          <a:ln w="0">
            <a:noFill/>
          </a:ln>
        </p:spPr>
      </p:pic>
      <p:pic>
        <p:nvPicPr>
          <p:cNvPr id="205" name="Imagem 92"/>
          <p:cNvPicPr/>
          <p:nvPr/>
        </p:nvPicPr>
        <p:blipFill>
          <a:blip r:embed="rId3"/>
          <a:stretch/>
        </p:blipFill>
        <p:spPr>
          <a:xfrm>
            <a:off x="4507560" y="3679200"/>
            <a:ext cx="5978520" cy="288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60"/>
    </mc:Choice>
    <mc:Fallback xmlns="">
      <p:transition spd="slow" advTm="1076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20"/>
          <p:cNvSpPr/>
          <p:nvPr/>
        </p:nvSpPr>
        <p:spPr>
          <a:xfrm>
            <a:off x="-10080" y="0"/>
            <a:ext cx="40694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ítulo 6"/>
          <p:cNvSpPr txBox="1"/>
          <p:nvPr/>
        </p:nvSpPr>
        <p:spPr>
          <a:xfrm>
            <a:off x="643320" y="640080"/>
            <a:ext cx="3096000" cy="561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</a:rPr>
              <a:t>Análise e Exploração de Dados</a:t>
            </a:r>
            <a:br/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Espaço Reservado para Conteúdo 88"/>
          <p:cNvSpPr txBox="1"/>
          <p:nvPr/>
        </p:nvSpPr>
        <p:spPr>
          <a:xfrm>
            <a:off x="4393440" y="640080"/>
            <a:ext cx="7154640" cy="6098400"/>
          </a:xfrm>
          <a:prstGeom prst="rect">
            <a:avLst/>
          </a:prstGeom>
          <a:noFill/>
          <a:ln w="1260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Visualização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Situação atípica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UF x “Atendida”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Relação entre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Inscrito DAU x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“Atendida”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" name="Imagem 2"/>
          <p:cNvPicPr/>
          <p:nvPr/>
        </p:nvPicPr>
        <p:blipFill>
          <a:blip r:embed="rId2"/>
          <a:stretch/>
        </p:blipFill>
        <p:spPr>
          <a:xfrm>
            <a:off x="6877080" y="382680"/>
            <a:ext cx="4671000" cy="3267000"/>
          </a:xfrm>
          <a:prstGeom prst="rect">
            <a:avLst/>
          </a:prstGeom>
          <a:ln w="0">
            <a:noFill/>
          </a:ln>
        </p:spPr>
      </p:pic>
      <p:pic>
        <p:nvPicPr>
          <p:cNvPr id="210" name="Imagem 10"/>
          <p:cNvPicPr/>
          <p:nvPr/>
        </p:nvPicPr>
        <p:blipFill>
          <a:blip r:embed="rId3"/>
          <a:stretch/>
        </p:blipFill>
        <p:spPr>
          <a:xfrm>
            <a:off x="6802560" y="3436560"/>
            <a:ext cx="5078880" cy="3301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85"/>
    </mc:Choice>
    <mc:Fallback xmlns="">
      <p:transition spd="slow" advTm="768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ítulo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Espaço Reservado para Conteúdo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Balanceamento da variável </a:t>
            </a:r>
            <a:r>
              <a:rPr lang="pt-BR" sz="2800" b="0" i="1" strike="noStrike" spc="-1">
                <a:solidFill>
                  <a:srgbClr val="000000"/>
                </a:solidFill>
                <a:latin typeface="Calibri"/>
              </a:rPr>
              <a:t>target </a:t>
            </a: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com SMOTE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800" b="0" i="1" strike="noStrike" spc="-1">
                <a:solidFill>
                  <a:srgbClr val="000000"/>
                </a:solidFill>
                <a:latin typeface="Calibri"/>
              </a:rPr>
              <a:t>  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WordVisi_MSFontService"/>
              </a:rPr>
              <a:t>Modelos Extra Trees, Logistic Regression e LightGBM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Título 1"/>
          <p:cNvSpPr/>
          <p:nvPr/>
        </p:nvSpPr>
        <p:spPr>
          <a:xfrm>
            <a:off x="763560" y="365040"/>
            <a:ext cx="10590120" cy="13251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Calibri Light"/>
              </a:rPr>
              <a:t>Machine Learning	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14" name="Imagem 5"/>
          <p:cNvPicPr/>
          <p:nvPr/>
        </p:nvPicPr>
        <p:blipFill>
          <a:blip r:embed="rId2"/>
          <a:stretch/>
        </p:blipFill>
        <p:spPr>
          <a:xfrm>
            <a:off x="6058800" y="2328120"/>
            <a:ext cx="4705560" cy="1423440"/>
          </a:xfrm>
          <a:prstGeom prst="rect">
            <a:avLst/>
          </a:prstGeom>
          <a:ln w="0">
            <a:noFill/>
          </a:ln>
        </p:spPr>
      </p:pic>
      <p:pic>
        <p:nvPicPr>
          <p:cNvPr id="215" name="Imagem 7"/>
          <p:cNvPicPr/>
          <p:nvPr/>
        </p:nvPicPr>
        <p:blipFill>
          <a:blip r:embed="rId3"/>
          <a:stretch/>
        </p:blipFill>
        <p:spPr>
          <a:xfrm>
            <a:off x="6305040" y="4406760"/>
            <a:ext cx="3975480" cy="1730880"/>
          </a:xfrm>
          <a:prstGeom prst="rect">
            <a:avLst/>
          </a:prstGeom>
          <a:ln w="0">
            <a:noFill/>
          </a:ln>
        </p:spPr>
      </p:pic>
      <p:pic>
        <p:nvPicPr>
          <p:cNvPr id="216" name="Imagem 9"/>
          <p:cNvPicPr/>
          <p:nvPr/>
        </p:nvPicPr>
        <p:blipFill>
          <a:blip r:embed="rId4"/>
          <a:stretch/>
        </p:blipFill>
        <p:spPr>
          <a:xfrm>
            <a:off x="1039680" y="4635360"/>
            <a:ext cx="4846680" cy="907200"/>
          </a:xfrm>
          <a:prstGeom prst="rect">
            <a:avLst/>
          </a:prstGeom>
          <a:ln w="0">
            <a:noFill/>
          </a:ln>
        </p:spPr>
      </p:pic>
      <p:pic>
        <p:nvPicPr>
          <p:cNvPr id="217" name="Imagem 6"/>
          <p:cNvPicPr/>
          <p:nvPr/>
        </p:nvPicPr>
        <p:blipFill>
          <a:blip r:embed="rId5"/>
          <a:stretch/>
        </p:blipFill>
        <p:spPr>
          <a:xfrm>
            <a:off x="1282680" y="2376720"/>
            <a:ext cx="3290760" cy="1013040"/>
          </a:xfrm>
          <a:prstGeom prst="rect">
            <a:avLst/>
          </a:prstGeom>
          <a:ln w="0">
            <a:noFill/>
          </a:ln>
        </p:spPr>
      </p:pic>
      <p:sp>
        <p:nvSpPr>
          <p:cNvPr id="218" name="Seta: para a Direita 8"/>
          <p:cNvSpPr/>
          <p:nvPr/>
        </p:nvSpPr>
        <p:spPr>
          <a:xfrm>
            <a:off x="4711680" y="2569680"/>
            <a:ext cx="9781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49"/>
    </mc:Choice>
    <mc:Fallback xmlns="">
      <p:transition spd="slow" advTm="2754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ítulo 1"/>
          <p:cNvSpPr txBox="1"/>
          <p:nvPr/>
        </p:nvSpPr>
        <p:spPr>
          <a:xfrm>
            <a:off x="838080" y="365040"/>
            <a:ext cx="10515240" cy="87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Espaço Reservado para Conteúdo 2"/>
          <p:cNvSpPr txBox="1"/>
          <p:nvPr/>
        </p:nvSpPr>
        <p:spPr>
          <a:xfrm>
            <a:off x="838080" y="1447920"/>
            <a:ext cx="10515240" cy="4728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Título 1"/>
          <p:cNvSpPr/>
          <p:nvPr/>
        </p:nvSpPr>
        <p:spPr>
          <a:xfrm>
            <a:off x="838080" y="365040"/>
            <a:ext cx="10515240" cy="8726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Calibri Light"/>
              </a:rPr>
              <a:t>Comparação dos modelos de ML		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22" name="Imagem 10"/>
          <p:cNvPicPr/>
          <p:nvPr/>
        </p:nvPicPr>
        <p:blipFill>
          <a:blip r:embed="rId2"/>
          <a:stretch/>
        </p:blipFill>
        <p:spPr>
          <a:xfrm>
            <a:off x="838080" y="4141440"/>
            <a:ext cx="7270200" cy="2349720"/>
          </a:xfrm>
          <a:prstGeom prst="rect">
            <a:avLst/>
          </a:prstGeom>
          <a:ln w="0">
            <a:noFill/>
          </a:ln>
        </p:spPr>
      </p:pic>
      <p:pic>
        <p:nvPicPr>
          <p:cNvPr id="223" name="Imagem 12"/>
          <p:cNvPicPr/>
          <p:nvPr/>
        </p:nvPicPr>
        <p:blipFill>
          <a:blip r:embed="rId3"/>
          <a:stretch/>
        </p:blipFill>
        <p:spPr>
          <a:xfrm>
            <a:off x="7910640" y="3352680"/>
            <a:ext cx="3514320" cy="2857320"/>
          </a:xfrm>
          <a:prstGeom prst="rect">
            <a:avLst/>
          </a:prstGeom>
          <a:ln w="0">
            <a:noFill/>
          </a:ln>
        </p:spPr>
      </p:pic>
      <p:sp>
        <p:nvSpPr>
          <p:cNvPr id="224" name="CaixaDeTexto 13"/>
          <p:cNvSpPr/>
          <p:nvPr/>
        </p:nvSpPr>
        <p:spPr>
          <a:xfrm>
            <a:off x="1009800" y="3772080"/>
            <a:ext cx="20347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Matriz de confusão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25" name="CaixaDeTexto 16"/>
          <p:cNvSpPr/>
          <p:nvPr/>
        </p:nvSpPr>
        <p:spPr>
          <a:xfrm>
            <a:off x="8448840" y="2838600"/>
            <a:ext cx="2457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Área sob a Curva ROC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26" name="CaixaDeTexto 27"/>
          <p:cNvSpPr/>
          <p:nvPr/>
        </p:nvSpPr>
        <p:spPr>
          <a:xfrm>
            <a:off x="1185840" y="1691280"/>
            <a:ext cx="7902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Scores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227" name="Imagem 5"/>
          <p:cNvPicPr/>
          <p:nvPr/>
        </p:nvPicPr>
        <p:blipFill>
          <a:blip r:embed="rId4"/>
          <a:stretch/>
        </p:blipFill>
        <p:spPr>
          <a:xfrm>
            <a:off x="3150360" y="1414440"/>
            <a:ext cx="1731960" cy="2216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09"/>
    </mc:Choice>
    <mc:Fallback xmlns="">
      <p:transition spd="slow" advTm="2280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293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Wingdings</vt:lpstr>
      <vt:lpstr>WordVisi_MSFontService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Marcio Elysio Reis amorim</dc:creator>
  <dc:description/>
  <cp:lastModifiedBy>Marcio Elysio Reis amorim</cp:lastModifiedBy>
  <cp:revision>44</cp:revision>
  <dcterms:created xsi:type="dcterms:W3CDTF">2021-09-14T19:45:37Z</dcterms:created>
  <dcterms:modified xsi:type="dcterms:W3CDTF">2021-10-11T19:19:57Z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0x010100A42AB269BD3CE843BA2A9001D4D9D8E8</vt:lpwstr>
  </property>
  <property fmtid="{D5CDD505-2E9C-101B-9397-08002B2CF9AE}" pid="3" name="PresentationFormat">
    <vt:lpwstr>Widescreen</vt:lpwstr>
  </property>
  <property fmtid="{D5CDD505-2E9C-101B-9397-08002B2CF9AE}" pid="4" name="Slides">
    <vt:i4>11</vt:i4>
  </property>
</Properties>
</file>