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56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47" r:id="rId10"/>
    <p:sldId id="349" r:id="rId11"/>
    <p:sldId id="350" r:id="rId12"/>
    <p:sldId id="351" r:id="rId13"/>
    <p:sldId id="352" r:id="rId14"/>
    <p:sldId id="359" r:id="rId15"/>
    <p:sldId id="358" r:id="rId16"/>
    <p:sldId id="353" r:id="rId17"/>
    <p:sldId id="356" r:id="rId18"/>
    <p:sldId id="357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66"/>
    <a:srgbClr val="FF0000"/>
    <a:srgbClr val="CCFF66"/>
    <a:srgbClr val="FFCC00"/>
    <a:srgbClr val="009900"/>
    <a:srgbClr val="00FFFF"/>
    <a:srgbClr val="9966FF"/>
    <a:srgbClr val="FF7C8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73" d="100"/>
          <a:sy n="73" d="100"/>
        </p:scale>
        <p:origin x="16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8" name="Freeform 1028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918500 h 720"/>
                  <a:gd name="T4" fmla="*/ 152 w 1000"/>
                  <a:gd name="T5" fmla="*/ 2918500 h 720"/>
                  <a:gd name="T6" fmla="*/ 152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" name="Freeform 1029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" name="Freeform 1030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5 h 317"/>
                  <a:gd name="T4" fmla="*/ 624 w 624"/>
                  <a:gd name="T5" fmla="*/ 85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" name="Freeform 1031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" name="Freeform 1032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 h 317"/>
                  <a:gd name="T4" fmla="*/ 624 w 624"/>
                  <a:gd name="T5" fmla="*/ 20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Freeform 1033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53 h 272"/>
                  <a:gd name="T4" fmla="*/ 240 w 624"/>
                  <a:gd name="T5" fmla="*/ 753 h 272"/>
                  <a:gd name="T6" fmla="*/ 624 w 624"/>
                  <a:gd name="T7" fmla="*/ 853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" name="Freeform 1034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2 h 362"/>
                  <a:gd name="T4" fmla="*/ 248 w 632"/>
                  <a:gd name="T5" fmla="*/ 182 h 362"/>
                  <a:gd name="T6" fmla="*/ 632 w 632"/>
                  <a:gd name="T7" fmla="*/ 182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" name="Freeform 1035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Freeform 1036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5 h 317"/>
                  <a:gd name="T4" fmla="*/ 624 w 624"/>
                  <a:gd name="T5" fmla="*/ 85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Freeform 1037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" name="Freeform 1038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 h 317"/>
                  <a:gd name="T4" fmla="*/ 624 w 624"/>
                  <a:gd name="T5" fmla="*/ 20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Freeform 1039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44 h 272"/>
                  <a:gd name="T4" fmla="*/ 240 w 624"/>
                  <a:gd name="T5" fmla="*/ 745 h 272"/>
                  <a:gd name="T6" fmla="*/ 624 w 624"/>
                  <a:gd name="T7" fmla="*/ 84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Freeform 1040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4 h 362"/>
                  <a:gd name="T4" fmla="*/ 248 w 632"/>
                  <a:gd name="T5" fmla="*/ 184 h 362"/>
                  <a:gd name="T6" fmla="*/ 632 w 632"/>
                  <a:gd name="T7" fmla="*/ 184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" name="Freeform 1041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Freeform 1042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5 h 317"/>
                  <a:gd name="T4" fmla="*/ 624 w 624"/>
                  <a:gd name="T5" fmla="*/ 85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Freeform 1043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Freeform 1044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Freeform 1045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44 h 272"/>
                  <a:gd name="T4" fmla="*/ 240 w 624"/>
                  <a:gd name="T5" fmla="*/ 745 h 272"/>
                  <a:gd name="T6" fmla="*/ 624 w 624"/>
                  <a:gd name="T7" fmla="*/ 84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Freeform 1046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4 h 362"/>
                  <a:gd name="T4" fmla="*/ 248 w 632"/>
                  <a:gd name="T5" fmla="*/ 184 h 362"/>
                  <a:gd name="T6" fmla="*/ 632 w 632"/>
                  <a:gd name="T7" fmla="*/ 184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" name="Freeform 1047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258 h 385"/>
                <a:gd name="T2" fmla="*/ 5762 w 5762"/>
                <a:gd name="T3" fmla="*/ 246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258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Freeform 1048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21" name="Rectangle 1049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pt-BR" noProof="0"/>
              <a:t>Clique para editar o estilo do título mestre</a:t>
            </a:r>
          </a:p>
        </p:txBody>
      </p:sp>
      <p:sp>
        <p:nvSpPr>
          <p:cNvPr id="4122" name="Rectangle 1050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pt-BR" noProof="0"/>
              <a:t>Clique para editar o estilo do subtítulo mestre</a:t>
            </a:r>
          </a:p>
        </p:txBody>
      </p:sp>
      <p:sp>
        <p:nvSpPr>
          <p:cNvPr id="27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8" name="Rectangle 105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9" name="Rectangle 105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4BC84EB-8F1B-42CF-B776-742A4647BEC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3279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62876-70BD-4156-ADCD-4DFBC1B0213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0126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90256-E397-4882-8F3A-244D81DF352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00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29DD8-854A-477F-BB42-7DB367FED56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7815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FC7E8-74FD-4CF2-87F0-05993066E67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8632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5DE7B-C77E-4630-ABBA-96917E772CA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7869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52CDA-6943-4B36-9BDA-A859F0A22B5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8375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7427F-9701-4094-ADD1-A5CED3AB437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1398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8932B-2271-4966-82FD-DA016CEC5C1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0450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D27B9-220A-4134-B1E8-194A5946F51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8701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22F64-4C68-4568-918F-04184975F89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3841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5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918500 h 720"/>
                  <a:gd name="T4" fmla="*/ 152 w 1000"/>
                  <a:gd name="T5" fmla="*/ 2918500 h 720"/>
                  <a:gd name="T6" fmla="*/ 152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6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7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5 h 317"/>
                  <a:gd name="T4" fmla="*/ 624 w 624"/>
                  <a:gd name="T5" fmla="*/ 85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9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 h 317"/>
                  <a:gd name="T4" fmla="*/ 624 w 624"/>
                  <a:gd name="T5" fmla="*/ 20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0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53 h 272"/>
                  <a:gd name="T4" fmla="*/ 240 w 624"/>
                  <a:gd name="T5" fmla="*/ 753 h 272"/>
                  <a:gd name="T6" fmla="*/ 624 w 624"/>
                  <a:gd name="T7" fmla="*/ 853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1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2 h 362"/>
                  <a:gd name="T4" fmla="*/ 248 w 632"/>
                  <a:gd name="T5" fmla="*/ 182 h 362"/>
                  <a:gd name="T6" fmla="*/ 632 w 632"/>
                  <a:gd name="T7" fmla="*/ 182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2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3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5 h 317"/>
                  <a:gd name="T4" fmla="*/ 624 w 624"/>
                  <a:gd name="T5" fmla="*/ 85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4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5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 h 317"/>
                  <a:gd name="T4" fmla="*/ 624 w 624"/>
                  <a:gd name="T5" fmla="*/ 20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6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44 h 272"/>
                  <a:gd name="T4" fmla="*/ 240 w 624"/>
                  <a:gd name="T5" fmla="*/ 745 h 272"/>
                  <a:gd name="T6" fmla="*/ 624 w 624"/>
                  <a:gd name="T7" fmla="*/ 84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7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4 h 362"/>
                  <a:gd name="T4" fmla="*/ 248 w 632"/>
                  <a:gd name="T5" fmla="*/ 184 h 362"/>
                  <a:gd name="T6" fmla="*/ 632 w 632"/>
                  <a:gd name="T7" fmla="*/ 184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8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9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5 h 317"/>
                  <a:gd name="T4" fmla="*/ 624 w 624"/>
                  <a:gd name="T5" fmla="*/ 85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0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1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2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44 h 272"/>
                  <a:gd name="T4" fmla="*/ 240 w 624"/>
                  <a:gd name="T5" fmla="*/ 745 h 272"/>
                  <a:gd name="T6" fmla="*/ 624 w 624"/>
                  <a:gd name="T7" fmla="*/ 84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3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4 h 362"/>
                  <a:gd name="T4" fmla="*/ 248 w 632"/>
                  <a:gd name="T5" fmla="*/ 184 h 362"/>
                  <a:gd name="T6" fmla="*/ 632 w 632"/>
                  <a:gd name="T7" fmla="*/ 184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33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258 h 385"/>
                <a:gd name="T2" fmla="*/ 1820 w 5762"/>
                <a:gd name="T3" fmla="*/ 246 h 385"/>
                <a:gd name="T4" fmla="*/ 1820 w 5762"/>
                <a:gd name="T5" fmla="*/ 4 h 385"/>
                <a:gd name="T6" fmla="*/ 0 w 5762"/>
                <a:gd name="T7" fmla="*/ 0 h 385"/>
                <a:gd name="T8" fmla="*/ 0 w 5762"/>
                <a:gd name="T9" fmla="*/ 258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4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1820 w 5761"/>
                <a:gd name="T3" fmla="*/ 0 h 189"/>
                <a:gd name="T4" fmla="*/ 1820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D41348E0-A215-4F3E-850E-9D07B258D1D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341438"/>
            <a:ext cx="7772400" cy="1143000"/>
          </a:xfrm>
        </p:spPr>
        <p:txBody>
          <a:bodyPr/>
          <a:lstStyle/>
          <a:p>
            <a:pPr algn="ctr"/>
            <a:r>
              <a:rPr lang="pt-BR" altLang="pt-BR"/>
              <a:t>Algoritmos e Lógica de Programação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504" y="3886200"/>
            <a:ext cx="8928991" cy="242312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Comando </a:t>
            </a:r>
            <a:r>
              <a:rPr lang="pt-BR" sz="2400" i="1" dirty="0" err="1"/>
              <a:t>const</a:t>
            </a:r>
            <a:r>
              <a:rPr lang="pt-BR" sz="2400" dirty="0"/>
              <a:t> e diretiva </a:t>
            </a:r>
            <a:r>
              <a:rPr lang="pt-BR" sz="2400" i="1" dirty="0"/>
              <a:t>#define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Vetores Bidimensionais (Matrizes)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Trabalhando com cadeia de caracteres (</a:t>
            </a:r>
            <a:r>
              <a:rPr lang="pt-BR" sz="2400" dirty="0" err="1"/>
              <a:t>strings</a:t>
            </a:r>
            <a:r>
              <a:rPr lang="pt-BR" sz="2400" dirty="0"/>
              <a:t>). Definição, inicialização, manipulação. Funções </a:t>
            </a:r>
            <a:r>
              <a:rPr lang="pt-BR" sz="2400" dirty="0" err="1"/>
              <a:t>string</a:t>
            </a:r>
            <a:endParaRPr lang="pt-BR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um tipo especial de vetor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666037" cy="5153025"/>
          </a:xfrm>
        </p:spPr>
        <p:txBody>
          <a:bodyPr/>
          <a:lstStyle/>
          <a:p>
            <a:pPr algn="just"/>
            <a:r>
              <a:rPr lang="pt-BR" sz="2400" dirty="0"/>
              <a:t>Declarando </a:t>
            </a:r>
            <a:r>
              <a:rPr lang="pt-BR" sz="2400" dirty="0" err="1"/>
              <a:t>strings</a:t>
            </a:r>
            <a:r>
              <a:rPr lang="pt-BR" sz="2400" dirty="0"/>
              <a:t>:</a:t>
            </a:r>
          </a:p>
          <a:p>
            <a:pPr marL="0" indent="0" algn="ctr">
              <a:buNone/>
            </a:pPr>
            <a:r>
              <a:rPr lang="pt-BR" sz="2000" b="1" i="1" dirty="0">
                <a:solidFill>
                  <a:srgbClr val="FF0000"/>
                </a:solidFill>
              </a:rPr>
              <a:t>char</a:t>
            </a:r>
            <a:r>
              <a:rPr lang="pt-BR" sz="2000" b="1" i="1" dirty="0"/>
              <a:t> &lt;</a:t>
            </a:r>
            <a:r>
              <a:rPr lang="pt-BR" sz="2000" b="1" i="1" dirty="0" err="1"/>
              <a:t>nome_da_string</a:t>
            </a:r>
            <a:r>
              <a:rPr lang="pt-BR" sz="2000" b="1" i="1" dirty="0"/>
              <a:t>&gt; [tamanho];</a:t>
            </a: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400" dirty="0"/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Frase[14]; </a:t>
            </a:r>
            <a:r>
              <a:rPr lang="pt-BR" sz="2400" dirty="0"/>
              <a:t>  </a:t>
            </a:r>
            <a:r>
              <a:rPr lang="pt-BR" sz="1800" dirty="0"/>
              <a:t>// declara uma </a:t>
            </a:r>
            <a:r>
              <a:rPr lang="pt-BR" sz="1800" dirty="0" err="1"/>
              <a:t>string</a:t>
            </a:r>
            <a:r>
              <a:rPr lang="pt-BR" sz="1800" dirty="0"/>
              <a:t> de tamanho 14 que armazenará 13 caracteres mais o delimitador \0</a:t>
            </a:r>
          </a:p>
          <a:p>
            <a:pPr marL="0" indent="0" algn="just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Nome[50]; </a:t>
            </a:r>
            <a:r>
              <a:rPr lang="pt-BR" sz="2400" dirty="0"/>
              <a:t>  </a:t>
            </a:r>
            <a:r>
              <a:rPr lang="pt-BR" sz="1800" dirty="0"/>
              <a:t>// declara uma </a:t>
            </a:r>
            <a:r>
              <a:rPr lang="pt-BR" sz="1800" dirty="0" err="1"/>
              <a:t>string</a:t>
            </a:r>
            <a:r>
              <a:rPr lang="pt-BR" sz="1800" dirty="0"/>
              <a:t> de tamanho 50 que armazenará 49 caracteres mais o delimitador \0</a:t>
            </a: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809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um tipo especial de vetor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863333" cy="5153025"/>
          </a:xfrm>
        </p:spPr>
        <p:txBody>
          <a:bodyPr/>
          <a:lstStyle/>
          <a:p>
            <a:pPr algn="just"/>
            <a:r>
              <a:rPr lang="pt-BR" sz="2400" dirty="0"/>
              <a:t>Inicializando </a:t>
            </a:r>
            <a:r>
              <a:rPr lang="pt-BR" sz="2400" dirty="0" err="1"/>
              <a:t>strings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400" dirty="0"/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Frase[14]; </a:t>
            </a:r>
            <a:r>
              <a:rPr lang="pt-BR" sz="2400" dirty="0"/>
              <a:t> </a:t>
            </a:r>
          </a:p>
          <a:p>
            <a:pPr marL="0" indent="0" algn="just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Frase[] = “AULA DE LOGICA”; </a:t>
            </a: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Nome[7] = “FULANO”; </a:t>
            </a:r>
            <a:r>
              <a:rPr lang="pt-BR" sz="2400" dirty="0"/>
              <a:t> 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char Nome[7] = {‘F’, ‘U’, ‘L’, ‘A’, ‘N’, ‘O’}; </a:t>
            </a:r>
            <a:r>
              <a:rPr lang="pt-BR" sz="2100" dirty="0"/>
              <a:t> 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946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um tipo especial de vetor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863333" cy="5400600"/>
          </a:xfrm>
        </p:spPr>
        <p:txBody>
          <a:bodyPr/>
          <a:lstStyle/>
          <a:p>
            <a:pPr algn="just"/>
            <a:r>
              <a:rPr lang="pt-BR" sz="2400" dirty="0"/>
              <a:t>Lendo uma </a:t>
            </a:r>
            <a:r>
              <a:rPr lang="pt-BR" sz="2400" dirty="0" err="1"/>
              <a:t>string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200" dirty="0"/>
              <a:t>A função </a:t>
            </a:r>
            <a:r>
              <a:rPr lang="pt-BR" sz="2200" dirty="0" err="1"/>
              <a:t>scanf</a:t>
            </a:r>
            <a:r>
              <a:rPr lang="pt-BR" sz="2200" dirty="0"/>
              <a:t>() permite fazer a leitura de </a:t>
            </a:r>
            <a:r>
              <a:rPr lang="pt-BR" sz="2200" dirty="0" err="1"/>
              <a:t>strings</a:t>
            </a:r>
            <a:r>
              <a:rPr lang="pt-BR" sz="2200" dirty="0"/>
              <a:t> usando </a:t>
            </a:r>
            <a:r>
              <a:rPr lang="pt-BR" sz="2200" b="1" dirty="0"/>
              <a:t>%s</a:t>
            </a:r>
            <a:r>
              <a:rPr lang="pt-BR" sz="2200" dirty="0"/>
              <a:t>.</a:t>
            </a:r>
          </a:p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char Nome[60]; </a:t>
            </a:r>
            <a:r>
              <a:rPr lang="pt-BR" sz="2000" dirty="0"/>
              <a:t> </a:t>
            </a:r>
          </a:p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(“Digite seu nome: “);</a:t>
            </a:r>
          </a:p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(“%s”, Nome);</a:t>
            </a:r>
          </a:p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	 </a:t>
            </a:r>
            <a:endParaRPr lang="pt-BR" sz="2000" dirty="0"/>
          </a:p>
          <a:p>
            <a:pPr marL="0" indent="0" algn="just">
              <a:buNone/>
            </a:pPr>
            <a:r>
              <a:rPr lang="pt-BR" sz="2200" dirty="0"/>
              <a:t>Em relação ao uso do </a:t>
            </a:r>
            <a:r>
              <a:rPr lang="pt-BR" sz="2200" dirty="0" err="1"/>
              <a:t>scanf</a:t>
            </a:r>
            <a:r>
              <a:rPr lang="pt-BR" sz="2200" dirty="0"/>
              <a:t>() para armazenar </a:t>
            </a:r>
            <a:r>
              <a:rPr lang="pt-BR" sz="2200" dirty="0" err="1"/>
              <a:t>strings</a:t>
            </a:r>
            <a:r>
              <a:rPr lang="pt-BR" sz="2200" dirty="0"/>
              <a:t>, devemos observar:</a:t>
            </a:r>
          </a:p>
          <a:p>
            <a:pPr algn="just"/>
            <a:r>
              <a:rPr lang="pt-BR" sz="2200" dirty="0"/>
              <a:t>A função </a:t>
            </a:r>
            <a:r>
              <a:rPr lang="pt-BR" sz="2200" dirty="0" err="1"/>
              <a:t>scanf</a:t>
            </a:r>
            <a:r>
              <a:rPr lang="pt-BR" sz="2200" dirty="0"/>
              <a:t>() </a:t>
            </a:r>
            <a:r>
              <a:rPr lang="pt-BR" sz="2200" u="sng" dirty="0"/>
              <a:t>realiza a leitura até encontrar um espaço, depois encerra a leitura e coloca o terminador \0</a:t>
            </a:r>
            <a:r>
              <a:rPr lang="pt-BR" sz="2200" dirty="0"/>
              <a:t>.</a:t>
            </a:r>
          </a:p>
          <a:p>
            <a:pPr algn="just"/>
            <a:r>
              <a:rPr lang="pt-BR" sz="2200" dirty="0"/>
              <a:t>A variável que vai armazenar a </a:t>
            </a:r>
            <a:r>
              <a:rPr lang="pt-BR" sz="2200" dirty="0" err="1"/>
              <a:t>string</a:t>
            </a:r>
            <a:r>
              <a:rPr lang="pt-BR" sz="2200" dirty="0"/>
              <a:t> não necessita ser precedida por &amp;.</a:t>
            </a: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6042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um tipo especial de vetor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863333" cy="5400600"/>
          </a:xfrm>
        </p:spPr>
        <p:txBody>
          <a:bodyPr/>
          <a:lstStyle/>
          <a:p>
            <a:pPr algn="just"/>
            <a:r>
              <a:rPr lang="pt-BR" sz="2400" dirty="0"/>
              <a:t>Lendo uma </a:t>
            </a:r>
            <a:r>
              <a:rPr lang="pt-BR" sz="2400" dirty="0" err="1"/>
              <a:t>string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200" dirty="0"/>
              <a:t>No exemplo anterior, se o usuário digitou “</a:t>
            </a:r>
            <a:r>
              <a:rPr lang="pt-BR" sz="2200" b="1" dirty="0"/>
              <a:t>João Nogueira</a:t>
            </a:r>
            <a:r>
              <a:rPr lang="pt-BR" sz="2200" dirty="0"/>
              <a:t>” como seu nome, se fomos exibir o nome digitado através do comando:</a:t>
            </a:r>
          </a:p>
          <a:p>
            <a:pPr marL="0" indent="0" algn="just"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(“O nome armazenado foi: </a:t>
            </a:r>
            <a:r>
              <a:rPr 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”, Nome);</a:t>
            </a:r>
          </a:p>
          <a:p>
            <a:pPr marL="0" indent="0" algn="just"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200" dirty="0"/>
              <a:t>O resultado na tela seria somente “</a:t>
            </a:r>
            <a:r>
              <a:rPr lang="pt-BR" sz="2200" b="1" dirty="0"/>
              <a:t>João”</a:t>
            </a:r>
            <a:r>
              <a:rPr lang="pt-BR" sz="2200" dirty="0"/>
              <a:t>, pois a função </a:t>
            </a:r>
            <a:r>
              <a:rPr lang="pt-BR" sz="2200" dirty="0" err="1"/>
              <a:t>scanf</a:t>
            </a:r>
            <a:r>
              <a:rPr lang="pt-BR" sz="2200" dirty="0"/>
              <a:t>(), quando encontra um espaço, encerra a leitura da </a:t>
            </a:r>
            <a:r>
              <a:rPr lang="pt-BR" sz="2200" dirty="0" err="1"/>
              <a:t>string</a:t>
            </a:r>
            <a:r>
              <a:rPr lang="pt-BR" sz="2200" dirty="0"/>
              <a:t> e coloca o terminador \0.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8761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um tipo especial de vetor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863333" cy="5544616"/>
          </a:xfrm>
        </p:spPr>
        <p:txBody>
          <a:bodyPr/>
          <a:lstStyle/>
          <a:p>
            <a:pPr algn="just"/>
            <a:r>
              <a:rPr lang="pt-BR" sz="2400" dirty="0"/>
              <a:t>Percorrendo um vetor de char:</a:t>
            </a:r>
          </a:p>
          <a:p>
            <a:pPr marL="0" indent="0" algn="just"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nome [15] = "AULA DE LOGICA";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i=0; i &lt; 15; i++)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("\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nValor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do elemento %d da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\n", i, nome[i]);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 ("pause");	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414198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um tipo especial de vetor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863333" cy="5400600"/>
          </a:xfrm>
        </p:spPr>
        <p:txBody>
          <a:bodyPr/>
          <a:lstStyle/>
          <a:p>
            <a:pPr algn="just"/>
            <a:r>
              <a:rPr lang="pt-BR" sz="2400" dirty="0"/>
              <a:t>Lendo uma </a:t>
            </a:r>
            <a:r>
              <a:rPr lang="pt-BR" sz="2400" dirty="0" err="1"/>
              <a:t>string</a:t>
            </a:r>
            <a:r>
              <a:rPr lang="pt-BR" sz="2400" dirty="0"/>
              <a:t> com a função </a:t>
            </a:r>
            <a:r>
              <a:rPr lang="pt-BR" sz="2400" b="1" dirty="0" err="1"/>
              <a:t>gets</a:t>
            </a:r>
            <a:r>
              <a:rPr lang="pt-BR" sz="2400" b="1" dirty="0"/>
              <a:t>()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200" dirty="0"/>
              <a:t>Essa função armazena tudo que foi digitado, inclusive os espaços, até que a tecla ENTER seja pressionada.</a:t>
            </a:r>
          </a:p>
          <a:p>
            <a:pPr marL="0" indent="0" algn="just"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algn="just"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char Nome[60]; </a:t>
            </a:r>
            <a:r>
              <a:rPr lang="pt-BR" sz="2200" dirty="0"/>
              <a:t> </a:t>
            </a:r>
          </a:p>
          <a:p>
            <a:pPr marL="0" indent="0" algn="just"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(“Digite seu nome: “);</a:t>
            </a:r>
          </a:p>
          <a:p>
            <a:pPr marL="0" indent="0" algn="just"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(Nome);</a:t>
            </a:r>
          </a:p>
          <a:p>
            <a:pPr marL="0" indent="0" algn="just"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(“O nome armazenado foi: %s”, Nome);</a:t>
            </a:r>
            <a:endParaRPr lang="pt-BR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pt-BR" sz="2200" dirty="0"/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66945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um tipo especial de vetor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863333" cy="5400600"/>
          </a:xfrm>
        </p:spPr>
        <p:txBody>
          <a:bodyPr/>
          <a:lstStyle/>
          <a:p>
            <a:pPr algn="just"/>
            <a:r>
              <a:rPr lang="pt-BR" sz="2400" dirty="0"/>
              <a:t>Um detalhe da função </a:t>
            </a:r>
            <a:r>
              <a:rPr lang="pt-BR" sz="2400" b="1" dirty="0" err="1"/>
              <a:t>gets</a:t>
            </a:r>
            <a:r>
              <a:rPr lang="pt-BR" sz="2400" b="1" dirty="0"/>
              <a:t>()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200" dirty="0"/>
              <a:t>A função </a:t>
            </a:r>
            <a:r>
              <a:rPr lang="pt-BR" sz="2200" dirty="0" err="1"/>
              <a:t>gets</a:t>
            </a:r>
            <a:r>
              <a:rPr lang="pt-BR" sz="2200" dirty="0"/>
              <a:t>() pega tudo que foi digitado até aparecer uma </a:t>
            </a:r>
            <a:r>
              <a:rPr lang="pt-BR" sz="2200" i="1" dirty="0"/>
              <a:t>new </a:t>
            </a:r>
            <a:r>
              <a:rPr lang="pt-BR" sz="2200" i="1" dirty="0" err="1"/>
              <a:t>line</a:t>
            </a:r>
            <a:r>
              <a:rPr lang="pt-BR" sz="2200" i="1" dirty="0"/>
              <a:t> \n</a:t>
            </a:r>
            <a:r>
              <a:rPr lang="pt-BR" sz="2200" dirty="0"/>
              <a:t>, inclusive NADA. </a:t>
            </a:r>
          </a:p>
          <a:p>
            <a:pPr marL="0" indent="0" algn="just">
              <a:buNone/>
            </a:pPr>
            <a:r>
              <a:rPr lang="pt-BR" sz="2200" dirty="0"/>
              <a:t>Ou seja, se um ENTER for digitado, a função </a:t>
            </a:r>
            <a:r>
              <a:rPr lang="pt-BR" sz="2200" dirty="0" err="1"/>
              <a:t>gets</a:t>
            </a:r>
            <a:r>
              <a:rPr lang="pt-BR" sz="2200" dirty="0"/>
              <a:t>() vai armazenar esse ENTER na </a:t>
            </a:r>
            <a:r>
              <a:rPr lang="pt-BR" sz="2200" dirty="0" err="1"/>
              <a:t>string</a:t>
            </a:r>
            <a:r>
              <a:rPr lang="pt-BR" sz="2200" dirty="0"/>
              <a:t>.</a:t>
            </a:r>
          </a:p>
          <a:p>
            <a:pPr marL="0" indent="0" algn="just"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59818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um tipo especial de vetor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667" y="1124744"/>
            <a:ext cx="7863333" cy="5472608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nome [31], sobrenome [31], nascimento [11];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idade;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("Nome: 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(nome);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("Sobrenome: 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(sobrenome);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pt-B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("Idade: 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("%d", &amp;idade);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pt-B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pt-B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("Data de Nascimento: ");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(nascimento);</a:t>
            </a:r>
          </a:p>
        </p:txBody>
      </p:sp>
      <p:sp>
        <p:nvSpPr>
          <p:cNvPr id="2" name="Texto Explicativo 1 1"/>
          <p:cNvSpPr/>
          <p:nvPr/>
        </p:nvSpPr>
        <p:spPr bwMode="auto">
          <a:xfrm>
            <a:off x="5293409" y="1196752"/>
            <a:ext cx="3672408" cy="2592288"/>
          </a:xfrm>
          <a:prstGeom prst="borderCallout1">
            <a:avLst>
              <a:gd name="adj1" fmla="val 101667"/>
              <a:gd name="adj2" fmla="val 15597"/>
              <a:gd name="adj3" fmla="val 143705"/>
              <a:gd name="adj4" fmla="val -10525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dirty="0"/>
              <a:t>Depois de digitar um inteiro para a idade, um ENTER será pressionado.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Esse número vai para a variável </a:t>
            </a:r>
            <a:r>
              <a:rPr kumimoji="0" lang="pt-BR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idade</a:t>
            </a: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 o ENTER vai para onde?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dirty="0"/>
              <a:t>Vai pro </a:t>
            </a:r>
            <a:r>
              <a:rPr lang="pt-BR" sz="1800" b="1" dirty="0">
                <a:solidFill>
                  <a:srgbClr val="FF0000"/>
                </a:solidFill>
              </a:rPr>
              <a:t>buffer</a:t>
            </a:r>
            <a:r>
              <a:rPr lang="pt-BR" sz="1800" dirty="0"/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dirty="0"/>
              <a:t>E na sequencia a função </a:t>
            </a:r>
            <a:r>
              <a:rPr lang="pt-BR" sz="1800" dirty="0" err="1"/>
              <a:t>gets</a:t>
            </a:r>
            <a:r>
              <a:rPr lang="pt-BR" sz="1800" dirty="0"/>
              <a:t>() vai pegar o que estiver armazenado nesse buffer e armazenar na </a:t>
            </a:r>
            <a:r>
              <a:rPr lang="pt-BR" sz="1800" dirty="0" err="1"/>
              <a:t>string</a:t>
            </a:r>
            <a:r>
              <a:rPr lang="pt-BR" sz="1800" dirty="0"/>
              <a:t> </a:t>
            </a:r>
            <a:r>
              <a:rPr lang="pt-BR" sz="1800" u="sng" dirty="0"/>
              <a:t>nascimento</a:t>
            </a:r>
            <a:r>
              <a:rPr lang="pt-BR" sz="1800" dirty="0"/>
              <a:t>.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o Explicativo 1 4"/>
          <p:cNvSpPr/>
          <p:nvPr/>
        </p:nvSpPr>
        <p:spPr bwMode="auto">
          <a:xfrm>
            <a:off x="5364088" y="4869160"/>
            <a:ext cx="3672408" cy="1800200"/>
          </a:xfrm>
          <a:prstGeom prst="borderCallout1">
            <a:avLst>
              <a:gd name="adj1" fmla="val 33433"/>
              <a:gd name="adj2" fmla="val -572"/>
              <a:gd name="adj3" fmla="val 36771"/>
              <a:gd name="adj4" fmla="val -30896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1" u="sng" dirty="0"/>
              <a:t>Solução</a:t>
            </a:r>
            <a:r>
              <a:rPr lang="pt-BR" sz="1800" b="1" dirty="0"/>
              <a:t>!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dirty="0"/>
              <a:t>Usar a instrução </a:t>
            </a:r>
            <a:r>
              <a:rPr lang="pt-BR" sz="1800" b="1" dirty="0" err="1">
                <a:solidFill>
                  <a:srgbClr val="FF0000"/>
                </a:solidFill>
              </a:rPr>
              <a:t>fflush</a:t>
            </a:r>
            <a:r>
              <a:rPr lang="pt-BR" sz="1800" b="1" dirty="0">
                <a:solidFill>
                  <a:srgbClr val="FF0000"/>
                </a:solidFill>
              </a:rPr>
              <a:t> (</a:t>
            </a:r>
            <a:r>
              <a:rPr lang="pt-BR" sz="1800" b="1" dirty="0" err="1">
                <a:solidFill>
                  <a:srgbClr val="FF0000"/>
                </a:solidFill>
              </a:rPr>
              <a:t>stdin</a:t>
            </a:r>
            <a:r>
              <a:rPr lang="pt-BR" sz="1800" b="1" dirty="0">
                <a:solidFill>
                  <a:srgbClr val="FF0000"/>
                </a:solidFill>
              </a:rPr>
              <a:t>); </a:t>
            </a:r>
            <a:r>
              <a:rPr lang="pt-BR" sz="1800" dirty="0"/>
              <a:t>que apagará esse ENTER do buffer e permitirá que o usuário digite uma </a:t>
            </a:r>
            <a:r>
              <a:rPr lang="pt-BR" sz="1800" dirty="0" err="1"/>
              <a:t>string</a:t>
            </a:r>
            <a:r>
              <a:rPr lang="pt-BR" sz="1800" dirty="0"/>
              <a:t> para a data de nascimento.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12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um tipo especial de vetor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863333" cy="5400600"/>
          </a:xfrm>
        </p:spPr>
        <p:txBody>
          <a:bodyPr/>
          <a:lstStyle/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("\n\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nNome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completo: %s %s\n", nome, sobrenome);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("Idade: %d\n", idade);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("Data de nascimento: %s\n", nascimento);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 ("pause");	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endParaRPr lang="pt-BR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18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866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A biblioteca </a:t>
            </a:r>
            <a:r>
              <a:rPr lang="pt-BR" altLang="pt-BR" sz="3000" i="1" dirty="0" err="1"/>
              <a:t>string.h</a:t>
            </a:r>
            <a:endParaRPr lang="pt-BR" altLang="pt-BR" sz="3000" i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863333" cy="5400600"/>
          </a:xfrm>
        </p:spPr>
        <p:txBody>
          <a:bodyPr/>
          <a:lstStyle/>
          <a:p>
            <a:pPr marL="0" indent="0" algn="just">
              <a:buNone/>
            </a:pPr>
            <a:r>
              <a:rPr lang="pt-BR" sz="2200" dirty="0"/>
              <a:t>A biblioteca </a:t>
            </a:r>
            <a:r>
              <a:rPr lang="pt-BR" sz="2200" i="1" dirty="0" err="1"/>
              <a:t>string.h</a:t>
            </a:r>
            <a:r>
              <a:rPr lang="pt-BR" sz="2200" dirty="0"/>
              <a:t> da linguagem C, contém uma série de funções para manipular </a:t>
            </a:r>
            <a:r>
              <a:rPr lang="pt-BR" sz="2200" dirty="0" err="1"/>
              <a:t>strings</a:t>
            </a:r>
            <a:r>
              <a:rPr lang="pt-BR" sz="2200" dirty="0"/>
              <a:t>:</a:t>
            </a:r>
          </a:p>
          <a:p>
            <a:pPr marL="0" indent="0" algn="just">
              <a:buNone/>
            </a:pPr>
            <a:endParaRPr lang="pt-BR" altLang="pt-BR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altLang="pt-BR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strcpy</a:t>
            </a: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BR" alt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pt-BR" sz="2200" dirty="0"/>
              <a:t>Realiza a cópia do conteúdo de uma variável a outra.</a:t>
            </a:r>
          </a:p>
          <a:p>
            <a:pPr marL="0" indent="0" algn="ctr">
              <a:buSzPct val="100000"/>
              <a:buNone/>
            </a:pP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string_destino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string_origem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200" dirty="0"/>
          </a:p>
          <a:p>
            <a:pPr marL="457200" indent="-457200" algn="just">
              <a:buSzPct val="100000"/>
              <a:buFont typeface="+mj-lt"/>
              <a:buAutoNum type="arabicPeriod"/>
            </a:pPr>
            <a:endParaRPr lang="pt-BR" sz="2400" dirty="0"/>
          </a:p>
          <a:p>
            <a:pPr marL="457200" indent="-457200" algn="just">
              <a:buSzPct val="100000"/>
              <a:buFont typeface="+mj-lt"/>
              <a:buAutoNum type="arabicPeriod"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1" t="33395" r="60115" b="28586"/>
          <a:stretch/>
        </p:blipFill>
        <p:spPr bwMode="auto">
          <a:xfrm>
            <a:off x="1043607" y="3573016"/>
            <a:ext cx="4717287" cy="321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/>
          <p:cNvPicPr/>
          <p:nvPr/>
        </p:nvPicPr>
        <p:blipFill rotWithShape="1">
          <a:blip r:embed="rId3"/>
          <a:srcRect l="9426" t="32886" r="63476" b="45835"/>
          <a:stretch/>
        </p:blipFill>
        <p:spPr bwMode="auto">
          <a:xfrm>
            <a:off x="6084168" y="5185645"/>
            <a:ext cx="3059832" cy="15557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086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/>
              <a:t>Uso de constantes em C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666037" cy="515302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/>
              <a:t>Existem, basicamente, duas maneiras de definir constantes em linguagem C - através do comando </a:t>
            </a:r>
            <a:r>
              <a:rPr lang="pt-BR" sz="2400" i="1" dirty="0" err="1">
                <a:solidFill>
                  <a:srgbClr val="FF0000"/>
                </a:solidFill>
              </a:rPr>
              <a:t>const</a:t>
            </a:r>
            <a:r>
              <a:rPr lang="pt-BR" sz="2400" dirty="0"/>
              <a:t> e da diretiva de pré-processamento </a:t>
            </a:r>
            <a:r>
              <a:rPr lang="pt-BR" sz="2400" dirty="0">
                <a:solidFill>
                  <a:srgbClr val="FF0000"/>
                </a:solidFill>
              </a:rPr>
              <a:t>#define</a:t>
            </a:r>
            <a:r>
              <a:rPr lang="pt-BR" sz="2400" dirty="0"/>
              <a:t>.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pt-BR" sz="800" dirty="0"/>
          </a:p>
          <a:p>
            <a:pPr marL="0" indent="0" algn="just">
              <a:buNone/>
            </a:pPr>
            <a:r>
              <a:rPr lang="pt-BR" sz="2400" dirty="0"/>
              <a:t>Exemplo: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TAM 5 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tamanho = 4; 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[TAM];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Numeros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[tamanho];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.......;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.......;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system (“pause”);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9573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A biblioteca </a:t>
            </a:r>
            <a:r>
              <a:rPr lang="pt-BR" altLang="pt-BR" sz="3000" i="1" dirty="0" err="1"/>
              <a:t>string.h</a:t>
            </a:r>
            <a:endParaRPr lang="pt-BR" altLang="pt-BR" sz="3000" i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863333" cy="5400600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 startAt="2"/>
            </a:pP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altLang="pt-BR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strncpy</a:t>
            </a: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BR" alt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pt-BR" sz="2200" dirty="0"/>
              <a:t>Realiza a cópia do conteúdo de uma variável a outra, porém, deve ser especificado o tamanho a ser copiado. </a:t>
            </a:r>
          </a:p>
          <a:p>
            <a:pPr marL="0" indent="0" algn="ctr">
              <a:buSzPct val="100000"/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string_destino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string_origem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tamanho);</a:t>
            </a:r>
            <a:endParaRPr lang="pt-BR" sz="2000" dirty="0"/>
          </a:p>
          <a:p>
            <a:pPr marL="457200" indent="-457200" algn="just">
              <a:buSzPct val="100000"/>
              <a:buFont typeface="+mj-lt"/>
              <a:buAutoNum type="arabicPeriod"/>
            </a:pPr>
            <a:endParaRPr lang="pt-BR" sz="2400" dirty="0"/>
          </a:p>
          <a:p>
            <a:pPr marL="457200" indent="-457200" algn="just">
              <a:buSzPct val="100000"/>
              <a:buFont typeface="+mj-lt"/>
              <a:buAutoNum type="arabicPeriod"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2400" dirty="0"/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10456" t="20174" r="60972" b="43624"/>
          <a:stretch/>
        </p:blipFill>
        <p:spPr bwMode="auto">
          <a:xfrm>
            <a:off x="1115616" y="2636912"/>
            <a:ext cx="4392488" cy="40657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/>
          <p:cNvPicPr/>
          <p:nvPr/>
        </p:nvPicPr>
        <p:blipFill rotWithShape="1">
          <a:blip r:embed="rId2"/>
          <a:srcRect l="9573" t="56928" r="63328" b="21793"/>
          <a:stretch/>
        </p:blipFill>
        <p:spPr bwMode="auto">
          <a:xfrm>
            <a:off x="6156176" y="5157192"/>
            <a:ext cx="2967854" cy="16384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1025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A biblioteca </a:t>
            </a:r>
            <a:r>
              <a:rPr lang="pt-BR" altLang="pt-BR" sz="3000" i="1" dirty="0" err="1"/>
              <a:t>string.h</a:t>
            </a:r>
            <a:endParaRPr lang="pt-BR" altLang="pt-BR" sz="3000" i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863333" cy="5400600"/>
          </a:xfrm>
        </p:spPr>
        <p:txBody>
          <a:bodyPr/>
          <a:lstStyle/>
          <a:p>
            <a:pPr marL="457200" indent="-457200" algn="just">
              <a:buSzPct val="100000"/>
              <a:buFont typeface="+mj-lt"/>
              <a:buAutoNum type="arabicPeriod" startAt="3"/>
            </a:pP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altLang="pt-BR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strcat</a:t>
            </a: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BR" alt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pt-BR" sz="2200" dirty="0"/>
              <a:t>Realiza a concatenação do conteúdo de uma variável a outra. </a:t>
            </a:r>
          </a:p>
          <a:p>
            <a:pPr marL="0" indent="0" algn="ctr">
              <a:buSzPct val="100000"/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string_destino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string_origem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000" dirty="0"/>
          </a:p>
          <a:p>
            <a:pPr marL="457200" indent="-457200" algn="just">
              <a:buSzPct val="100000"/>
              <a:buFont typeface="+mj-lt"/>
              <a:buAutoNum type="arabicPeriod"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2400" dirty="0"/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10015" t="29846" r="51399" b="34781"/>
          <a:stretch/>
        </p:blipFill>
        <p:spPr bwMode="auto">
          <a:xfrm>
            <a:off x="1115616" y="2564904"/>
            <a:ext cx="4680520" cy="40416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m 7"/>
          <p:cNvPicPr/>
          <p:nvPr/>
        </p:nvPicPr>
        <p:blipFill rotWithShape="1">
          <a:blip r:embed="rId2"/>
          <a:srcRect l="9573" t="65219" r="63770" b="12673"/>
          <a:stretch/>
        </p:blipFill>
        <p:spPr bwMode="auto">
          <a:xfrm>
            <a:off x="6300192" y="5085184"/>
            <a:ext cx="2809694" cy="17008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386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A biblioteca </a:t>
            </a:r>
            <a:r>
              <a:rPr lang="pt-BR" altLang="pt-BR" sz="3000" i="1" dirty="0" err="1"/>
              <a:t>string.h</a:t>
            </a:r>
            <a:endParaRPr lang="pt-BR" altLang="pt-BR" sz="3000" i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791325" cy="5400600"/>
          </a:xfrm>
        </p:spPr>
        <p:txBody>
          <a:bodyPr/>
          <a:lstStyle/>
          <a:p>
            <a:pPr marL="457200" indent="-457200" algn="just">
              <a:buSzPct val="100000"/>
              <a:buFont typeface="+mj-lt"/>
              <a:buAutoNum type="arabicPeriod" startAt="4"/>
            </a:pP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altLang="pt-BR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strncat</a:t>
            </a: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BR" alt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pt-BR" sz="2200" dirty="0"/>
              <a:t>Realiza a concatenação do conteúdo de uma variável a outra,</a:t>
            </a:r>
            <a:br>
              <a:rPr lang="pt-BR" sz="2200" dirty="0"/>
            </a:br>
            <a:r>
              <a:rPr lang="pt-BR" sz="2200" dirty="0"/>
              <a:t>porém, deve ser especificado o tamanho a ser concatenado.</a:t>
            </a:r>
          </a:p>
          <a:p>
            <a:pPr marL="0" indent="0" algn="ctr">
              <a:buSzPct val="100000"/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string_destino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string_origem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tamanho);</a:t>
            </a:r>
            <a:endParaRPr lang="pt-BR" sz="2000" dirty="0"/>
          </a:p>
          <a:p>
            <a:pPr marL="457200" indent="-457200" algn="just">
              <a:buSzPct val="100000"/>
              <a:buFont typeface="+mj-lt"/>
              <a:buAutoNum type="arabicPeriod"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2400" dirty="0"/>
          </a:p>
        </p:txBody>
      </p:sp>
      <p:pic>
        <p:nvPicPr>
          <p:cNvPr id="6" name="Imagem 5"/>
          <p:cNvPicPr/>
          <p:nvPr/>
        </p:nvPicPr>
        <p:blipFill rotWithShape="1">
          <a:blip r:embed="rId2"/>
          <a:srcRect l="10309" t="22661" r="56259" b="38374"/>
          <a:stretch/>
        </p:blipFill>
        <p:spPr bwMode="auto">
          <a:xfrm>
            <a:off x="1116374" y="3164718"/>
            <a:ext cx="4464496" cy="3641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m 8"/>
          <p:cNvPicPr/>
          <p:nvPr/>
        </p:nvPicPr>
        <p:blipFill rotWithShape="1">
          <a:blip r:embed="rId2"/>
          <a:srcRect l="9426" t="61627" r="63329" b="16265"/>
          <a:stretch/>
        </p:blipFill>
        <p:spPr bwMode="auto">
          <a:xfrm>
            <a:off x="6335817" y="5373216"/>
            <a:ext cx="2766804" cy="14325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1810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A biblioteca </a:t>
            </a:r>
            <a:r>
              <a:rPr lang="pt-BR" altLang="pt-BR" sz="3000" i="1" dirty="0" err="1"/>
              <a:t>string.h</a:t>
            </a:r>
            <a:endParaRPr lang="pt-BR" altLang="pt-BR" sz="3000" i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96752"/>
            <a:ext cx="7791325" cy="5400600"/>
          </a:xfrm>
        </p:spPr>
        <p:txBody>
          <a:bodyPr/>
          <a:lstStyle/>
          <a:p>
            <a:pPr marL="457200" indent="-457200" algn="just">
              <a:buSzPct val="100000"/>
              <a:buFont typeface="+mj-lt"/>
              <a:buAutoNum type="arabicPeriod" startAt="5"/>
            </a:pP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altLang="pt-BR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strlen</a:t>
            </a: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BR" alt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pt-BR" sz="2200" dirty="0"/>
              <a:t>Determina o tamanho de uma </a:t>
            </a:r>
            <a:r>
              <a:rPr lang="pt-BR" sz="2200" dirty="0" err="1"/>
              <a:t>string</a:t>
            </a:r>
            <a:r>
              <a:rPr lang="pt-BR" sz="2200" dirty="0"/>
              <a:t>.</a:t>
            </a:r>
          </a:p>
          <a:p>
            <a:pPr marL="0" indent="0" algn="ctr">
              <a:buSzPct val="100000"/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SzPct val="100000"/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variável do tipo inteiro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alt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endParaRPr lang="pt-BR" altLang="pt-BR" sz="2400" dirty="0"/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10346" t="32610" r="51671" b="31338"/>
          <a:stretch/>
        </p:blipFill>
        <p:spPr bwMode="auto">
          <a:xfrm>
            <a:off x="1187624" y="2708920"/>
            <a:ext cx="4680520" cy="39854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m 7"/>
          <p:cNvPicPr/>
          <p:nvPr/>
        </p:nvPicPr>
        <p:blipFill rotWithShape="1">
          <a:blip r:embed="rId2"/>
          <a:srcRect l="9164" t="68108" r="63494" b="9983"/>
          <a:stretch/>
        </p:blipFill>
        <p:spPr bwMode="auto">
          <a:xfrm>
            <a:off x="6012160" y="5013176"/>
            <a:ext cx="3131840" cy="17943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5990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A biblioteca </a:t>
            </a:r>
            <a:r>
              <a:rPr lang="pt-BR" altLang="pt-BR" sz="3000" i="1" dirty="0" err="1"/>
              <a:t>string.h</a:t>
            </a:r>
            <a:endParaRPr lang="pt-BR" altLang="pt-BR" sz="3000" i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196752"/>
            <a:ext cx="8223373" cy="5400600"/>
          </a:xfrm>
        </p:spPr>
        <p:txBody>
          <a:bodyPr/>
          <a:lstStyle/>
          <a:p>
            <a:pPr marL="457200" indent="-457200" algn="just">
              <a:buSzPct val="100000"/>
              <a:buFont typeface="+mj-lt"/>
              <a:buAutoNum type="arabicPeriod" startAt="6"/>
            </a:pP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altLang="pt-BR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strcmp</a:t>
            </a: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BR" alt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pt-BR" sz="2200" dirty="0"/>
              <a:t>Compara o conteúdo de duas </a:t>
            </a:r>
            <a:r>
              <a:rPr lang="pt-BR" sz="2200" dirty="0" err="1"/>
              <a:t>strings</a:t>
            </a:r>
            <a:r>
              <a:rPr lang="pt-BR" sz="2200" dirty="0"/>
              <a:t>. </a:t>
            </a:r>
          </a:p>
          <a:p>
            <a:pPr marL="400050" lvl="1" indent="0" algn="just">
              <a:buSzPct val="100000"/>
              <a:buNone/>
            </a:pPr>
            <a:r>
              <a:rPr lang="pt-BR" sz="2200" dirty="0"/>
              <a:t>Os possíveis valores de retorno são:</a:t>
            </a:r>
          </a:p>
          <a:p>
            <a:pPr marL="400050" lvl="1" indent="0" algn="just">
              <a:buSzPct val="100000"/>
              <a:buNone/>
            </a:pPr>
            <a:endParaRPr lang="pt-BR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= 0: conteúdo das </a:t>
            </a:r>
            <a:r>
              <a:rPr lang="pt-BR" sz="2200" dirty="0" err="1"/>
              <a:t>strings</a:t>
            </a:r>
            <a:r>
              <a:rPr lang="pt-BR" sz="2200" dirty="0"/>
              <a:t> são iguais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&lt; 0: conteúdo da string1 é menor do que string2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&gt; 0: conteúdo da string1 é maior do que string2</a:t>
            </a:r>
          </a:p>
          <a:p>
            <a:pPr marL="0" lvl="3" indent="0" algn="ctr">
              <a:lnSpc>
                <a:spcPct val="90000"/>
              </a:lnSpc>
              <a:buClr>
                <a:schemeClr val="accent1"/>
              </a:buClr>
              <a:buSzPct val="100000"/>
              <a:buNone/>
              <a:tabLst>
                <a:tab pos="7524750" algn="l"/>
              </a:tabLst>
            </a:pPr>
            <a:endParaRPr lang="pt-BR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3" indent="0" algn="ctr">
              <a:lnSpc>
                <a:spcPct val="90000"/>
              </a:lnSpc>
              <a:buClr>
                <a:schemeClr val="accent1"/>
              </a:buClr>
              <a:buSzPct val="100000"/>
              <a:buNone/>
              <a:tabLst>
                <a:tab pos="7524750" algn="l"/>
              </a:tabLst>
            </a:pP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variável do tipo inteiro = </a:t>
            </a:r>
            <a:r>
              <a:rPr lang="pt-BR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strcmp</a:t>
            </a: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(string1, string2);</a:t>
            </a:r>
            <a:endParaRPr lang="pt-BR" altLang="pt-BR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67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A biblioteca </a:t>
            </a:r>
            <a:r>
              <a:rPr lang="pt-BR" altLang="pt-BR" sz="3000" i="1" dirty="0" err="1"/>
              <a:t>string.h</a:t>
            </a:r>
            <a:endParaRPr lang="pt-BR" altLang="pt-BR" sz="3000" i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196752"/>
            <a:ext cx="8223373" cy="5400600"/>
          </a:xfrm>
        </p:spPr>
        <p:txBody>
          <a:bodyPr/>
          <a:lstStyle/>
          <a:p>
            <a:pPr marL="457200" indent="-457200" algn="just">
              <a:buSzPct val="100000"/>
              <a:buFont typeface="+mj-lt"/>
              <a:buAutoNum type="arabicPeriod" startAt="6"/>
            </a:pP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altLang="pt-BR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strcmp</a:t>
            </a: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BR" alt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pt-BR" sz="2200" dirty="0"/>
              <a:t>Compara o conteúdo de duas </a:t>
            </a:r>
            <a:r>
              <a:rPr lang="pt-BR" sz="2200" dirty="0" err="1"/>
              <a:t>strings</a:t>
            </a:r>
            <a:r>
              <a:rPr lang="pt-BR" sz="2200" dirty="0"/>
              <a:t>. </a:t>
            </a:r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l="9868" t="31781" r="60383" b="32846"/>
          <a:stretch/>
        </p:blipFill>
        <p:spPr bwMode="auto">
          <a:xfrm>
            <a:off x="971600" y="2276872"/>
            <a:ext cx="5040560" cy="41136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/>
          <p:cNvPicPr/>
          <p:nvPr/>
        </p:nvPicPr>
        <p:blipFill rotWithShape="1">
          <a:blip r:embed="rId2"/>
          <a:srcRect l="9573" t="66877" r="63034" b="11292"/>
          <a:stretch/>
        </p:blipFill>
        <p:spPr bwMode="auto">
          <a:xfrm>
            <a:off x="5940153" y="4869160"/>
            <a:ext cx="3183122" cy="18353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2232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A biblioteca </a:t>
            </a:r>
            <a:r>
              <a:rPr lang="pt-BR" altLang="pt-BR" sz="3000" i="1" dirty="0" err="1"/>
              <a:t>string.h</a:t>
            </a:r>
            <a:endParaRPr lang="pt-BR" altLang="pt-BR" sz="3000" i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196752"/>
            <a:ext cx="8172399" cy="5400600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 startAt="7"/>
            </a:pP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altLang="pt-BR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strncmp</a:t>
            </a: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BR" alt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pt-BR" sz="2200" dirty="0"/>
              <a:t>Também faz a comparação do conteúdo de duas </a:t>
            </a:r>
            <a:r>
              <a:rPr lang="pt-BR" sz="2200" dirty="0" err="1"/>
              <a:t>strings</a:t>
            </a:r>
            <a:r>
              <a:rPr lang="pt-BR" sz="2200" dirty="0"/>
              <a:t>, porém, deve ser especificado o tamanho a ser comparado.</a:t>
            </a:r>
          </a:p>
          <a:p>
            <a:pPr marL="400050" lvl="1" indent="0" algn="just">
              <a:buSzPct val="100000"/>
              <a:buNone/>
            </a:pPr>
            <a:r>
              <a:rPr lang="pt-BR" sz="2200" dirty="0"/>
              <a:t> Os possíveis valores de retorno são:</a:t>
            </a:r>
          </a:p>
          <a:p>
            <a:pPr marL="400050" lvl="1" indent="0" algn="just">
              <a:buSzPct val="100000"/>
              <a:buNone/>
            </a:pPr>
            <a:endParaRPr lang="pt-BR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= 0: conteúdo das </a:t>
            </a:r>
            <a:r>
              <a:rPr lang="pt-BR" sz="2200" dirty="0" err="1"/>
              <a:t>strings</a:t>
            </a:r>
            <a:r>
              <a:rPr lang="pt-BR" sz="2200" dirty="0"/>
              <a:t> são iguais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&lt; 0: conteúdo da string1 é menor do que string2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&gt; 0: conteúdo da string1 é maior do que string2</a:t>
            </a:r>
          </a:p>
          <a:p>
            <a:pPr marL="0" lvl="3" indent="0" algn="ctr">
              <a:lnSpc>
                <a:spcPct val="90000"/>
              </a:lnSpc>
              <a:buClr>
                <a:schemeClr val="accent1"/>
              </a:buClr>
              <a:buSzPct val="100000"/>
              <a:buNone/>
              <a:tabLst>
                <a:tab pos="7524750" algn="l"/>
              </a:tabLst>
            </a:pPr>
            <a:endParaRPr lang="pt-BR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3" indent="0" algn="ctr">
              <a:lnSpc>
                <a:spcPct val="90000"/>
              </a:lnSpc>
              <a:buClr>
                <a:schemeClr val="accent1"/>
              </a:buClr>
              <a:buSzPct val="100000"/>
              <a:buNone/>
              <a:tabLst>
                <a:tab pos="7524750" algn="l"/>
              </a:tabLst>
            </a:pP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variável do tipo inteiro = </a:t>
            </a:r>
            <a:r>
              <a:rPr lang="pt-BR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strncmp</a:t>
            </a: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(string1, string2, tamanho);</a:t>
            </a:r>
            <a:endParaRPr lang="pt-BR" altLang="pt-BR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22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A biblioteca </a:t>
            </a:r>
            <a:r>
              <a:rPr lang="pt-BR" altLang="pt-BR" sz="3000" i="1" dirty="0" err="1"/>
              <a:t>string.h</a:t>
            </a:r>
            <a:endParaRPr lang="pt-BR" altLang="pt-BR" sz="3000" i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196752"/>
            <a:ext cx="8172399" cy="5400600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 startAt="7"/>
            </a:pP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altLang="pt-BR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strncmp</a:t>
            </a:r>
            <a:r>
              <a:rPr lang="pt-BR" altLang="pt-BR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BR" alt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pt-BR" sz="2200" dirty="0"/>
              <a:t>Também faz a comparação do conteúdo de duas </a:t>
            </a:r>
            <a:r>
              <a:rPr lang="pt-BR" sz="2200" dirty="0" err="1"/>
              <a:t>strings</a:t>
            </a:r>
            <a:r>
              <a:rPr lang="pt-BR" sz="2200" dirty="0"/>
              <a:t>, porém, deve ser especificado o tamanho a ser comparado.</a:t>
            </a:r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l="10015" t="18792" r="60530" b="45559"/>
          <a:stretch/>
        </p:blipFill>
        <p:spPr bwMode="auto">
          <a:xfrm>
            <a:off x="971600" y="2708920"/>
            <a:ext cx="5328592" cy="3905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/>
          <p:cNvPicPr/>
          <p:nvPr/>
        </p:nvPicPr>
        <p:blipFill rotWithShape="1">
          <a:blip r:embed="rId2"/>
          <a:srcRect l="9426" t="54441" r="63034" b="24280"/>
          <a:stretch/>
        </p:blipFill>
        <p:spPr bwMode="auto">
          <a:xfrm>
            <a:off x="6084168" y="5301208"/>
            <a:ext cx="2998703" cy="14762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8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/>
              <a:t>Vetores Multidimensionais (Matrizes)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666037" cy="5153025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Vetores Multidimensionais ou Matrizes são estruturas de dados do tipo vetor com </a:t>
            </a:r>
            <a:r>
              <a:rPr lang="pt-BR" sz="2400" b="1" dirty="0"/>
              <a:t>duas ou mais dimensões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r>
              <a:rPr lang="pt-BR" sz="2400" dirty="0"/>
              <a:t>Os itens de uma matriz tem que ser todos do mesmo tipo de dado.</a:t>
            </a:r>
          </a:p>
          <a:p>
            <a:pPr marL="0" indent="0">
              <a:buNone/>
            </a:pPr>
            <a:r>
              <a:rPr lang="pt-BR" sz="2400" dirty="0"/>
              <a:t>Na prática, as matrizes formam tabelas na memória.</a:t>
            </a:r>
          </a:p>
          <a:p>
            <a:pPr marL="0" indent="0">
              <a:buNone/>
            </a:pPr>
            <a:endParaRPr lang="pt-BR" sz="800" dirty="0"/>
          </a:p>
          <a:p>
            <a:pPr marL="0" indent="0">
              <a:buNone/>
            </a:pPr>
            <a:r>
              <a:rPr lang="pt-BR" sz="2400" dirty="0"/>
              <a:t>Exemplo: Vetor Bidimensional (ou Matriz) </a:t>
            </a:r>
            <a:r>
              <a:rPr lang="pt-BR" sz="2400" dirty="0" err="1">
                <a:solidFill>
                  <a:srgbClr val="FF0000"/>
                </a:solidFill>
              </a:rPr>
              <a:t>NotaDisc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pt-BR" sz="800" dirty="0"/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/>
              <a:t> </a:t>
            </a:r>
          </a:p>
        </p:txBody>
      </p:sp>
      <p:pic>
        <p:nvPicPr>
          <p:cNvPr id="1112" name="Picture 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4600232"/>
            <a:ext cx="7344817" cy="134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CaixaDeTexto 93"/>
          <p:cNvSpPr txBox="1"/>
          <p:nvPr/>
        </p:nvSpPr>
        <p:spPr>
          <a:xfrm>
            <a:off x="827583" y="592722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Índice das Colunas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1043608" y="422108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accent2"/>
                </a:solidFill>
              </a:rPr>
              <a:t>Índice das Linhas</a:t>
            </a:r>
          </a:p>
        </p:txBody>
      </p:sp>
      <p:cxnSp>
        <p:nvCxnSpPr>
          <p:cNvPr id="8221" name="Conector de seta reta 8220"/>
          <p:cNvCxnSpPr/>
          <p:nvPr/>
        </p:nvCxnSpPr>
        <p:spPr bwMode="auto">
          <a:xfrm>
            <a:off x="1926547" y="4458378"/>
            <a:ext cx="0" cy="2682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8" name="Conector de seta reta 8227"/>
          <p:cNvCxnSpPr>
            <a:stCxn id="94" idx="0"/>
          </p:cNvCxnSpPr>
          <p:nvPr/>
        </p:nvCxnSpPr>
        <p:spPr bwMode="auto">
          <a:xfrm flipV="1">
            <a:off x="1691679" y="5805264"/>
            <a:ext cx="648073" cy="1219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0539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/>
              <a:t>Matrizes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666037" cy="5153025"/>
          </a:xfrm>
        </p:spPr>
        <p:txBody>
          <a:bodyPr/>
          <a:lstStyle/>
          <a:p>
            <a:pPr marL="0" indent="0" algn="just">
              <a:buNone/>
            </a:pPr>
            <a:r>
              <a:rPr lang="pt-BR" altLang="pt-BR" sz="2400" dirty="0"/>
              <a:t>A matriz chamada </a:t>
            </a:r>
            <a:r>
              <a:rPr lang="pt-BR" altLang="pt-BR" sz="2400" i="1" dirty="0" err="1">
                <a:solidFill>
                  <a:srgbClr val="FF0000"/>
                </a:solidFill>
              </a:rPr>
              <a:t>NotaDisc</a:t>
            </a:r>
            <a:r>
              <a:rPr lang="pt-BR" altLang="pt-BR" sz="2400" dirty="0"/>
              <a:t> armazena o valor da nota (informação do tipo </a:t>
            </a:r>
            <a:r>
              <a:rPr lang="pt-BR" altLang="pt-BR" sz="2400" dirty="0" err="1"/>
              <a:t>float</a:t>
            </a:r>
            <a:r>
              <a:rPr lang="pt-BR" altLang="pt-BR" sz="2400" dirty="0"/>
              <a:t>) de 10 alunos (</a:t>
            </a:r>
            <a:r>
              <a:rPr lang="pt-BR" altLang="pt-BR" sz="2400" b="1" dirty="0"/>
              <a:t>colunas</a:t>
            </a:r>
            <a:r>
              <a:rPr lang="pt-BR" altLang="pt-BR" sz="2400" dirty="0"/>
              <a:t>) de uma turma, das disciplinas ALOG, DB e MAT (</a:t>
            </a:r>
            <a:r>
              <a:rPr lang="pt-BR" altLang="pt-BR" sz="2400" b="1" dirty="0"/>
              <a:t>linhas</a:t>
            </a:r>
            <a:r>
              <a:rPr lang="pt-BR" altLang="pt-BR" sz="2400" dirty="0"/>
              <a:t>).</a:t>
            </a:r>
          </a:p>
          <a:p>
            <a:pPr marL="0" indent="0" algn="just">
              <a:buNone/>
            </a:pPr>
            <a:endParaRPr lang="pt-BR" altLang="pt-BR" sz="2400" dirty="0"/>
          </a:p>
          <a:p>
            <a:pPr algn="just"/>
            <a:r>
              <a:rPr lang="pt-BR" sz="2400" dirty="0"/>
              <a:t>Declarando matrizes:</a:t>
            </a:r>
          </a:p>
          <a:p>
            <a:pPr marL="0" indent="0" algn="ctr">
              <a:buNone/>
            </a:pPr>
            <a:r>
              <a:rPr lang="pt-BR" sz="2000" b="1" i="1" dirty="0"/>
              <a:t>&lt;</a:t>
            </a:r>
            <a:r>
              <a:rPr lang="pt-BR" sz="2000" b="1" i="1" dirty="0" err="1"/>
              <a:t>tipo_de_dado</a:t>
            </a:r>
            <a:r>
              <a:rPr lang="pt-BR" sz="2000" b="1" i="1" dirty="0"/>
              <a:t>&gt; &lt;</a:t>
            </a:r>
            <a:r>
              <a:rPr lang="pt-BR" sz="2000" b="1" i="1" dirty="0" err="1"/>
              <a:t>nome_do_vetor</a:t>
            </a:r>
            <a:r>
              <a:rPr lang="pt-BR" sz="2000" b="1" i="1" dirty="0"/>
              <a:t>&gt; [</a:t>
            </a:r>
            <a:r>
              <a:rPr lang="pt-BR" sz="2000" b="1" i="1" dirty="0" err="1"/>
              <a:t>qtde_elementos_linha</a:t>
            </a:r>
            <a:r>
              <a:rPr lang="pt-BR" sz="2000" b="1" i="1" dirty="0"/>
              <a:t>] [</a:t>
            </a:r>
            <a:r>
              <a:rPr lang="pt-BR" sz="2000" b="1" i="1" dirty="0" err="1"/>
              <a:t>qtde_elementos_coluna</a:t>
            </a:r>
            <a:r>
              <a:rPr lang="pt-BR" sz="2000" b="1" i="1" dirty="0"/>
              <a:t>];</a:t>
            </a:r>
          </a:p>
          <a:p>
            <a:pPr algn="just"/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Exemplo: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NotaDisc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[3][10]; </a:t>
            </a:r>
            <a:r>
              <a:rPr lang="pt-BR" sz="2400" dirty="0"/>
              <a:t>  </a:t>
            </a:r>
            <a:r>
              <a:rPr lang="pt-BR" sz="1800" dirty="0"/>
              <a:t>// declara uma matriz de 3 linhas e 10 colunas para armazenar notas do tipo </a:t>
            </a:r>
            <a:r>
              <a:rPr lang="pt-BR" sz="1800" dirty="0" err="1"/>
              <a:t>float</a:t>
            </a:r>
            <a:endParaRPr lang="pt-BR" sz="1800" dirty="0"/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Media[5][2]; </a:t>
            </a:r>
            <a:r>
              <a:rPr lang="pt-BR" sz="2400" dirty="0"/>
              <a:t>  </a:t>
            </a:r>
            <a:r>
              <a:rPr lang="pt-BR" sz="1800" dirty="0"/>
              <a:t>// declara uma matriz com 5 linhas e 2 colunas para armazenar elementos do tipo </a:t>
            </a:r>
            <a:r>
              <a:rPr lang="pt-BR" sz="1800" dirty="0" err="1"/>
              <a:t>int</a:t>
            </a:r>
            <a:endParaRPr lang="pt-BR" sz="1800" dirty="0"/>
          </a:p>
          <a:p>
            <a:pPr marL="0" indent="0" algn="just">
              <a:buNone/>
            </a:pPr>
            <a:endParaRPr lang="pt-BR" alt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pt-BR" sz="800" dirty="0"/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67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/>
              <a:t>Matrizes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666037" cy="5153025"/>
          </a:xfrm>
        </p:spPr>
        <p:txBody>
          <a:bodyPr/>
          <a:lstStyle/>
          <a:p>
            <a:pPr algn="just"/>
            <a:r>
              <a:rPr lang="pt-BR" sz="2400" dirty="0"/>
              <a:t>Armazenando dados em matrizes:</a:t>
            </a:r>
          </a:p>
          <a:p>
            <a:pPr marL="0" indent="0" algn="just">
              <a:buNone/>
            </a:pPr>
            <a:endParaRPr lang="pt-BR" sz="1000" dirty="0"/>
          </a:p>
          <a:p>
            <a:pPr marL="0" indent="0" algn="just">
              <a:buNone/>
            </a:pPr>
            <a:r>
              <a:rPr lang="pt-BR" sz="2400" dirty="0"/>
              <a:t>Exemplo: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NotaDisc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[3][10];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NotaDisc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[3][10] = </a:t>
            </a:r>
            <a:r>
              <a:rPr lang="pt-BR" sz="2400" dirty="0"/>
              <a:t>   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{{5.0, 6.5, 4.0, 10.0, 3.5, 6.0, 7.0, 8.0, 5.5, 9.0}, {3.0, 7.0, 4.5, 1.0, 8.0, 6.0, 9.0, 10.0, 10.0, 9.5},   {5.0, 5.5, 4.0, 3.0, 5.0, 6.0, 7.0, 0.0, 9.0, 3.0}};</a:t>
            </a:r>
          </a:p>
          <a:p>
            <a:pPr marL="0" indent="0" algn="ctr">
              <a:buNone/>
            </a:pPr>
            <a:r>
              <a:rPr lang="pt-BR" sz="2400" u="sng" dirty="0"/>
              <a:t>ou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NotaDisc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[3][10] = </a:t>
            </a:r>
            <a:r>
              <a:rPr lang="pt-BR" sz="2400" dirty="0"/>
              <a:t>   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{{5.0, 6.5, 4.0, 10.0, 3.5, 6.0, 7.0, 8.0, 5.5, 9.0}, {3.0, 7.0, 4.5, 1.0, 8.0, 6.0, 9.0, 10.0, 10.0, 9.5},   {5.0, 5.5, 4.0, 3.0, 5.0, 6.0, 7.0, 0.0, 9.0, 3.0}};</a:t>
            </a: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648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/>
              <a:t>Matrizes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863333" cy="5153025"/>
          </a:xfrm>
        </p:spPr>
        <p:txBody>
          <a:bodyPr/>
          <a:lstStyle/>
          <a:p>
            <a:pPr algn="just"/>
            <a:r>
              <a:rPr lang="pt-BR" sz="2400" dirty="0"/>
              <a:t>Acessando os elementos da matriz:</a:t>
            </a:r>
          </a:p>
          <a:p>
            <a:pPr marL="0" indent="0" algn="just">
              <a:buNone/>
            </a:pPr>
            <a:r>
              <a:rPr lang="pt-BR" sz="2000" dirty="0"/>
              <a:t>Para acessar os elementos de uma matriz usa-se </a:t>
            </a:r>
            <a:r>
              <a:rPr lang="pt-BR" sz="2000" b="1" dirty="0"/>
              <a:t>índices de linha </a:t>
            </a:r>
            <a:r>
              <a:rPr lang="pt-BR" sz="2000" dirty="0"/>
              <a:t>e </a:t>
            </a:r>
            <a:r>
              <a:rPr lang="pt-BR" sz="2000" b="1" dirty="0"/>
              <a:t>índices de coluna</a:t>
            </a:r>
            <a:r>
              <a:rPr lang="pt-BR" sz="2000" dirty="0"/>
              <a:t>. Os índices de linha e de coluna definem a posição da variável dentro da matriz.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</a:rPr>
              <a:t>Todas  as matrizes tem o primeiro elemento na linha de índice 0 (zero) e na coluna também de índice 0 (zero).</a:t>
            </a:r>
            <a:endParaRPr lang="pt-BR" sz="20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Exemplo:</a:t>
            </a:r>
          </a:p>
          <a:p>
            <a:pPr marL="0" indent="0">
              <a:buNone/>
            </a:pPr>
            <a:endParaRPr lang="pt-BR" sz="800" dirty="0"/>
          </a:p>
          <a:p>
            <a:pPr marL="0" indent="0">
              <a:buNone/>
            </a:pP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NotaDisc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[0][0] = 5,0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dirty="0"/>
              <a:t>// Coloca 5,0 na 1ª linha e na 1ª coluna 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NotaDisc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[2][3] = 3,0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dirty="0"/>
              <a:t>// Coloca 3,0 na 3ª linha e na 4ª coluna</a:t>
            </a:r>
          </a:p>
          <a:p>
            <a:pPr marL="0" indent="0">
              <a:buNone/>
            </a:pP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alt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NotaDisc</a:t>
            </a: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[1][9]; 	</a:t>
            </a:r>
            <a:r>
              <a:rPr lang="pt-BR" sz="1800" dirty="0"/>
              <a:t>// Atribui o valor da 2ª linha e da 10ª coluna da matriz </a:t>
            </a:r>
            <a:r>
              <a:rPr lang="pt-BR" sz="1800" i="1" dirty="0" err="1"/>
              <a:t>NotaDisc</a:t>
            </a:r>
            <a:r>
              <a:rPr lang="pt-BR" sz="1800" dirty="0"/>
              <a:t> à variável </a:t>
            </a:r>
            <a:r>
              <a:rPr lang="pt-BR" sz="1800" u="sng" dirty="0"/>
              <a:t>a</a:t>
            </a:r>
          </a:p>
          <a:p>
            <a:pPr marL="0" indent="0" algn="just">
              <a:buNone/>
            </a:pPr>
            <a:endParaRPr lang="pt-BR" alt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54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/>
              <a:t>Matrizes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863333" cy="5153025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Exemplo: Preenchendo uma matriz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matriz [2][2];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i&lt;2; i++ 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for (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j=0; j&lt;2; j++ 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("%d", &amp;matriz[ i ][ j ]);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system (“pause”);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800" dirty="0"/>
          </a:p>
          <a:p>
            <a:pPr marL="0" indent="0" algn="just">
              <a:buNone/>
            </a:pPr>
            <a:endParaRPr lang="pt-BR" alt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alt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133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/>
              <a:t>Matrizes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863333" cy="5153025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Exemplo: Mostrando os elementos de uma matriz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matriz [3][3], i,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 i=0; i&lt;3; i++ 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for ( j=0; j&lt;3; j++ 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("%d", matriz[ i ][ j 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system (“pause”);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800" dirty="0"/>
          </a:p>
          <a:p>
            <a:pPr marL="0" indent="0" algn="just">
              <a:buNone/>
            </a:pPr>
            <a:endParaRPr lang="pt-BR" alt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alt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 algn="just">
              <a:lnSpc>
                <a:spcPct val="90000"/>
              </a:lnSpc>
              <a:buNone/>
              <a:tabLst>
                <a:tab pos="7524750" algn="l"/>
              </a:tabLst>
            </a:pPr>
            <a:r>
              <a:rPr lang="pt-BR" alt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982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0" y="188640"/>
            <a:ext cx="8460432" cy="685800"/>
          </a:xfrm>
        </p:spPr>
        <p:txBody>
          <a:bodyPr/>
          <a:lstStyle/>
          <a:p>
            <a:pPr algn="ctr"/>
            <a:r>
              <a:rPr lang="pt-BR" altLang="pt-BR" sz="3000" dirty="0" err="1"/>
              <a:t>String</a:t>
            </a:r>
            <a:r>
              <a:rPr lang="pt-BR" altLang="pt-BR" sz="3000" dirty="0"/>
              <a:t> – um tipo especial de vetor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666037" cy="515302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 err="1"/>
              <a:t>String</a:t>
            </a:r>
            <a:r>
              <a:rPr lang="pt-BR" sz="2400" dirty="0"/>
              <a:t> é um vetor de caracteres com um delimitador que indica o final da </a:t>
            </a:r>
            <a:r>
              <a:rPr lang="pt-BR" sz="2400" dirty="0" err="1"/>
              <a:t>string</a:t>
            </a:r>
            <a:r>
              <a:rPr lang="pt-BR" sz="2400" dirty="0"/>
              <a:t>: </a:t>
            </a:r>
            <a:r>
              <a:rPr lang="pt-BR" sz="2400" b="1" dirty="0">
                <a:solidFill>
                  <a:srgbClr val="FF0000"/>
                </a:solidFill>
              </a:rPr>
              <a:t>\0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</a:rPr>
              <a:t>\0 </a:t>
            </a:r>
            <a:r>
              <a:rPr lang="pt-BR" sz="2400" dirty="0"/>
              <a:t>é o delimitador de final de </a:t>
            </a:r>
            <a:r>
              <a:rPr lang="pt-BR" sz="2400" dirty="0" err="1"/>
              <a:t>string</a:t>
            </a:r>
            <a:r>
              <a:rPr lang="pt-BR" sz="2400" dirty="0"/>
              <a:t>, ou seja, ele representa o fim de uma </a:t>
            </a:r>
            <a:r>
              <a:rPr lang="pt-BR" sz="2400" dirty="0" err="1"/>
              <a:t>string</a:t>
            </a:r>
            <a:r>
              <a:rPr lang="pt-BR" sz="2400" dirty="0"/>
              <a:t>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Exemplo:</a:t>
            </a:r>
          </a:p>
          <a:p>
            <a:pPr marL="0" indent="0" algn="just">
              <a:buNone/>
            </a:pPr>
            <a:endParaRPr lang="pt-BR" altLang="pt-B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926028" y="3957397"/>
            <a:ext cx="7966452" cy="911763"/>
            <a:chOff x="844181" y="3393966"/>
            <a:chExt cx="7966452" cy="91176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108" y="3789040"/>
              <a:ext cx="6867525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CaixaDeTexto 4"/>
            <p:cNvSpPr txBox="1"/>
            <p:nvPr/>
          </p:nvSpPr>
          <p:spPr>
            <a:xfrm>
              <a:off x="1950538" y="3393966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b="1" dirty="0">
                  <a:solidFill>
                    <a:srgbClr val="FF0000"/>
                  </a:solidFill>
                </a:rPr>
                <a:t>Frase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844181" y="3936397"/>
              <a:ext cx="111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b="1" dirty="0">
                  <a:solidFill>
                    <a:srgbClr val="FF0000"/>
                  </a:solidFill>
                </a:rPr>
                <a:t>Índice</a:t>
              </a:r>
            </a:p>
          </p:txBody>
        </p:sp>
        <p:cxnSp>
          <p:nvCxnSpPr>
            <p:cNvPr id="7" name="Conector de seta reta 6"/>
            <p:cNvCxnSpPr/>
            <p:nvPr/>
          </p:nvCxnSpPr>
          <p:spPr bwMode="auto">
            <a:xfrm>
              <a:off x="1636269" y="4156688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69290998"/>
      </p:ext>
    </p:extLst>
  </p:cSld>
  <p:clrMapOvr>
    <a:masterClrMapping/>
  </p:clrMapOvr>
</p:sld>
</file>

<file path=ppt/theme/theme1.xml><?xml version="1.0" encoding="utf-8"?>
<a:theme xmlns:a="http://schemas.openxmlformats.org/drawingml/2006/main" name="Gravata">
  <a:themeElements>
    <a:clrScheme name="Gravata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Gravata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ravata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vata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Office\Modelos\Estruturas de apresentação\GRAVATA.POT</Template>
  <TotalTime>54451</TotalTime>
  <Words>1273</Words>
  <Application>Microsoft Office PowerPoint</Application>
  <PresentationFormat>Apresentação na tela (4:3)</PresentationFormat>
  <Paragraphs>293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Gravata</vt:lpstr>
      <vt:lpstr>Algoritmos e Lógica de Programação</vt:lpstr>
      <vt:lpstr>Uso de constantes em C</vt:lpstr>
      <vt:lpstr>Vetores Multidimensionais (Matrizes)</vt:lpstr>
      <vt:lpstr>Matrizes</vt:lpstr>
      <vt:lpstr>Matrizes</vt:lpstr>
      <vt:lpstr>Matrizes</vt:lpstr>
      <vt:lpstr>Matrizes</vt:lpstr>
      <vt:lpstr>Matrizes</vt:lpstr>
      <vt:lpstr>String – um tipo especial de vetor</vt:lpstr>
      <vt:lpstr>String – um tipo especial de vetor</vt:lpstr>
      <vt:lpstr>String – um tipo especial de vetor</vt:lpstr>
      <vt:lpstr>String – um tipo especial de vetor</vt:lpstr>
      <vt:lpstr>String – um tipo especial de vetor</vt:lpstr>
      <vt:lpstr>String – um tipo especial de vetor</vt:lpstr>
      <vt:lpstr>String – um tipo especial de vetor</vt:lpstr>
      <vt:lpstr>String – um tipo especial de vetor</vt:lpstr>
      <vt:lpstr>String – um tipo especial de vetor</vt:lpstr>
      <vt:lpstr>String – um tipo especial de vetor</vt:lpstr>
      <vt:lpstr>String – A biblioteca string.h</vt:lpstr>
      <vt:lpstr>String – A biblioteca string.h</vt:lpstr>
      <vt:lpstr>String – A biblioteca string.h</vt:lpstr>
      <vt:lpstr>String – A biblioteca string.h</vt:lpstr>
      <vt:lpstr>String – A biblioteca string.h</vt:lpstr>
      <vt:lpstr>String – A biblioteca string.h</vt:lpstr>
      <vt:lpstr>String – A biblioteca string.h</vt:lpstr>
      <vt:lpstr>String – A biblioteca string.h</vt:lpstr>
      <vt:lpstr>String – A biblioteca string.h</vt:lpstr>
    </vt:vector>
  </TitlesOfParts>
  <Company>FATEC  -   SOROCABA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 Conceitos Básicos de Programação</dc:title>
  <dc:creator>C.E.E.T.E.P.S</dc:creator>
  <cp:lastModifiedBy>MARCIO FRANCISCO PEREIRA DE SOUSA</cp:lastModifiedBy>
  <cp:revision>266</cp:revision>
  <dcterms:created xsi:type="dcterms:W3CDTF">2002-02-15T17:58:23Z</dcterms:created>
  <dcterms:modified xsi:type="dcterms:W3CDTF">2019-02-27T11:13:20Z</dcterms:modified>
</cp:coreProperties>
</file>