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325" r:id="rId3"/>
    <p:sldId id="341" r:id="rId4"/>
    <p:sldId id="278" r:id="rId5"/>
    <p:sldId id="344" r:id="rId6"/>
    <p:sldId id="345" r:id="rId7"/>
    <p:sldId id="343" r:id="rId8"/>
    <p:sldId id="346" r:id="rId9"/>
    <p:sldId id="370" r:id="rId10"/>
    <p:sldId id="371" r:id="rId11"/>
    <p:sldId id="372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66"/>
    <a:srgbClr val="FF0000"/>
    <a:srgbClr val="CCFF66"/>
    <a:srgbClr val="FFCC00"/>
    <a:srgbClr val="009900"/>
    <a:srgbClr val="00FFFF"/>
    <a:srgbClr val="9966FF"/>
    <a:srgbClr val="FF7C8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>
      <p:cViewPr varScale="1">
        <p:scale>
          <a:sx n="73" d="100"/>
          <a:sy n="73" d="100"/>
        </p:scale>
        <p:origin x="18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1028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1029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1030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1031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1032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1033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34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035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036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037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038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039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040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041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042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043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1044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1045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1046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1047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58 h 385"/>
                <a:gd name="T2" fmla="*/ 5762 w 5762"/>
                <a:gd name="T3" fmla="*/ 246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1048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1049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 smtClean="0"/>
              <a:t>Clique para editar o estilo do título mestre</a:t>
            </a:r>
          </a:p>
        </p:txBody>
      </p:sp>
      <p:sp>
        <p:nvSpPr>
          <p:cNvPr id="4122" name="Rectangle 1050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pt-BR" noProof="0" smtClean="0"/>
              <a:t>Clique para editar o estilo do subtítulo mestre</a:t>
            </a:r>
          </a:p>
        </p:txBody>
      </p:sp>
      <p:sp>
        <p:nvSpPr>
          <p:cNvPr id="27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8" name="Rectangle 105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9" name="Rectangle 105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BC84EB-8F1B-42CF-B776-742A4647BEC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327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62876-70BD-4156-ADCD-4DFBC1B0213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12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0256-E397-4882-8F3A-244D81DF352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00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9DD8-854A-477F-BB42-7DB367FED56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81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C7E8-74FD-4CF2-87F0-05993066E67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863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5DE7B-C77E-4630-ABBA-96917E772CA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869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2CDA-6943-4B36-9BDA-A859F0A22B5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37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427F-9701-4094-ADD1-A5CED3AB437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39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8932B-2271-4966-82FD-DA016CEC5C1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45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D27B9-220A-4134-B1E8-194A5946F51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70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2F64-4C68-4568-918F-04184975F8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384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58 h 385"/>
                <a:gd name="T2" fmla="*/ 1820 w 5762"/>
                <a:gd name="T3" fmla="*/ 246 h 385"/>
                <a:gd name="T4" fmla="*/ 1820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20 w 5761"/>
                <a:gd name="T3" fmla="*/ 0 h 189"/>
                <a:gd name="T4" fmla="*/ 1820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D41348E0-A215-4F3E-850E-9D07B258D1D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41438"/>
            <a:ext cx="7772400" cy="1143000"/>
          </a:xfrm>
        </p:spPr>
        <p:txBody>
          <a:bodyPr/>
          <a:lstStyle/>
          <a:p>
            <a:pPr algn="ctr"/>
            <a:r>
              <a:rPr lang="pt-BR" altLang="pt-BR" dirty="0" smtClean="0"/>
              <a:t>Linguagem de </a:t>
            </a:r>
            <a:r>
              <a:rPr lang="pt-BR" altLang="pt-BR" dirty="0" smtClean="0"/>
              <a:t>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3886200"/>
            <a:ext cx="8928991" cy="2423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Variáveis compostas homogêneas – Unidimensional (Vetor)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Definição e declaração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Armazenamento, manipulação e operação dos </a:t>
            </a:r>
            <a:r>
              <a:rPr lang="pt-BR" sz="2400" dirty="0" smtClean="0"/>
              <a:t>elementos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8151365" cy="5760640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marL="0" indent="0">
              <a:buNone/>
            </a:pPr>
            <a:r>
              <a:rPr lang="pt-BR" sz="1800" dirty="0"/>
              <a:t>{</a:t>
            </a:r>
          </a:p>
          <a:p>
            <a:pPr marL="0" indent="0">
              <a:buNone/>
            </a:pPr>
            <a:r>
              <a:rPr lang="pt-BR" sz="1800" dirty="0" smtClean="0"/>
              <a:t>       </a:t>
            </a:r>
            <a:r>
              <a:rPr lang="pt-BR" sz="1800" b="1" dirty="0">
                <a:solidFill>
                  <a:srgbClr val="FF0000"/>
                </a:solidFill>
              </a:rPr>
              <a:t>// </a:t>
            </a:r>
            <a:r>
              <a:rPr lang="pt-BR" sz="1800" b="1" dirty="0" smtClean="0">
                <a:solidFill>
                  <a:srgbClr val="FF0000"/>
                </a:solidFill>
              </a:rPr>
              <a:t>declaração das variáveis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 smtClean="0"/>
              <a:t>       </a:t>
            </a:r>
            <a:r>
              <a:rPr lang="pt-BR" sz="1800" dirty="0" err="1"/>
              <a:t>int</a:t>
            </a:r>
            <a:r>
              <a:rPr lang="pt-BR" sz="1800" dirty="0"/>
              <a:t> i</a:t>
            </a:r>
            <a:r>
              <a:rPr lang="pt-BR" sz="1800" dirty="0" smtClean="0"/>
              <a:t>, soma=0, media=0,  </a:t>
            </a:r>
            <a:r>
              <a:rPr lang="pt-BR" sz="1800" b="1" dirty="0"/>
              <a:t>a[5]</a:t>
            </a:r>
            <a:r>
              <a:rPr lang="pt-BR" sz="1800" dirty="0"/>
              <a:t>; </a:t>
            </a:r>
            <a:r>
              <a:rPr lang="pt-BR" sz="1800" dirty="0" smtClean="0"/>
              <a:t>	</a:t>
            </a:r>
            <a:endParaRPr lang="pt-BR" sz="1600" dirty="0"/>
          </a:p>
          <a:p>
            <a:pPr marL="0" indent="0">
              <a:buNone/>
            </a:pPr>
            <a:r>
              <a:rPr lang="pt-BR" sz="1800" b="1" dirty="0"/>
              <a:t>       </a:t>
            </a:r>
            <a:r>
              <a:rPr lang="pt-BR" sz="1800" b="1" dirty="0" smtClean="0">
                <a:solidFill>
                  <a:srgbClr val="FF0000"/>
                </a:solidFill>
              </a:rPr>
              <a:t>// </a:t>
            </a:r>
            <a:r>
              <a:rPr lang="pt-BR" sz="1800" b="1" dirty="0">
                <a:solidFill>
                  <a:srgbClr val="FF0000"/>
                </a:solidFill>
              </a:rPr>
              <a:t>armazenamento de dados no vetor</a:t>
            </a:r>
          </a:p>
          <a:p>
            <a:pPr marL="0" indent="0">
              <a:buNone/>
            </a:pPr>
            <a:r>
              <a:rPr lang="pt-BR" sz="1800" b="1" dirty="0" smtClean="0"/>
              <a:t>       for </a:t>
            </a:r>
            <a:r>
              <a:rPr lang="pt-BR" sz="1800" b="1" dirty="0"/>
              <a:t>(i=1</a:t>
            </a:r>
            <a:r>
              <a:rPr lang="pt-BR" sz="1800" b="1" dirty="0" smtClean="0"/>
              <a:t>; i</a:t>
            </a:r>
            <a:r>
              <a:rPr lang="pt-BR" sz="1800" b="1" dirty="0"/>
              <a:t>&lt;=5</a:t>
            </a:r>
            <a:r>
              <a:rPr lang="pt-BR" sz="1800" b="1" dirty="0" smtClean="0"/>
              <a:t>; i</a:t>
            </a:r>
            <a:r>
              <a:rPr lang="pt-BR" sz="1800" b="1" dirty="0"/>
              <a:t>++) </a:t>
            </a:r>
            <a:r>
              <a:rPr lang="pt-BR" sz="1800" b="1" dirty="0" smtClean="0"/>
              <a:t>	</a:t>
            </a:r>
          </a:p>
          <a:p>
            <a:pPr marL="0" indent="0">
              <a:buNone/>
            </a:pPr>
            <a:r>
              <a:rPr lang="pt-BR" sz="1800" b="1" dirty="0" smtClean="0"/>
              <a:t>       </a:t>
            </a:r>
            <a:r>
              <a:rPr lang="pt-BR" sz="1800" b="1" dirty="0"/>
              <a:t>{</a:t>
            </a:r>
          </a:p>
          <a:p>
            <a:pPr marL="0" indent="0">
              <a:buNone/>
            </a:pPr>
            <a:r>
              <a:rPr lang="pt-BR" sz="1800" b="1" dirty="0"/>
              <a:t>              </a:t>
            </a:r>
            <a:r>
              <a:rPr lang="pt-BR" sz="1800" b="1" dirty="0" err="1"/>
              <a:t>printf</a:t>
            </a:r>
            <a:r>
              <a:rPr lang="pt-BR" sz="1800" b="1" dirty="0"/>
              <a:t>("Digite um valor: ");</a:t>
            </a:r>
          </a:p>
          <a:p>
            <a:pPr marL="0" indent="0">
              <a:buNone/>
            </a:pPr>
            <a:r>
              <a:rPr lang="pt-BR" sz="1800" b="1" dirty="0"/>
              <a:t>              </a:t>
            </a:r>
            <a:r>
              <a:rPr lang="pt-BR" sz="1800" b="1" dirty="0" err="1"/>
              <a:t>scanf</a:t>
            </a:r>
            <a:r>
              <a:rPr lang="pt-BR" sz="1800" b="1" dirty="0"/>
              <a:t> ("%d", &amp;a[i]);</a:t>
            </a:r>
          </a:p>
          <a:p>
            <a:pPr marL="0" indent="0">
              <a:buNone/>
            </a:pPr>
            <a:r>
              <a:rPr lang="pt-BR" sz="1800" b="1" dirty="0"/>
              <a:t>       }     </a:t>
            </a:r>
          </a:p>
          <a:p>
            <a:pPr marL="0" indent="0">
              <a:buNone/>
            </a:pPr>
            <a:r>
              <a:rPr lang="pt-BR" sz="1800" b="1" dirty="0"/>
              <a:t>       </a:t>
            </a:r>
            <a:r>
              <a:rPr lang="pt-BR" sz="1800" b="1" dirty="0">
                <a:solidFill>
                  <a:srgbClr val="FF0000"/>
                </a:solidFill>
              </a:rPr>
              <a:t>// extração (leitura) dos dados do vetor</a:t>
            </a:r>
          </a:p>
          <a:p>
            <a:pPr marL="0" indent="0">
              <a:buNone/>
            </a:pPr>
            <a:r>
              <a:rPr lang="pt-BR" sz="1800" b="1" dirty="0" smtClean="0"/>
              <a:t>       for </a:t>
            </a:r>
            <a:r>
              <a:rPr lang="pt-BR" sz="1800" b="1" dirty="0"/>
              <a:t>(i=1</a:t>
            </a:r>
            <a:r>
              <a:rPr lang="pt-BR" sz="1800" b="1" dirty="0" smtClean="0"/>
              <a:t>; i</a:t>
            </a:r>
            <a:r>
              <a:rPr lang="pt-BR" sz="1800" b="1" dirty="0"/>
              <a:t>&lt;=5</a:t>
            </a:r>
            <a:r>
              <a:rPr lang="pt-BR" sz="1800" b="1" dirty="0" smtClean="0"/>
              <a:t>; i</a:t>
            </a:r>
            <a:r>
              <a:rPr lang="pt-BR" sz="1800" b="1" dirty="0"/>
              <a:t>++) </a:t>
            </a:r>
            <a:r>
              <a:rPr lang="pt-BR" sz="1800" b="1" dirty="0" smtClean="0"/>
              <a:t>	               </a:t>
            </a:r>
          </a:p>
          <a:p>
            <a:pPr marL="0" indent="0">
              <a:buNone/>
            </a:pPr>
            <a:r>
              <a:rPr lang="pt-BR" sz="1800" b="1" dirty="0"/>
              <a:t> </a:t>
            </a:r>
            <a:r>
              <a:rPr lang="pt-BR" sz="1800" b="1" dirty="0" smtClean="0"/>
              <a:t>             </a:t>
            </a:r>
            <a:r>
              <a:rPr lang="pt-BR" sz="1800" b="1" dirty="0" err="1" smtClean="0"/>
              <a:t>printf</a:t>
            </a:r>
            <a:r>
              <a:rPr lang="pt-BR" sz="1800" b="1" dirty="0"/>
              <a:t>("\n vetor[%d] = %d ", i, a[i]);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dirty="0" smtClean="0"/>
              <a:t>}</a:t>
            </a:r>
            <a:endParaRPr lang="pt-BR" altLang="pt-BR" sz="1800" dirty="0" smtClean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  <a:tabLst>
                <a:tab pos="7524750" algn="l"/>
              </a:tabLst>
            </a:pPr>
            <a:endParaRPr lang="pt-BR" altLang="pt-BR" sz="2800" dirty="0"/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03" y="32229"/>
            <a:ext cx="8460432" cy="732475"/>
          </a:xfrm>
        </p:spPr>
        <p:txBody>
          <a:bodyPr/>
          <a:lstStyle/>
          <a:p>
            <a:pPr algn="ctr"/>
            <a:r>
              <a:rPr lang="pt-BR" altLang="pt-BR" sz="3200" dirty="0" smtClean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12939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8151365" cy="5760640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smtClean="0"/>
              <a:t>Continuação .....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       </a:t>
            </a:r>
            <a:endParaRPr lang="pt-BR" sz="1800" dirty="0"/>
          </a:p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     // percorrendo o vetor para acumular a soma de todos os valores a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     // armazenados no vetor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b="1" dirty="0" smtClean="0"/>
              <a:t>       for </a:t>
            </a:r>
            <a:r>
              <a:rPr lang="pt-BR" sz="1800" b="1" dirty="0"/>
              <a:t>(i=1</a:t>
            </a:r>
            <a:r>
              <a:rPr lang="pt-BR" sz="1800" b="1" dirty="0" smtClean="0"/>
              <a:t>; i</a:t>
            </a:r>
            <a:r>
              <a:rPr lang="pt-BR" sz="1800" b="1" dirty="0"/>
              <a:t>&lt;=5</a:t>
            </a:r>
            <a:r>
              <a:rPr lang="pt-BR" sz="1800" b="1" dirty="0" smtClean="0"/>
              <a:t>; i</a:t>
            </a:r>
            <a:r>
              <a:rPr lang="pt-BR" sz="1800" b="1" dirty="0"/>
              <a:t>++) </a:t>
            </a:r>
            <a:r>
              <a:rPr lang="pt-BR" sz="1800" b="1" dirty="0" smtClean="0"/>
              <a:t>	</a:t>
            </a: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              </a:t>
            </a:r>
            <a:r>
              <a:rPr lang="pt-BR" sz="1800" b="1" dirty="0" smtClean="0"/>
              <a:t>soma = soma + a[i];    </a:t>
            </a: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       </a:t>
            </a: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      // cálculo da média</a:t>
            </a:r>
          </a:p>
          <a:p>
            <a:pPr marL="0" indent="0">
              <a:buNone/>
            </a:pPr>
            <a:r>
              <a:rPr lang="pt-BR" sz="1800" b="1" dirty="0" smtClean="0"/>
              <a:t>       media = soma / 5;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 smtClean="0"/>
              <a:t>       </a:t>
            </a:r>
            <a:r>
              <a:rPr lang="pt-BR" sz="1800" b="1" dirty="0" err="1" smtClean="0"/>
              <a:t>printf</a:t>
            </a:r>
            <a:r>
              <a:rPr lang="pt-BR" sz="1800" b="1" dirty="0" smtClean="0"/>
              <a:t>(“A soma dos números armazenados no vetor é: %d”, media);</a:t>
            </a:r>
            <a:endParaRPr lang="pt-BR" sz="1800" b="1" dirty="0"/>
          </a:p>
          <a:p>
            <a:pPr marL="0" indent="0">
              <a:buNone/>
            </a:pPr>
            <a:r>
              <a:rPr lang="pt-BR" sz="1800" dirty="0" smtClean="0"/>
              <a:t>}</a:t>
            </a:r>
            <a:endParaRPr lang="pt-BR" altLang="pt-BR" sz="1800" dirty="0" smtClean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  <a:tabLst>
                <a:tab pos="7524750" algn="l"/>
              </a:tabLst>
            </a:pPr>
            <a:endParaRPr lang="pt-BR" altLang="pt-BR" sz="2800" dirty="0"/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03" y="32229"/>
            <a:ext cx="8460432" cy="732475"/>
          </a:xfrm>
        </p:spPr>
        <p:txBody>
          <a:bodyPr/>
          <a:lstStyle/>
          <a:p>
            <a:pPr algn="ctr"/>
            <a:r>
              <a:rPr lang="pt-BR" altLang="pt-BR" sz="3200" dirty="0" smtClean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38057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Variáveis compostas homogêneas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719317" cy="532787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300" dirty="0"/>
              <a:t>As variáveis compostas homogêneas são </a:t>
            </a:r>
            <a:r>
              <a:rPr lang="pt-BR" sz="2300" u="sng" dirty="0"/>
              <a:t>estruturas de dados</a:t>
            </a:r>
            <a:r>
              <a:rPr lang="pt-BR" sz="2300" dirty="0"/>
              <a:t> que caracterizam-se por </a:t>
            </a:r>
            <a:r>
              <a:rPr lang="pt-BR" sz="2300" dirty="0" smtClean="0"/>
              <a:t>um </a:t>
            </a:r>
            <a:r>
              <a:rPr lang="pt-BR" sz="2300" dirty="0"/>
              <a:t>conjunto de variáveis do mesmo tipo. </a:t>
            </a:r>
            <a:endParaRPr lang="pt-BR" sz="2300" dirty="0" smtClean="0"/>
          </a:p>
          <a:p>
            <a:pPr marL="0" indent="0" algn="just">
              <a:buNone/>
            </a:pPr>
            <a:r>
              <a:rPr lang="pt-BR" sz="2300" dirty="0" smtClean="0"/>
              <a:t>Elas </a:t>
            </a:r>
            <a:r>
              <a:rPr lang="pt-BR" sz="2300" dirty="0"/>
              <a:t>pode ser unidimensionais </a:t>
            </a:r>
            <a:r>
              <a:rPr lang="pt-BR" sz="2300" dirty="0" smtClean="0"/>
              <a:t>(chamadas de vetores) ou multidimensionais (chamadas de matrizes).</a:t>
            </a:r>
          </a:p>
          <a:p>
            <a:pPr marL="0" indent="0" algn="just">
              <a:buNone/>
            </a:pPr>
            <a:endParaRPr lang="pt-BR" sz="1000" dirty="0" smtClean="0"/>
          </a:p>
          <a:p>
            <a:pPr marL="0" indent="0" algn="just">
              <a:buNone/>
            </a:pPr>
            <a:endParaRPr lang="pt-BR" sz="1000" dirty="0" smtClean="0"/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lvl="1" algn="just"/>
            <a:r>
              <a:rPr lang="pt-BR" sz="2000" dirty="0" smtClean="0"/>
              <a:t>Um quadradinho do tabuleiro do jogo de damas</a:t>
            </a:r>
          </a:p>
          <a:p>
            <a:pPr marL="457200" lvl="1" indent="0" algn="just">
              <a:buNone/>
            </a:pPr>
            <a:r>
              <a:rPr lang="pt-BR" sz="2000" dirty="0" smtClean="0"/>
              <a:t>			 = Variável simples</a:t>
            </a:r>
          </a:p>
          <a:p>
            <a:pPr lvl="1" algn="just"/>
            <a:r>
              <a:rPr lang="pt-BR" sz="2000" dirty="0" smtClean="0"/>
              <a:t>Um conjunto destes quadradinhos</a:t>
            </a:r>
          </a:p>
          <a:p>
            <a:pPr marL="457200" lvl="1" indent="0" algn="just">
              <a:buNone/>
            </a:pPr>
            <a:r>
              <a:rPr lang="pt-BR" sz="900" dirty="0" smtClean="0"/>
              <a:t>           </a:t>
            </a:r>
            <a:r>
              <a:rPr lang="pt-BR" sz="900" dirty="0"/>
              <a:t> </a:t>
            </a:r>
            <a:r>
              <a:rPr lang="pt-BR" sz="900" dirty="0" smtClean="0"/>
              <a:t>                  </a:t>
            </a:r>
          </a:p>
          <a:p>
            <a:pPr marL="457200" lvl="1" indent="0" algn="just">
              <a:buNone/>
            </a:pPr>
            <a:r>
              <a:rPr lang="pt-BR" sz="2000" dirty="0" smtClean="0"/>
              <a:t>                              = </a:t>
            </a:r>
            <a:r>
              <a:rPr lang="pt-BR" sz="2000" dirty="0"/>
              <a:t>Variável </a:t>
            </a:r>
            <a:r>
              <a:rPr lang="pt-BR" sz="2000" dirty="0" smtClean="0"/>
              <a:t>composta homogênea (tabuleiro)</a:t>
            </a:r>
          </a:p>
          <a:p>
            <a:pPr marL="457200" lvl="1" indent="0" algn="just">
              <a:buNone/>
            </a:pPr>
            <a:endParaRPr lang="pt-BR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42849"/>
            <a:ext cx="2317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1864445" y="5059872"/>
            <a:ext cx="1832718" cy="673384"/>
            <a:chOff x="1864445" y="4847260"/>
            <a:chExt cx="1832718" cy="673384"/>
          </a:xfrm>
        </p:grpSpPr>
        <p:grpSp>
          <p:nvGrpSpPr>
            <p:cNvPr id="5" name="Grupo 4"/>
            <p:cNvGrpSpPr/>
            <p:nvPr/>
          </p:nvGrpSpPr>
          <p:grpSpPr>
            <a:xfrm>
              <a:off x="1864445" y="4847260"/>
              <a:ext cx="1832718" cy="225426"/>
              <a:chOff x="1864445" y="4794095"/>
              <a:chExt cx="1832718" cy="225426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44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220" y="4794095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" name="Grupo 3"/>
              <p:cNvGrpSpPr/>
              <p:nvPr/>
            </p:nvGrpSpPr>
            <p:grpSpPr>
              <a:xfrm>
                <a:off x="2327995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8" name="Grupo 17"/>
              <p:cNvGrpSpPr/>
              <p:nvPr/>
            </p:nvGrpSpPr>
            <p:grpSpPr>
              <a:xfrm>
                <a:off x="3012579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1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23" name="Grupo 22"/>
            <p:cNvGrpSpPr/>
            <p:nvPr/>
          </p:nvGrpSpPr>
          <p:grpSpPr>
            <a:xfrm>
              <a:off x="1864445" y="5073309"/>
              <a:ext cx="1832718" cy="225426"/>
              <a:chOff x="1864445" y="4794095"/>
              <a:chExt cx="1832718" cy="225426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44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220" y="4794095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6" name="Grupo 25"/>
              <p:cNvGrpSpPr/>
              <p:nvPr/>
            </p:nvGrpSpPr>
            <p:grpSpPr>
              <a:xfrm>
                <a:off x="2327995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3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7" name="Grupo 26"/>
              <p:cNvGrpSpPr/>
              <p:nvPr/>
            </p:nvGrpSpPr>
            <p:grpSpPr>
              <a:xfrm>
                <a:off x="3012579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2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34" name="Grupo 33"/>
            <p:cNvGrpSpPr/>
            <p:nvPr/>
          </p:nvGrpSpPr>
          <p:grpSpPr>
            <a:xfrm>
              <a:off x="1864445" y="5295218"/>
              <a:ext cx="1832718" cy="225426"/>
              <a:chOff x="1864445" y="4794095"/>
              <a:chExt cx="1832718" cy="225426"/>
            </a:xfrm>
          </p:grpSpPr>
          <p:pic>
            <p:nvPicPr>
              <p:cNvPr id="3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44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220" y="4794095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7" name="Grupo 36"/>
              <p:cNvGrpSpPr/>
              <p:nvPr/>
            </p:nvGrpSpPr>
            <p:grpSpPr>
              <a:xfrm>
                <a:off x="2327995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4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8" name="Grupo 37"/>
              <p:cNvGrpSpPr/>
              <p:nvPr/>
            </p:nvGrpSpPr>
            <p:grpSpPr>
              <a:xfrm>
                <a:off x="3012579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3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65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Variáveis compostas homogêneas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68760"/>
            <a:ext cx="7666037" cy="5255865"/>
          </a:xfrm>
        </p:spPr>
        <p:txBody>
          <a:bodyPr/>
          <a:lstStyle/>
          <a:p>
            <a:pPr marL="57150" indent="0" algn="just">
              <a:buNone/>
            </a:pPr>
            <a:r>
              <a:rPr lang="pt-BR" sz="2400" dirty="0"/>
              <a:t>Tabuleiro = composto por vários quadradinhos iguais, ou seja, cada quadradinho é um elemento do tabuleiro e todos são do mesmo tipo</a:t>
            </a:r>
            <a:r>
              <a:rPr lang="pt-BR" sz="2400" dirty="0" smtClean="0"/>
              <a:t>.</a:t>
            </a:r>
          </a:p>
          <a:p>
            <a:pPr marL="57150" indent="0" algn="just">
              <a:buNone/>
            </a:pPr>
            <a:endParaRPr lang="pt-BR" sz="2400" dirty="0"/>
          </a:p>
          <a:p>
            <a:pPr marL="57150" indent="0" algn="just">
              <a:buNone/>
            </a:pPr>
            <a:r>
              <a:rPr lang="pt-BR" sz="2400" b="1" u="sng" dirty="0"/>
              <a:t>Unidimensionais </a:t>
            </a:r>
            <a:r>
              <a:rPr lang="pt-BR" sz="2400" b="1" u="sng" dirty="0" smtClean="0"/>
              <a:t>(ou de</a:t>
            </a:r>
            <a:r>
              <a:rPr lang="pt-BR" sz="2400" b="1" u="sng" dirty="0"/>
              <a:t> </a:t>
            </a:r>
            <a:r>
              <a:rPr lang="pt-BR" sz="2400" b="1" i="1" u="sng" dirty="0"/>
              <a:t>vetores</a:t>
            </a:r>
            <a:r>
              <a:rPr lang="pt-BR" sz="2400" b="1" u="sng" dirty="0" smtClean="0"/>
              <a:t>)</a:t>
            </a:r>
          </a:p>
          <a:p>
            <a:pPr marL="457200" lvl="1" indent="0" algn="just">
              <a:buNone/>
            </a:pPr>
            <a:r>
              <a:rPr lang="pt-BR" sz="2000" dirty="0" smtClean="0"/>
              <a:t>A </a:t>
            </a:r>
            <a:r>
              <a:rPr lang="pt-BR" sz="2000" dirty="0"/>
              <a:t>variável composta homogênea unidimensional caracteriza-se por dados agrupados </a:t>
            </a:r>
            <a:r>
              <a:rPr lang="pt-BR" sz="2000" b="1" u="sng" dirty="0"/>
              <a:t>linearmente</a:t>
            </a:r>
            <a:r>
              <a:rPr lang="pt-BR" sz="2000" dirty="0"/>
              <a:t> numa única direção, como </a:t>
            </a:r>
            <a:r>
              <a:rPr lang="pt-BR" sz="2000" dirty="0" smtClean="0"/>
              <a:t>a figura abaixo:</a:t>
            </a:r>
          </a:p>
          <a:p>
            <a:pPr marL="57150" indent="0" algn="just">
              <a:buNone/>
            </a:pPr>
            <a:endParaRPr lang="pt-BR" sz="2400" dirty="0" smtClean="0"/>
          </a:p>
          <a:p>
            <a:pPr marL="57150" indent="0" algn="just">
              <a:buNone/>
            </a:pPr>
            <a:r>
              <a:rPr lang="pt-BR" sz="2400" b="1" u="sng" dirty="0" smtClean="0"/>
              <a:t>Multidimensionais (ou matrizes)</a:t>
            </a:r>
          </a:p>
          <a:p>
            <a:pPr marL="457200" lvl="1" indent="0" algn="just">
              <a:buNone/>
            </a:pPr>
            <a:r>
              <a:rPr lang="pt-BR" sz="2000" dirty="0" smtClean="0"/>
              <a:t>A </a:t>
            </a:r>
            <a:r>
              <a:rPr lang="pt-BR" sz="2000" dirty="0"/>
              <a:t>variável composta multidimensional caracteriza-se por dados agrupados em diferentes direções, como </a:t>
            </a:r>
            <a:r>
              <a:rPr lang="pt-BR" sz="2000" dirty="0" smtClean="0"/>
              <a:t>a figura a baixo:</a:t>
            </a:r>
            <a:endParaRPr lang="pt-BR" sz="2000" dirty="0"/>
          </a:p>
          <a:p>
            <a:pPr marL="57150" indent="0" algn="just">
              <a:buNone/>
            </a:pPr>
            <a:endParaRPr lang="pt-BR" sz="2400" dirty="0"/>
          </a:p>
        </p:txBody>
      </p:sp>
      <p:grpSp>
        <p:nvGrpSpPr>
          <p:cNvPr id="5" name="Grupo 4"/>
          <p:cNvGrpSpPr/>
          <p:nvPr/>
        </p:nvGrpSpPr>
        <p:grpSpPr>
          <a:xfrm>
            <a:off x="3697163" y="4437112"/>
            <a:ext cx="1832718" cy="225426"/>
            <a:chOff x="1864445" y="4794095"/>
            <a:chExt cx="1832718" cy="22542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445" y="4794096"/>
              <a:ext cx="231775" cy="22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220" y="4794095"/>
              <a:ext cx="231775" cy="22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upo 7"/>
            <p:cNvGrpSpPr/>
            <p:nvPr/>
          </p:nvGrpSpPr>
          <p:grpSpPr>
            <a:xfrm>
              <a:off x="2327995" y="4794096"/>
              <a:ext cx="684584" cy="225425"/>
              <a:chOff x="2327995" y="4794096"/>
              <a:chExt cx="684584" cy="225425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799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9770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804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3012579" y="4794096"/>
              <a:ext cx="684584" cy="225425"/>
              <a:chOff x="2327995" y="4794096"/>
              <a:chExt cx="684584" cy="225425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799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9770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804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3697163" y="6021288"/>
            <a:ext cx="1832718" cy="673384"/>
            <a:chOff x="1864445" y="4847260"/>
            <a:chExt cx="1832718" cy="673384"/>
          </a:xfrm>
        </p:grpSpPr>
        <p:grpSp>
          <p:nvGrpSpPr>
            <p:cNvPr id="16" name="Grupo 15"/>
            <p:cNvGrpSpPr/>
            <p:nvPr/>
          </p:nvGrpSpPr>
          <p:grpSpPr>
            <a:xfrm>
              <a:off x="1864445" y="4847260"/>
              <a:ext cx="1832718" cy="225426"/>
              <a:chOff x="1864445" y="4794095"/>
              <a:chExt cx="1832718" cy="225426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44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220" y="4794095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upo 18"/>
              <p:cNvGrpSpPr/>
              <p:nvPr/>
            </p:nvGrpSpPr>
            <p:grpSpPr>
              <a:xfrm>
                <a:off x="2327995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2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" name="Grupo 19"/>
              <p:cNvGrpSpPr/>
              <p:nvPr/>
            </p:nvGrpSpPr>
            <p:grpSpPr>
              <a:xfrm>
                <a:off x="3012579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2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27" name="Grupo 26"/>
            <p:cNvGrpSpPr/>
            <p:nvPr/>
          </p:nvGrpSpPr>
          <p:grpSpPr>
            <a:xfrm>
              <a:off x="1864445" y="5073309"/>
              <a:ext cx="1832718" cy="225426"/>
              <a:chOff x="1864445" y="4794095"/>
              <a:chExt cx="1832718" cy="225426"/>
            </a:xfrm>
          </p:grpSpPr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44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220" y="4794095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upo 29"/>
              <p:cNvGrpSpPr/>
              <p:nvPr/>
            </p:nvGrpSpPr>
            <p:grpSpPr>
              <a:xfrm>
                <a:off x="2327995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3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1" name="Grupo 30"/>
              <p:cNvGrpSpPr/>
              <p:nvPr/>
            </p:nvGrpSpPr>
            <p:grpSpPr>
              <a:xfrm>
                <a:off x="3012579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38" name="Grupo 37"/>
            <p:cNvGrpSpPr/>
            <p:nvPr/>
          </p:nvGrpSpPr>
          <p:grpSpPr>
            <a:xfrm>
              <a:off x="1864445" y="5295218"/>
              <a:ext cx="1832718" cy="225426"/>
              <a:chOff x="1864445" y="4794095"/>
              <a:chExt cx="1832718" cy="225426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445" y="4794096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220" y="4794095"/>
                <a:ext cx="231775" cy="22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1" name="Grupo 40"/>
              <p:cNvGrpSpPr/>
              <p:nvPr/>
            </p:nvGrpSpPr>
            <p:grpSpPr>
              <a:xfrm>
                <a:off x="2327995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4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42" name="Grupo 41"/>
              <p:cNvGrpSpPr/>
              <p:nvPr/>
            </p:nvGrpSpPr>
            <p:grpSpPr>
              <a:xfrm>
                <a:off x="3012579" y="4794096"/>
                <a:ext cx="684584" cy="225425"/>
                <a:chOff x="2327995" y="4794096"/>
                <a:chExt cx="684584" cy="225425"/>
              </a:xfrm>
            </p:grpSpPr>
            <p:pic>
              <p:nvPicPr>
                <p:cNvPr id="4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7995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770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804" y="4794096"/>
                  <a:ext cx="231775" cy="225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072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Vetores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b="1" dirty="0" smtClean="0"/>
              <a:t>Vetor</a:t>
            </a:r>
            <a:r>
              <a:rPr lang="pt-BR" sz="2400" dirty="0"/>
              <a:t> é uma </a:t>
            </a:r>
            <a:r>
              <a:rPr lang="pt-BR" sz="2400" dirty="0" smtClean="0"/>
              <a:t>coleção de </a:t>
            </a:r>
            <a:r>
              <a:rPr lang="pt-BR" sz="2400" b="1" dirty="0" smtClean="0"/>
              <a:t>variáveis do mesmo tipo</a:t>
            </a:r>
            <a:r>
              <a:rPr lang="pt-BR" sz="2400" dirty="0" smtClean="0"/>
              <a:t>, acessíveis por um </a:t>
            </a:r>
            <a:r>
              <a:rPr lang="pt-BR" sz="2400" b="1" dirty="0" smtClean="0"/>
              <a:t>nome único </a:t>
            </a:r>
            <a:r>
              <a:rPr lang="pt-BR" sz="2400" dirty="0" smtClean="0"/>
              <a:t>e armazenados contiguamente na memória.</a:t>
            </a:r>
          </a:p>
          <a:p>
            <a:pPr marL="0" indent="0" algn="just">
              <a:buNone/>
            </a:pPr>
            <a:r>
              <a:rPr lang="pt-BR" sz="2400" dirty="0" smtClean="0"/>
              <a:t>A individualização de cada variável de um vetor é feita através do uso de </a:t>
            </a:r>
            <a:r>
              <a:rPr lang="pt-BR" sz="2400" b="1" dirty="0" smtClean="0"/>
              <a:t>índices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r>
              <a:rPr lang="pt-BR" sz="2400" dirty="0" smtClean="0"/>
              <a:t>Um vetor sempre possui uma </a:t>
            </a:r>
            <a:r>
              <a:rPr lang="pt-BR" sz="2400" b="1" dirty="0" smtClean="0"/>
              <a:t>única dimensão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800" dirty="0" smtClean="0"/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800" dirty="0"/>
              <a:t>	</a:t>
            </a:r>
            <a:endParaRPr lang="pt-BR" sz="2800" dirty="0" smtClean="0"/>
          </a:p>
          <a:p>
            <a:pPr marL="0" indent="0" algn="just">
              <a:buNone/>
            </a:pPr>
            <a:r>
              <a:rPr lang="pt-BR" altLang="pt-BR" sz="2000" dirty="0" smtClean="0"/>
              <a:t>O vetor chamado </a:t>
            </a:r>
            <a:r>
              <a:rPr lang="pt-BR" altLang="pt-BR" sz="2000" i="1" dirty="0" smtClean="0">
                <a:solidFill>
                  <a:srgbClr val="FF0000"/>
                </a:solidFill>
              </a:rPr>
              <a:t>Nota</a:t>
            </a:r>
            <a:r>
              <a:rPr lang="pt-BR" altLang="pt-BR" sz="2000" dirty="0" smtClean="0"/>
              <a:t> armazena o valor da nota (informação do tipo </a:t>
            </a:r>
            <a:r>
              <a:rPr lang="pt-BR" altLang="pt-BR" sz="2000" dirty="0" err="1" smtClean="0"/>
              <a:t>float</a:t>
            </a:r>
            <a:r>
              <a:rPr lang="pt-BR" altLang="pt-BR" sz="2000" dirty="0" smtClean="0"/>
              <a:t>) de 10 alunos de uma turma.</a:t>
            </a:r>
            <a:endParaRPr lang="pt-BR" altLang="pt-BR" sz="20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alt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 smtClean="0"/>
              <a:t>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14" y="4653136"/>
            <a:ext cx="5966959" cy="6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099978" y="42838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rgbClr val="FF0000"/>
                </a:solidFill>
              </a:rPr>
              <a:t>Nota</a:t>
            </a: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15616" y="4931876"/>
            <a:ext cx="111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FF0000"/>
                </a:solidFill>
              </a:rPr>
              <a:t>Índice</a:t>
            </a:r>
            <a:endParaRPr lang="pt-BR" sz="1800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1907704" y="5152167"/>
            <a:ext cx="4320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28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Vetores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algn="just"/>
            <a:r>
              <a:rPr lang="pt-BR" sz="2400" dirty="0" smtClean="0"/>
              <a:t>Declarando vetores:</a:t>
            </a:r>
          </a:p>
          <a:p>
            <a:pPr marL="0" indent="0" algn="ctr">
              <a:buNone/>
            </a:pPr>
            <a:r>
              <a:rPr lang="pt-BR" sz="2000" b="1" i="1" dirty="0" smtClean="0"/>
              <a:t>&lt;</a:t>
            </a:r>
            <a:r>
              <a:rPr lang="pt-BR" sz="2000" b="1" i="1" dirty="0" err="1" smtClean="0"/>
              <a:t>tipo_de_dado</a:t>
            </a:r>
            <a:r>
              <a:rPr lang="pt-BR" sz="2000" b="1" i="1" dirty="0" smtClean="0"/>
              <a:t>&gt; &lt;</a:t>
            </a:r>
            <a:r>
              <a:rPr lang="pt-BR" sz="2000" b="1" i="1" dirty="0" err="1" smtClean="0"/>
              <a:t>nome_do_vetor</a:t>
            </a:r>
            <a:r>
              <a:rPr lang="pt-BR" sz="2000" b="1" i="1" dirty="0" smtClean="0"/>
              <a:t>&gt; [</a:t>
            </a:r>
            <a:r>
              <a:rPr lang="pt-BR" sz="2000" b="1" i="1" dirty="0" err="1" smtClean="0"/>
              <a:t>qtde_elementos</a:t>
            </a:r>
            <a:r>
              <a:rPr lang="pt-BR" sz="2000" b="1" i="1" dirty="0" smtClean="0"/>
              <a:t>];</a:t>
            </a:r>
            <a:endParaRPr lang="pt-BR" sz="2000" b="1" i="1" dirty="0"/>
          </a:p>
          <a:p>
            <a:pPr algn="just"/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Nota[10]; </a:t>
            </a:r>
            <a:r>
              <a:rPr lang="pt-BR" sz="2400" dirty="0"/>
              <a:t>  </a:t>
            </a:r>
            <a:r>
              <a:rPr lang="pt-BR" sz="1800" dirty="0"/>
              <a:t>// declara um vetor de </a:t>
            </a:r>
            <a:r>
              <a:rPr lang="pt-BR" sz="1800" dirty="0" smtClean="0"/>
              <a:t>10 </a:t>
            </a:r>
            <a:r>
              <a:rPr lang="pt-BR" sz="1800" dirty="0"/>
              <a:t>posições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Vetor[5]; </a:t>
            </a:r>
            <a:r>
              <a:rPr lang="pt-BR" sz="2400" dirty="0"/>
              <a:t>  </a:t>
            </a:r>
            <a:r>
              <a:rPr lang="pt-BR" sz="1800" dirty="0"/>
              <a:t>// declara um vetor de 5 posições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5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Vetores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algn="just"/>
            <a:r>
              <a:rPr lang="pt-BR" sz="2400" dirty="0" smtClean="0"/>
              <a:t>Armazenando dados fixos em vetores:</a:t>
            </a:r>
          </a:p>
          <a:p>
            <a:pPr marL="0" indent="0" algn="just">
              <a:buNone/>
            </a:pPr>
            <a:endParaRPr lang="pt-BR" sz="1000" dirty="0" smtClean="0"/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Nota[10]; </a:t>
            </a:r>
            <a:r>
              <a:rPr lang="pt-BR" sz="2400" dirty="0"/>
              <a:t> 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Nota[] = {5.0, 6.5, 4.0, 10.0, 3.5, 6.0, 7.0, 8.0, 5.5, 9.0};</a:t>
            </a:r>
          </a:p>
          <a:p>
            <a:pPr marL="0" indent="0" algn="ctr">
              <a:buNone/>
            </a:pPr>
            <a:r>
              <a:rPr lang="pt-BR" sz="2400" u="sng" dirty="0" smtClean="0"/>
              <a:t>ou</a:t>
            </a:r>
          </a:p>
          <a:p>
            <a:pPr marL="0" indent="0" algn="just">
              <a:buNone/>
            </a:pPr>
            <a:endParaRPr lang="pt-BR" sz="1000" dirty="0"/>
          </a:p>
          <a:p>
            <a:pPr marL="0" indent="0" algn="just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Nota[10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{5.0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6.5, 4.0, 10.0, 3.5, 6.0, 7.0, 8.0, 5.5, 9.0};</a:t>
            </a:r>
          </a:p>
          <a:p>
            <a:pPr marL="0" indent="0" algn="ctr">
              <a:buNone/>
            </a:pPr>
            <a:r>
              <a:rPr lang="pt-BR" sz="2400" u="sng" dirty="0" smtClean="0"/>
              <a:t>ou</a:t>
            </a:r>
          </a:p>
          <a:p>
            <a:pPr marL="0" indent="0" algn="ctr">
              <a:buNone/>
            </a:pPr>
            <a:endParaRPr lang="pt-BR" sz="1000" dirty="0"/>
          </a:p>
          <a:p>
            <a:pPr marL="0" indent="0" algn="just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{5.0, 6.5, 4.0, 10.0, 3.5, 6.0, 7.0, 8.0, 5.5, 9.0};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8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Vetores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algn="just"/>
            <a:r>
              <a:rPr lang="pt-BR" sz="2400" dirty="0" smtClean="0"/>
              <a:t>Acessando os </a:t>
            </a:r>
            <a:r>
              <a:rPr lang="pt-BR" sz="2400" dirty="0"/>
              <a:t>elementos do </a:t>
            </a:r>
            <a:r>
              <a:rPr lang="pt-BR" sz="2400" dirty="0" smtClean="0"/>
              <a:t>vetor:</a:t>
            </a:r>
            <a:endParaRPr lang="pt-BR" sz="2400" dirty="0"/>
          </a:p>
          <a:p>
            <a:pPr marL="0" indent="0" algn="just">
              <a:buNone/>
            </a:pPr>
            <a:r>
              <a:rPr lang="pt-BR" sz="2000" dirty="0" smtClean="0"/>
              <a:t>Para </a:t>
            </a:r>
            <a:r>
              <a:rPr lang="pt-BR" sz="2000" dirty="0"/>
              <a:t>acessar os elementos de um vetor usa-se </a:t>
            </a:r>
            <a:r>
              <a:rPr lang="pt-BR" sz="2000" b="1" dirty="0"/>
              <a:t>índices</a:t>
            </a:r>
            <a:r>
              <a:rPr lang="pt-BR" sz="2000" dirty="0"/>
              <a:t>. O índice define a posição da variável dentro do vetor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Todos os </a:t>
            </a:r>
            <a:r>
              <a:rPr lang="pt-BR" sz="2000" b="1" dirty="0">
                <a:solidFill>
                  <a:srgbClr val="FF0000"/>
                </a:solidFill>
              </a:rPr>
              <a:t>vetores tem o primeiro elemento na posição </a:t>
            </a:r>
            <a:r>
              <a:rPr lang="pt-BR" sz="2000" b="1" dirty="0" smtClean="0">
                <a:solidFill>
                  <a:srgbClr val="FF0000"/>
                </a:solidFill>
              </a:rPr>
              <a:t>0 (</a:t>
            </a:r>
            <a:r>
              <a:rPr lang="pt-BR" sz="2000" b="1" dirty="0">
                <a:solidFill>
                  <a:srgbClr val="FF0000"/>
                </a:solidFill>
              </a:rPr>
              <a:t>zero</a:t>
            </a:r>
            <a:r>
              <a:rPr lang="pt-BR" sz="2000" b="1" dirty="0" smtClean="0">
                <a:solidFill>
                  <a:srgbClr val="FF0000"/>
                </a:solidFill>
              </a:rPr>
              <a:t>).</a:t>
            </a:r>
          </a:p>
          <a:p>
            <a:pPr marL="0" indent="0" algn="just">
              <a:buNone/>
            </a:pPr>
            <a:r>
              <a:rPr lang="pt-BR" sz="2000" dirty="0" smtClean="0"/>
              <a:t>Assim</a:t>
            </a:r>
            <a:r>
              <a:rPr lang="pt-BR" sz="2000" dirty="0"/>
              <a:t>, se tomarmos "K" como sendo o tamanho do vetor a última posição é a de índice "</a:t>
            </a:r>
            <a:r>
              <a:rPr lang="pt-BR" sz="2000" dirty="0" smtClean="0"/>
              <a:t>K-1“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Nota[0] = 5,0	</a:t>
            </a:r>
            <a:r>
              <a:rPr lang="pt-BR" sz="1800" dirty="0"/>
              <a:t>// Coloca </a:t>
            </a:r>
            <a:r>
              <a:rPr lang="pt-BR" sz="1800" dirty="0" smtClean="0"/>
              <a:t>5,0 </a:t>
            </a:r>
            <a:r>
              <a:rPr lang="pt-BR" sz="1800" dirty="0"/>
              <a:t>na primeira posição </a:t>
            </a:r>
            <a:r>
              <a:rPr lang="pt-BR" sz="1800" dirty="0" smtClean="0"/>
              <a:t>do vetor “Nota”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Nota[6]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/>
              <a:t>// Coloca </a:t>
            </a:r>
            <a:r>
              <a:rPr lang="pt-BR" sz="1800" dirty="0" smtClean="0"/>
              <a:t>7,0 </a:t>
            </a:r>
            <a:r>
              <a:rPr lang="pt-BR" sz="1800" dirty="0"/>
              <a:t>na </a:t>
            </a:r>
            <a:r>
              <a:rPr lang="pt-BR" sz="1800" dirty="0" smtClean="0"/>
              <a:t>sétima</a:t>
            </a:r>
            <a:r>
              <a:rPr lang="pt-BR" sz="1800" dirty="0"/>
              <a:t> posição do vetor “</a:t>
            </a:r>
            <a:r>
              <a:rPr lang="pt-BR" sz="1800" dirty="0" smtClean="0"/>
              <a:t>Nota”</a:t>
            </a:r>
          </a:p>
          <a:p>
            <a:pPr marL="0" indent="0">
              <a:buNone/>
            </a:pPr>
            <a:r>
              <a:rPr lang="pt-BR" alt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Nota[2] </a:t>
            </a:r>
            <a:r>
              <a:rPr lang="pt-BR" sz="1800" dirty="0"/>
              <a:t>// </a:t>
            </a:r>
            <a:r>
              <a:rPr lang="pt-BR" sz="1800" dirty="0" smtClean="0"/>
              <a:t>Atribui o valor do terceiro elemento (de índice 2) do vetor </a:t>
            </a:r>
            <a:r>
              <a:rPr lang="pt-BR" sz="1800" i="1" dirty="0" smtClean="0">
                <a:solidFill>
                  <a:srgbClr val="FF0000"/>
                </a:solidFill>
              </a:rPr>
              <a:t>Nota</a:t>
            </a:r>
            <a:r>
              <a:rPr lang="pt-BR" sz="1800" dirty="0" smtClean="0"/>
              <a:t> a uma variável chamada </a:t>
            </a:r>
            <a:r>
              <a:rPr lang="pt-BR" sz="1800" i="1" dirty="0" smtClean="0">
                <a:solidFill>
                  <a:srgbClr val="FF0000"/>
                </a:solidFill>
              </a:rPr>
              <a:t>a</a:t>
            </a:r>
            <a:r>
              <a:rPr lang="pt-BR" sz="1800" dirty="0" smtClean="0"/>
              <a:t> do tipo </a:t>
            </a:r>
            <a:r>
              <a:rPr lang="pt-BR" sz="1800" dirty="0" err="1" smtClean="0"/>
              <a:t>float</a:t>
            </a:r>
            <a:r>
              <a:rPr lang="pt-BR" sz="1800" dirty="0" smtClean="0"/>
              <a:t>)</a:t>
            </a:r>
            <a:endParaRPr lang="pt-BR" sz="1800" dirty="0"/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3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smtClean="0"/>
              <a:t>Vetores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algn="just"/>
            <a:r>
              <a:rPr lang="pt-BR" sz="2400" dirty="0" smtClean="0"/>
              <a:t>Exemplo – declarar, armazenar e extrair dados de um vetor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a[4]; </a:t>
            </a:r>
            <a:r>
              <a:rPr lang="pt-BR" sz="1800" dirty="0">
                <a:solidFill>
                  <a:srgbClr val="00B0F0"/>
                </a:solidFill>
              </a:rPr>
              <a:t>// declaração do vetor a e da variável </a:t>
            </a:r>
            <a:r>
              <a:rPr lang="pt-BR" sz="1800" dirty="0" smtClean="0">
                <a:solidFill>
                  <a:srgbClr val="00B0F0"/>
                </a:solidFill>
              </a:rPr>
              <a:t>i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i=0;i&lt;4;i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800" dirty="0">
                <a:solidFill>
                  <a:srgbClr val="00B0F0"/>
                </a:solidFill>
              </a:rPr>
              <a:t>// armazenamento de dados no vetor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</a:t>
            </a:r>
          </a:p>
          <a:p>
            <a:pPr marL="0" indent="0" algn="just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i=0;i&lt;4;i++) </a:t>
            </a:r>
            <a:r>
              <a:rPr lang="pt-BR" sz="1800" dirty="0" smtClean="0">
                <a:solidFill>
                  <a:srgbClr val="00B0F0"/>
                </a:solidFill>
              </a:rPr>
              <a:t>// extração </a:t>
            </a:r>
            <a:r>
              <a:rPr lang="pt-BR" sz="1800" dirty="0">
                <a:solidFill>
                  <a:srgbClr val="00B0F0"/>
                </a:solidFill>
              </a:rPr>
              <a:t>(leitura) dos dados do vetor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 vetor[%d] = %d ", i, a[i])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45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666037" cy="5153025"/>
          </a:xfrm>
        </p:spPr>
        <p:txBody>
          <a:bodyPr/>
          <a:lstStyle/>
          <a:p>
            <a:pPr marL="0" lvl="1" indent="0" algn="just">
              <a:lnSpc>
                <a:spcPct val="90000"/>
              </a:lnSpc>
              <a:buClr>
                <a:schemeClr val="accent1"/>
              </a:buClr>
              <a:buSzPct val="70000"/>
              <a:buNone/>
              <a:tabLst>
                <a:tab pos="7524750" algn="l"/>
              </a:tabLst>
            </a:pPr>
            <a:r>
              <a:rPr lang="pt-BR" sz="2400" dirty="0" smtClean="0"/>
              <a:t>Faça um programa que receba 5 números inteiros digitados pelo usuário e armazene-os num vetor. </a:t>
            </a:r>
          </a:p>
          <a:p>
            <a:pPr marL="0" lvl="1" indent="0" algn="just">
              <a:lnSpc>
                <a:spcPct val="90000"/>
              </a:lnSpc>
              <a:buClr>
                <a:schemeClr val="accent1"/>
              </a:buClr>
              <a:buSzPct val="70000"/>
              <a:buNone/>
              <a:tabLst>
                <a:tab pos="7524750" algn="l"/>
              </a:tabLst>
            </a:pPr>
            <a:r>
              <a:rPr lang="pt-BR" sz="2400" dirty="0" smtClean="0"/>
              <a:t>Em seguida mostre os 5 números armazenados e calcule e média entre eles.</a:t>
            </a:r>
            <a:endParaRPr lang="pt-BR" sz="2400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  <a:tabLst>
                <a:tab pos="7524750" algn="l"/>
              </a:tabLst>
            </a:pPr>
            <a:endParaRPr lang="pt-BR" altLang="pt-BR" sz="2400" dirty="0" smtClean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  <a:tabLst>
                <a:tab pos="7524750" algn="l"/>
              </a:tabLst>
            </a:pPr>
            <a:endParaRPr lang="pt-BR" altLang="pt-BR" sz="2800" dirty="0"/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88" y="188640"/>
            <a:ext cx="8460432" cy="864096"/>
          </a:xfrm>
        </p:spPr>
        <p:txBody>
          <a:bodyPr/>
          <a:lstStyle/>
          <a:p>
            <a:pPr algn="ctr"/>
            <a:r>
              <a:rPr lang="pt-BR" altLang="pt-BR" sz="3200" dirty="0" smtClean="0"/>
              <a:t>Exemplo - Vetores</a:t>
            </a:r>
          </a:p>
        </p:txBody>
      </p:sp>
    </p:spTree>
    <p:extLst>
      <p:ext uri="{BB962C8B-B14F-4D97-AF65-F5344CB8AC3E}">
        <p14:creationId xmlns:p14="http://schemas.microsoft.com/office/powerpoint/2010/main" val="50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51335</TotalTime>
  <Words>332</Words>
  <Application>Microsoft Office PowerPoint</Application>
  <PresentationFormat>Apresentação na tela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Wingdings</vt:lpstr>
      <vt:lpstr>Gravata</vt:lpstr>
      <vt:lpstr>Linguagem de Programação</vt:lpstr>
      <vt:lpstr>Variáveis compostas homogêneas</vt:lpstr>
      <vt:lpstr>Variáveis compostas homogêneas</vt:lpstr>
      <vt:lpstr>Vetores</vt:lpstr>
      <vt:lpstr>Vetores</vt:lpstr>
      <vt:lpstr>Vetores</vt:lpstr>
      <vt:lpstr>Vetores</vt:lpstr>
      <vt:lpstr>Vetores</vt:lpstr>
      <vt:lpstr>Exemplo - Vetores</vt:lpstr>
      <vt:lpstr>Vetores</vt:lpstr>
      <vt:lpstr>Vetores</vt:lpstr>
    </vt:vector>
  </TitlesOfParts>
  <Company>FATEC  -   SOROCABA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Conceitos Básicos de Programação</dc:title>
  <dc:creator>C.E.E.T.E.P.S</dc:creator>
  <cp:lastModifiedBy>Dani</cp:lastModifiedBy>
  <cp:revision>264</cp:revision>
  <dcterms:created xsi:type="dcterms:W3CDTF">2002-02-15T17:58:23Z</dcterms:created>
  <dcterms:modified xsi:type="dcterms:W3CDTF">2018-08-15T14:29:51Z</dcterms:modified>
</cp:coreProperties>
</file>