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322" r:id="rId4"/>
    <p:sldId id="313" r:id="rId5"/>
    <p:sldId id="314" r:id="rId6"/>
    <p:sldId id="315" r:id="rId7"/>
    <p:sldId id="327" r:id="rId8"/>
    <p:sldId id="306" r:id="rId9"/>
    <p:sldId id="328" r:id="rId10"/>
    <p:sldId id="329" r:id="rId11"/>
    <p:sldId id="268" r:id="rId12"/>
    <p:sldId id="326" r:id="rId13"/>
    <p:sldId id="279"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53E"/>
    <a:srgbClr val="54443C"/>
    <a:srgbClr val="FFF9E9"/>
    <a:srgbClr val="5D4F42"/>
    <a:srgbClr val="E8500D"/>
    <a:srgbClr val="E850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71" autoAdjust="0"/>
    <p:restoredTop sz="94660"/>
  </p:normalViewPr>
  <p:slideViewPr>
    <p:cSldViewPr snapToGrid="0">
      <p:cViewPr>
        <p:scale>
          <a:sx n="121" d="100"/>
          <a:sy n="121" d="100"/>
        </p:scale>
        <p:origin x="-10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8337FD6-CA97-4BF3-B828-600F8D020B86}" type="datetimeFigureOut">
              <a:rPr lang="pt-BR" smtClean="0"/>
              <a:t>12/05/2020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2410137-9FAF-48B8-A066-AC60FE820EE1}" type="slidenum">
              <a:rPr lang="pt-BR" smtClean="0"/>
              <a:t>‹nº›</a:t>
            </a:fld>
            <a:endParaRPr lang="pt-BR"/>
          </a:p>
        </p:txBody>
      </p:sp>
    </p:spTree>
    <p:extLst>
      <p:ext uri="{BB962C8B-B14F-4D97-AF65-F5344CB8AC3E}">
        <p14:creationId xmlns:p14="http://schemas.microsoft.com/office/powerpoint/2010/main" val="201919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8337FD6-CA97-4BF3-B828-600F8D020B86}" type="datetimeFigureOut">
              <a:rPr lang="pt-BR" smtClean="0"/>
              <a:t>12/05/2020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2410137-9FAF-48B8-A066-AC60FE820EE1}" type="slidenum">
              <a:rPr lang="pt-BR" smtClean="0"/>
              <a:t>‹nº›</a:t>
            </a:fld>
            <a:endParaRPr lang="pt-BR"/>
          </a:p>
        </p:txBody>
      </p:sp>
    </p:spTree>
    <p:extLst>
      <p:ext uri="{BB962C8B-B14F-4D97-AF65-F5344CB8AC3E}">
        <p14:creationId xmlns:p14="http://schemas.microsoft.com/office/powerpoint/2010/main" val="415010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8337FD6-CA97-4BF3-B828-600F8D020B86}" type="datetimeFigureOut">
              <a:rPr lang="pt-BR" smtClean="0"/>
              <a:t>12/05/2020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2410137-9FAF-48B8-A066-AC60FE820EE1}" type="slidenum">
              <a:rPr lang="pt-BR" smtClean="0"/>
              <a:t>‹nº›</a:t>
            </a:fld>
            <a:endParaRPr lang="pt-BR"/>
          </a:p>
        </p:txBody>
      </p:sp>
    </p:spTree>
    <p:extLst>
      <p:ext uri="{BB962C8B-B14F-4D97-AF65-F5344CB8AC3E}">
        <p14:creationId xmlns:p14="http://schemas.microsoft.com/office/powerpoint/2010/main" val="2592975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8337FD6-CA97-4BF3-B828-600F8D020B86}" type="datetimeFigureOut">
              <a:rPr lang="pt-BR" smtClean="0"/>
              <a:t>12/05/2020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2410137-9FAF-48B8-A066-AC60FE820EE1}" type="slidenum">
              <a:rPr lang="pt-BR" smtClean="0"/>
              <a:t>‹nº›</a:t>
            </a:fld>
            <a:endParaRPr lang="pt-BR"/>
          </a:p>
        </p:txBody>
      </p:sp>
    </p:spTree>
    <p:extLst>
      <p:ext uri="{BB962C8B-B14F-4D97-AF65-F5344CB8AC3E}">
        <p14:creationId xmlns:p14="http://schemas.microsoft.com/office/powerpoint/2010/main" val="206562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18337FD6-CA97-4BF3-B828-600F8D020B86}" type="datetimeFigureOut">
              <a:rPr lang="pt-BR" smtClean="0"/>
              <a:t>12/05/2020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2410137-9FAF-48B8-A066-AC60FE820EE1}" type="slidenum">
              <a:rPr lang="pt-BR" smtClean="0"/>
              <a:t>‹nº›</a:t>
            </a:fld>
            <a:endParaRPr lang="pt-BR"/>
          </a:p>
        </p:txBody>
      </p:sp>
    </p:spTree>
    <p:extLst>
      <p:ext uri="{BB962C8B-B14F-4D97-AF65-F5344CB8AC3E}">
        <p14:creationId xmlns:p14="http://schemas.microsoft.com/office/powerpoint/2010/main" val="156128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18337FD6-CA97-4BF3-B828-600F8D020B86}" type="datetimeFigureOut">
              <a:rPr lang="pt-BR" smtClean="0"/>
              <a:t>12/05/2020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2410137-9FAF-48B8-A066-AC60FE820EE1}" type="slidenum">
              <a:rPr lang="pt-BR" smtClean="0"/>
              <a:t>‹nº›</a:t>
            </a:fld>
            <a:endParaRPr lang="pt-BR"/>
          </a:p>
        </p:txBody>
      </p:sp>
    </p:spTree>
    <p:extLst>
      <p:ext uri="{BB962C8B-B14F-4D97-AF65-F5344CB8AC3E}">
        <p14:creationId xmlns:p14="http://schemas.microsoft.com/office/powerpoint/2010/main" val="290577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18337FD6-CA97-4BF3-B828-600F8D020B86}" type="datetimeFigureOut">
              <a:rPr lang="pt-BR" smtClean="0"/>
              <a:t>12/05/2020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2410137-9FAF-48B8-A066-AC60FE820EE1}" type="slidenum">
              <a:rPr lang="pt-BR" smtClean="0"/>
              <a:t>‹nº›</a:t>
            </a:fld>
            <a:endParaRPr lang="pt-BR"/>
          </a:p>
        </p:txBody>
      </p:sp>
    </p:spTree>
    <p:extLst>
      <p:ext uri="{BB962C8B-B14F-4D97-AF65-F5344CB8AC3E}">
        <p14:creationId xmlns:p14="http://schemas.microsoft.com/office/powerpoint/2010/main" val="409240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18337FD6-CA97-4BF3-B828-600F8D020B86}" type="datetimeFigureOut">
              <a:rPr lang="pt-BR" smtClean="0"/>
              <a:t>12/05/2020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2410137-9FAF-48B8-A066-AC60FE820EE1}" type="slidenum">
              <a:rPr lang="pt-BR" smtClean="0"/>
              <a:t>‹nº›</a:t>
            </a:fld>
            <a:endParaRPr lang="pt-BR"/>
          </a:p>
        </p:txBody>
      </p:sp>
    </p:spTree>
    <p:extLst>
      <p:ext uri="{BB962C8B-B14F-4D97-AF65-F5344CB8AC3E}">
        <p14:creationId xmlns:p14="http://schemas.microsoft.com/office/powerpoint/2010/main" val="305582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8337FD6-CA97-4BF3-B828-600F8D020B86}" type="datetimeFigureOut">
              <a:rPr lang="pt-BR" smtClean="0"/>
              <a:t>12/05/2020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2410137-9FAF-48B8-A066-AC60FE820EE1}" type="slidenum">
              <a:rPr lang="pt-BR" smtClean="0"/>
              <a:t>‹nº›</a:t>
            </a:fld>
            <a:endParaRPr lang="pt-BR"/>
          </a:p>
        </p:txBody>
      </p:sp>
    </p:spTree>
    <p:extLst>
      <p:ext uri="{BB962C8B-B14F-4D97-AF65-F5344CB8AC3E}">
        <p14:creationId xmlns:p14="http://schemas.microsoft.com/office/powerpoint/2010/main" val="3564956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8337FD6-CA97-4BF3-B828-600F8D020B86}" type="datetimeFigureOut">
              <a:rPr lang="pt-BR" smtClean="0"/>
              <a:t>12/05/2020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2410137-9FAF-48B8-A066-AC60FE820EE1}" type="slidenum">
              <a:rPr lang="pt-BR" smtClean="0"/>
              <a:t>‹nº›</a:t>
            </a:fld>
            <a:endParaRPr lang="pt-BR"/>
          </a:p>
        </p:txBody>
      </p:sp>
    </p:spTree>
    <p:extLst>
      <p:ext uri="{BB962C8B-B14F-4D97-AF65-F5344CB8AC3E}">
        <p14:creationId xmlns:p14="http://schemas.microsoft.com/office/powerpoint/2010/main" val="117534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8337FD6-CA97-4BF3-B828-600F8D020B86}" type="datetimeFigureOut">
              <a:rPr lang="pt-BR" smtClean="0"/>
              <a:t>12/05/2020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2410137-9FAF-48B8-A066-AC60FE820EE1}" type="slidenum">
              <a:rPr lang="pt-BR" smtClean="0"/>
              <a:t>‹nº›</a:t>
            </a:fld>
            <a:endParaRPr lang="pt-BR"/>
          </a:p>
        </p:txBody>
      </p:sp>
    </p:spTree>
    <p:extLst>
      <p:ext uri="{BB962C8B-B14F-4D97-AF65-F5344CB8AC3E}">
        <p14:creationId xmlns:p14="http://schemas.microsoft.com/office/powerpoint/2010/main" val="396592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37FD6-CA97-4BF3-B828-600F8D020B86}" type="datetimeFigureOut">
              <a:rPr lang="pt-BR" smtClean="0"/>
              <a:t>12/05/2020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10137-9FAF-48B8-A066-AC60FE820EE1}" type="slidenum">
              <a:rPr lang="pt-BR" smtClean="0"/>
              <a:t>‹nº›</a:t>
            </a:fld>
            <a:endParaRPr lang="pt-BR"/>
          </a:p>
        </p:txBody>
      </p:sp>
    </p:spTree>
    <p:extLst>
      <p:ext uri="{BB962C8B-B14F-4D97-AF65-F5344CB8AC3E}">
        <p14:creationId xmlns:p14="http://schemas.microsoft.com/office/powerpoint/2010/main" val="4055156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58987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26239" y="793600"/>
            <a:ext cx="9492342" cy="769441"/>
          </a:xfrm>
          <a:prstGeom prst="rect">
            <a:avLst/>
          </a:prstGeom>
          <a:noFill/>
        </p:spPr>
        <p:txBody>
          <a:bodyPr wrap="square" rtlCol="0">
            <a:spAutoFit/>
          </a:bodyPr>
          <a:lstStyle/>
          <a:p>
            <a:r>
              <a:rPr lang="pt-BR" sz="4400" b="1" dirty="0" smtClean="0">
                <a:solidFill>
                  <a:srgbClr val="E8500E"/>
                </a:solidFill>
                <a:latin typeface="Arial" panose="020B0604020202020204" pitchFamily="34" charset="0"/>
                <a:cs typeface="Arial" panose="020B0604020202020204" pitchFamily="34" charset="0"/>
              </a:rPr>
              <a:t>Atividade N1</a:t>
            </a:r>
            <a:endParaRPr lang="pt-BR" sz="4400" b="1" dirty="0">
              <a:solidFill>
                <a:srgbClr val="E8500E"/>
              </a:solidFill>
              <a:latin typeface="Arial" panose="020B0604020202020204" pitchFamily="34" charset="0"/>
              <a:cs typeface="Arial" panose="020B0604020202020204" pitchFamily="34" charset="0"/>
            </a:endParaRPr>
          </a:p>
        </p:txBody>
      </p:sp>
      <p:pic>
        <p:nvPicPr>
          <p:cNvPr id="16" name="Imagem 15"/>
          <p:cNvPicPr>
            <a:picLocks noChangeAspect="1"/>
          </p:cNvPicPr>
          <p:nvPr/>
        </p:nvPicPr>
        <p:blipFill rotWithShape="1">
          <a:blip r:embed="rId2">
            <a:extLst>
              <a:ext uri="{28A0092B-C50C-407E-A947-70E740481C1C}">
                <a14:useLocalDpi xmlns:a14="http://schemas.microsoft.com/office/drawing/2010/main" val="0"/>
              </a:ext>
            </a:extLst>
          </a:blip>
          <a:srcRect t="32182" b="37272"/>
          <a:stretch/>
        </p:blipFill>
        <p:spPr>
          <a:xfrm>
            <a:off x="0" y="73601"/>
            <a:ext cx="1905000" cy="581891"/>
          </a:xfrm>
          <a:prstGeom prst="rect">
            <a:avLst/>
          </a:prstGeom>
        </p:spPr>
      </p:pic>
      <p:sp>
        <p:nvSpPr>
          <p:cNvPr id="17" name="Retângulo 16"/>
          <p:cNvSpPr/>
          <p:nvPr/>
        </p:nvSpPr>
        <p:spPr>
          <a:xfrm>
            <a:off x="282331" y="1490667"/>
            <a:ext cx="10990014" cy="5355312"/>
          </a:xfrm>
          <a:prstGeom prst="rect">
            <a:avLst/>
          </a:prstGeom>
        </p:spPr>
        <p:txBody>
          <a:bodyPr wrap="square">
            <a:spAutoFit/>
          </a:bodyPr>
          <a:lstStyle/>
          <a:p>
            <a:endParaRPr lang="pt-BR" dirty="0" smtClean="0"/>
          </a:p>
          <a:p>
            <a:r>
              <a:rPr lang="pt-BR" dirty="0" smtClean="0"/>
              <a:t>O novo aplicativo para smartphone deverá contemplar o acesso a conta corrente, cobrança e crédito, e deverá seguir as normas padrão de segurança e de disponibilidade para todos correntistas.</a:t>
            </a:r>
          </a:p>
          <a:p>
            <a:endParaRPr lang="pt-BR" dirty="0"/>
          </a:p>
          <a:p>
            <a:r>
              <a:rPr lang="pt-BR" dirty="0" smtClean="0"/>
              <a:t>O projeto deverá contemplar os seguintes tópicos:</a:t>
            </a:r>
          </a:p>
          <a:p>
            <a:endParaRPr lang="pt-BR" dirty="0"/>
          </a:p>
          <a:p>
            <a:r>
              <a:rPr lang="pt-BR" dirty="0" smtClean="0"/>
              <a:t>1-  Identificação dos componentes de interface de usuário</a:t>
            </a:r>
          </a:p>
          <a:p>
            <a:endParaRPr lang="pt-BR" dirty="0"/>
          </a:p>
          <a:p>
            <a:r>
              <a:rPr lang="pt-BR" dirty="0" smtClean="0"/>
              <a:t>2- Conhecimento do sistema de arquivos</a:t>
            </a:r>
          </a:p>
          <a:p>
            <a:endParaRPr lang="pt-BR" dirty="0"/>
          </a:p>
          <a:p>
            <a:r>
              <a:rPr lang="pt-BR" dirty="0" smtClean="0"/>
              <a:t>3- Integração com o sistema de gerenciamento de bancos de dados</a:t>
            </a:r>
          </a:p>
          <a:p>
            <a:endParaRPr lang="pt-BR" dirty="0"/>
          </a:p>
          <a:p>
            <a:r>
              <a:rPr lang="pt-BR" dirty="0" smtClean="0"/>
              <a:t>4- Desenvolvimento do APP mobile (estratégia de desenvolvimento)</a:t>
            </a:r>
          </a:p>
          <a:p>
            <a:endParaRPr lang="pt-BR" dirty="0"/>
          </a:p>
          <a:p>
            <a:r>
              <a:rPr lang="pt-BR" dirty="0" smtClean="0"/>
              <a:t>5- Entrega do </a:t>
            </a:r>
            <a:r>
              <a:rPr lang="pt-BR" dirty="0" err="1" smtClean="0"/>
              <a:t>App</a:t>
            </a:r>
            <a:r>
              <a:rPr lang="pt-BR" dirty="0" smtClean="0"/>
              <a:t> mobile (e consequente estratégia para atualizações futuras</a:t>
            </a:r>
          </a:p>
          <a:p>
            <a:endParaRPr lang="pt-BR" dirty="0"/>
          </a:p>
          <a:p>
            <a:endParaRPr lang="pt-BR" dirty="0"/>
          </a:p>
          <a:p>
            <a:endParaRPr lang="pt-BR" b="1" dirty="0"/>
          </a:p>
          <a:p>
            <a:endParaRPr lang="pt-BR" dirty="0"/>
          </a:p>
        </p:txBody>
      </p:sp>
    </p:spTree>
    <p:extLst>
      <p:ext uri="{BB962C8B-B14F-4D97-AF65-F5344CB8AC3E}">
        <p14:creationId xmlns:p14="http://schemas.microsoft.com/office/powerpoint/2010/main" val="116116977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11325" y="988713"/>
            <a:ext cx="10222516" cy="769441"/>
          </a:xfrm>
          <a:prstGeom prst="rect">
            <a:avLst/>
          </a:prstGeom>
          <a:noFill/>
        </p:spPr>
        <p:txBody>
          <a:bodyPr wrap="square" rtlCol="0">
            <a:spAutoFit/>
          </a:bodyPr>
          <a:lstStyle/>
          <a:p>
            <a:r>
              <a:rPr lang="pt-BR" sz="4400" b="1" dirty="0" smtClean="0">
                <a:solidFill>
                  <a:srgbClr val="E8500E"/>
                </a:solidFill>
                <a:latin typeface="Arial" panose="020B0604020202020204" pitchFamily="34" charset="0"/>
                <a:cs typeface="Arial" panose="020B0604020202020204" pitchFamily="34" charset="0"/>
              </a:rPr>
              <a:t>Sugestão de elementos da solução</a:t>
            </a:r>
            <a:endParaRPr lang="pt-BR" sz="4400" b="1" dirty="0">
              <a:solidFill>
                <a:srgbClr val="E8500E"/>
              </a:solidFill>
              <a:latin typeface="Arial" panose="020B0604020202020204" pitchFamily="34" charset="0"/>
              <a:cs typeface="Arial" panose="020B0604020202020204" pitchFamily="34" charset="0"/>
            </a:endParaRPr>
          </a:p>
        </p:txBody>
      </p:sp>
      <p:pic>
        <p:nvPicPr>
          <p:cNvPr id="9" name="Imagem 8"/>
          <p:cNvPicPr>
            <a:picLocks noChangeAspect="1"/>
          </p:cNvPicPr>
          <p:nvPr/>
        </p:nvPicPr>
        <p:blipFill rotWithShape="1">
          <a:blip r:embed="rId2">
            <a:extLst>
              <a:ext uri="{28A0092B-C50C-407E-A947-70E740481C1C}">
                <a14:useLocalDpi xmlns:a14="http://schemas.microsoft.com/office/drawing/2010/main" val="0"/>
              </a:ext>
            </a:extLst>
          </a:blip>
          <a:srcRect t="32182" b="37272"/>
          <a:stretch/>
        </p:blipFill>
        <p:spPr>
          <a:xfrm>
            <a:off x="0" y="73601"/>
            <a:ext cx="1905000" cy="581891"/>
          </a:xfrm>
          <a:prstGeom prst="rect">
            <a:avLst/>
          </a:prstGeom>
        </p:spPr>
      </p:pic>
      <p:sp>
        <p:nvSpPr>
          <p:cNvPr id="11" name="Retângulo 10"/>
          <p:cNvSpPr/>
          <p:nvPr/>
        </p:nvSpPr>
        <p:spPr>
          <a:xfrm>
            <a:off x="589759" y="1963632"/>
            <a:ext cx="7912170" cy="646331"/>
          </a:xfrm>
          <a:prstGeom prst="rect">
            <a:avLst/>
          </a:prstGeom>
        </p:spPr>
        <p:txBody>
          <a:bodyPr wrap="square">
            <a:spAutoFit/>
          </a:bodyPr>
          <a:lstStyle/>
          <a:p>
            <a:endParaRPr lang="pt-BR" dirty="0"/>
          </a:p>
          <a:p>
            <a:endParaRPr lang="pt-BR" dirty="0"/>
          </a:p>
        </p:txBody>
      </p:sp>
      <p:sp>
        <p:nvSpPr>
          <p:cNvPr id="12" name="Retângulo 11"/>
          <p:cNvSpPr/>
          <p:nvPr/>
        </p:nvSpPr>
        <p:spPr>
          <a:xfrm>
            <a:off x="487283" y="2222938"/>
            <a:ext cx="7277235" cy="4247317"/>
          </a:xfrm>
          <a:prstGeom prst="rect">
            <a:avLst/>
          </a:prstGeom>
        </p:spPr>
        <p:txBody>
          <a:bodyPr wrap="square">
            <a:spAutoFit/>
          </a:bodyPr>
          <a:lstStyle/>
          <a:p>
            <a:pPr marL="285750" indent="-285750">
              <a:buFontTx/>
              <a:buChar char="-"/>
            </a:pPr>
            <a:r>
              <a:rPr lang="pt-BR" dirty="0" smtClean="0"/>
              <a:t>Realizar uma breve descrição de como seria a interface do usuário </a:t>
            </a:r>
          </a:p>
          <a:p>
            <a:pPr marL="285750" indent="-285750">
              <a:buFontTx/>
              <a:buChar char="-"/>
            </a:pPr>
            <a:endParaRPr lang="pt-BR" dirty="0"/>
          </a:p>
          <a:p>
            <a:pPr marL="285750" indent="-285750">
              <a:buFontTx/>
              <a:buChar char="-"/>
            </a:pPr>
            <a:r>
              <a:rPr lang="pt-BR" dirty="0" smtClean="0"/>
              <a:t>Realizar uma breve descrição sobre a segurança de acesso ao aplicativo e conexão com bancos de dados do servidor.</a:t>
            </a:r>
          </a:p>
          <a:p>
            <a:pPr marL="285750" indent="-285750">
              <a:buFontTx/>
              <a:buChar char="-"/>
            </a:pPr>
            <a:endParaRPr lang="pt-BR" dirty="0"/>
          </a:p>
          <a:p>
            <a:pPr marL="285750" indent="-285750">
              <a:buFontTx/>
              <a:buChar char="-"/>
            </a:pPr>
            <a:r>
              <a:rPr lang="pt-BR" dirty="0" smtClean="0"/>
              <a:t>Descrever como o uso do SQL e quais códigos poderiam ser utilizados para acessar conta corrente, sistema de crédito e pagamentos (aqui podem ser utilizados diagramas de entidade relacionamento ou apenas os códigos com as tabelas fictícias, ou a descrição de como o acesso seria feito e quais seriam as tabelas e formas de criar transações no banco de dados para cada uma das três funcionalidades</a:t>
            </a:r>
          </a:p>
          <a:p>
            <a:pPr marL="285750" indent="-285750">
              <a:buFontTx/>
              <a:buChar char="-"/>
            </a:pPr>
            <a:endParaRPr lang="pt-BR" dirty="0"/>
          </a:p>
          <a:p>
            <a:endParaRPr lang="pt-BR" dirty="0" smtClean="0"/>
          </a:p>
          <a:p>
            <a:pPr marL="285750" indent="-285750">
              <a:buFontTx/>
              <a:buChar char="-"/>
            </a:pPr>
            <a:endParaRPr lang="pt-BR" dirty="0" smtClean="0"/>
          </a:p>
          <a:p>
            <a:endParaRPr lang="pt-BR" dirty="0"/>
          </a:p>
        </p:txBody>
      </p:sp>
    </p:spTree>
    <p:extLst>
      <p:ext uri="{BB962C8B-B14F-4D97-AF65-F5344CB8AC3E}">
        <p14:creationId xmlns:p14="http://schemas.microsoft.com/office/powerpoint/2010/main" val="18469852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11325" y="988713"/>
            <a:ext cx="10222516" cy="769441"/>
          </a:xfrm>
          <a:prstGeom prst="rect">
            <a:avLst/>
          </a:prstGeom>
          <a:noFill/>
        </p:spPr>
        <p:txBody>
          <a:bodyPr wrap="square" rtlCol="0">
            <a:spAutoFit/>
          </a:bodyPr>
          <a:lstStyle/>
          <a:p>
            <a:r>
              <a:rPr lang="pt-BR" sz="4400" b="1" dirty="0" smtClean="0">
                <a:solidFill>
                  <a:srgbClr val="E8500E"/>
                </a:solidFill>
                <a:latin typeface="Arial" panose="020B0604020202020204" pitchFamily="34" charset="0"/>
                <a:cs typeface="Arial" panose="020B0604020202020204" pitchFamily="34" charset="0"/>
              </a:rPr>
              <a:t>Sugestão de elementos da solução</a:t>
            </a:r>
            <a:endParaRPr lang="pt-BR" sz="4400" b="1" dirty="0">
              <a:solidFill>
                <a:srgbClr val="E8500E"/>
              </a:solidFill>
              <a:latin typeface="Arial" panose="020B0604020202020204" pitchFamily="34" charset="0"/>
              <a:cs typeface="Arial" panose="020B0604020202020204" pitchFamily="34" charset="0"/>
            </a:endParaRPr>
          </a:p>
        </p:txBody>
      </p:sp>
      <p:pic>
        <p:nvPicPr>
          <p:cNvPr id="9" name="Imagem 8"/>
          <p:cNvPicPr>
            <a:picLocks noChangeAspect="1"/>
          </p:cNvPicPr>
          <p:nvPr/>
        </p:nvPicPr>
        <p:blipFill rotWithShape="1">
          <a:blip r:embed="rId2">
            <a:extLst>
              <a:ext uri="{28A0092B-C50C-407E-A947-70E740481C1C}">
                <a14:useLocalDpi xmlns:a14="http://schemas.microsoft.com/office/drawing/2010/main" val="0"/>
              </a:ext>
            </a:extLst>
          </a:blip>
          <a:srcRect t="32182" b="37272"/>
          <a:stretch/>
        </p:blipFill>
        <p:spPr>
          <a:xfrm>
            <a:off x="0" y="73601"/>
            <a:ext cx="1905000" cy="581891"/>
          </a:xfrm>
          <a:prstGeom prst="rect">
            <a:avLst/>
          </a:prstGeom>
        </p:spPr>
      </p:pic>
      <p:sp>
        <p:nvSpPr>
          <p:cNvPr id="11" name="Retângulo 10"/>
          <p:cNvSpPr/>
          <p:nvPr/>
        </p:nvSpPr>
        <p:spPr>
          <a:xfrm>
            <a:off x="589759" y="1963632"/>
            <a:ext cx="7912170" cy="646331"/>
          </a:xfrm>
          <a:prstGeom prst="rect">
            <a:avLst/>
          </a:prstGeom>
        </p:spPr>
        <p:txBody>
          <a:bodyPr wrap="square">
            <a:spAutoFit/>
          </a:bodyPr>
          <a:lstStyle/>
          <a:p>
            <a:endParaRPr lang="pt-BR" dirty="0"/>
          </a:p>
          <a:p>
            <a:endParaRPr lang="pt-BR" dirty="0"/>
          </a:p>
        </p:txBody>
      </p:sp>
      <p:sp>
        <p:nvSpPr>
          <p:cNvPr id="12" name="Retângulo 11"/>
          <p:cNvSpPr/>
          <p:nvPr/>
        </p:nvSpPr>
        <p:spPr>
          <a:xfrm>
            <a:off x="487283" y="2222938"/>
            <a:ext cx="7277235" cy="1754326"/>
          </a:xfrm>
          <a:prstGeom prst="rect">
            <a:avLst/>
          </a:prstGeom>
        </p:spPr>
        <p:txBody>
          <a:bodyPr wrap="square">
            <a:spAutoFit/>
          </a:bodyPr>
          <a:lstStyle/>
          <a:p>
            <a:pPr marL="285750" indent="-285750">
              <a:buFontTx/>
              <a:buChar char="-"/>
            </a:pPr>
            <a:r>
              <a:rPr lang="pt-BR" dirty="0" smtClean="0"/>
              <a:t>Qual seria o sistema de arquivos e como o aplicativo ficaria estruturado no smartphone?</a:t>
            </a:r>
          </a:p>
          <a:p>
            <a:pPr marL="285750" indent="-285750">
              <a:buFontTx/>
              <a:buChar char="-"/>
            </a:pPr>
            <a:endParaRPr lang="pt-BR" dirty="0"/>
          </a:p>
          <a:p>
            <a:pPr marL="285750" indent="-285750">
              <a:buFontTx/>
              <a:buChar char="-"/>
            </a:pPr>
            <a:r>
              <a:rPr lang="pt-BR" dirty="0" smtClean="0"/>
              <a:t>Como seria feit</a:t>
            </a:r>
            <a:r>
              <a:rPr lang="pt-BR" dirty="0" smtClean="0"/>
              <a:t>a a entrega do aplicativo e posteriores atualizações? </a:t>
            </a:r>
            <a:endParaRPr lang="pt-BR" dirty="0" smtClean="0"/>
          </a:p>
          <a:p>
            <a:pPr marL="285750" indent="-285750">
              <a:buFontTx/>
              <a:buChar char="-"/>
            </a:pPr>
            <a:endParaRPr lang="pt-BR" dirty="0" smtClean="0"/>
          </a:p>
          <a:p>
            <a:endParaRPr lang="pt-BR" dirty="0"/>
          </a:p>
        </p:txBody>
      </p:sp>
    </p:spTree>
    <p:extLst>
      <p:ext uri="{BB962C8B-B14F-4D97-AF65-F5344CB8AC3E}">
        <p14:creationId xmlns:p14="http://schemas.microsoft.com/office/powerpoint/2010/main" val="3415068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aixaDeTexto 1"/>
          <p:cNvSpPr txBox="1"/>
          <p:nvPr/>
        </p:nvSpPr>
        <p:spPr>
          <a:xfrm>
            <a:off x="7377359" y="3158837"/>
            <a:ext cx="4288166" cy="3231654"/>
          </a:xfrm>
          <a:prstGeom prst="rect">
            <a:avLst/>
          </a:prstGeom>
          <a:noFill/>
        </p:spPr>
        <p:txBody>
          <a:bodyPr wrap="square" rtlCol="0">
            <a:spAutoFit/>
          </a:bodyPr>
          <a:lstStyle/>
          <a:p>
            <a:r>
              <a:rPr lang="pt-BR" sz="3200" b="1" dirty="0" smtClean="0">
                <a:solidFill>
                  <a:schemeClr val="bg1"/>
                </a:solidFill>
              </a:rPr>
              <a:t>OBRIGADO!</a:t>
            </a:r>
          </a:p>
          <a:p>
            <a:pPr algn="ctr"/>
            <a:endParaRPr lang="pt-BR" sz="3200" b="1" dirty="0">
              <a:solidFill>
                <a:schemeClr val="bg1"/>
              </a:solidFill>
            </a:endParaRPr>
          </a:p>
          <a:p>
            <a:pPr algn="ctr"/>
            <a:endParaRPr lang="pt-BR" sz="3200" b="1" dirty="0" smtClean="0">
              <a:solidFill>
                <a:schemeClr val="bg1"/>
              </a:solidFill>
            </a:endParaRPr>
          </a:p>
          <a:p>
            <a:pPr algn="ctr"/>
            <a:endParaRPr lang="pt-BR" sz="3200" b="1" dirty="0" smtClean="0">
              <a:solidFill>
                <a:schemeClr val="bg1"/>
              </a:solidFill>
            </a:endParaRPr>
          </a:p>
          <a:p>
            <a:endParaRPr lang="pt-BR" sz="2400" b="1" dirty="0" smtClean="0">
              <a:solidFill>
                <a:schemeClr val="bg1"/>
              </a:solidFill>
            </a:endParaRPr>
          </a:p>
          <a:p>
            <a:pPr algn="r"/>
            <a:endParaRPr lang="pt-BR" sz="2400" b="1" dirty="0" smtClean="0">
              <a:solidFill>
                <a:schemeClr val="bg1"/>
              </a:solidFill>
            </a:endParaRPr>
          </a:p>
          <a:p>
            <a:pPr algn="r"/>
            <a:r>
              <a:rPr lang="pt-BR" sz="2400" b="1" dirty="0">
                <a:solidFill>
                  <a:schemeClr val="bg1"/>
                </a:solidFill>
              </a:rPr>
              <a:t>Prof. Danilo </a:t>
            </a:r>
            <a:r>
              <a:rPr lang="pt-BR" sz="2400" b="1" dirty="0" err="1">
                <a:solidFill>
                  <a:schemeClr val="bg1"/>
                </a:solidFill>
              </a:rPr>
              <a:t>Queliconi</a:t>
            </a:r>
            <a:endParaRPr lang="pt-BR" sz="2400" b="1" dirty="0">
              <a:solidFill>
                <a:schemeClr val="bg1"/>
              </a:solidFill>
            </a:endParaRPr>
          </a:p>
        </p:txBody>
      </p:sp>
    </p:spTree>
    <p:extLst>
      <p:ext uri="{BB962C8B-B14F-4D97-AF65-F5344CB8AC3E}">
        <p14:creationId xmlns:p14="http://schemas.microsoft.com/office/powerpoint/2010/main" val="229897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aixaDeTexto 1"/>
          <p:cNvSpPr txBox="1"/>
          <p:nvPr/>
        </p:nvSpPr>
        <p:spPr>
          <a:xfrm>
            <a:off x="374072" y="595746"/>
            <a:ext cx="11416146" cy="4031873"/>
          </a:xfrm>
          <a:prstGeom prst="rect">
            <a:avLst/>
          </a:prstGeom>
          <a:noFill/>
        </p:spPr>
        <p:txBody>
          <a:bodyPr wrap="square" rtlCol="0">
            <a:spAutoFit/>
          </a:bodyPr>
          <a:lstStyle/>
          <a:p>
            <a:r>
              <a:rPr lang="pt-BR" sz="4400" b="1" dirty="0" smtClean="0">
                <a:solidFill>
                  <a:schemeClr val="bg1"/>
                </a:solidFill>
              </a:rPr>
              <a:t>Desenvolvimento para </a:t>
            </a:r>
            <a:r>
              <a:rPr lang="pt-BR" sz="4400" b="1" dirty="0" err="1" smtClean="0">
                <a:solidFill>
                  <a:schemeClr val="bg1"/>
                </a:solidFill>
              </a:rPr>
              <a:t>Android</a:t>
            </a:r>
            <a:endParaRPr lang="pt-BR" sz="4400" b="1" dirty="0" smtClean="0">
              <a:solidFill>
                <a:schemeClr val="bg1"/>
              </a:solidFill>
            </a:endParaRPr>
          </a:p>
          <a:p>
            <a:endParaRPr lang="pt-BR" sz="4400" b="1" dirty="0">
              <a:solidFill>
                <a:schemeClr val="bg1"/>
              </a:solidFill>
            </a:endParaRPr>
          </a:p>
          <a:p>
            <a:endParaRPr lang="pt-BR" sz="4400" b="1" dirty="0" smtClean="0">
              <a:solidFill>
                <a:schemeClr val="bg1"/>
              </a:solidFill>
            </a:endParaRPr>
          </a:p>
          <a:p>
            <a:endParaRPr lang="pt-BR" sz="3200" dirty="0" smtClean="0">
              <a:solidFill>
                <a:schemeClr val="bg1"/>
              </a:solidFill>
            </a:endParaRPr>
          </a:p>
          <a:p>
            <a:endParaRPr lang="pt-BR" sz="3200" dirty="0">
              <a:solidFill>
                <a:schemeClr val="bg1"/>
              </a:solidFill>
            </a:endParaRPr>
          </a:p>
          <a:p>
            <a:endParaRPr lang="pt-BR" sz="3200" dirty="0" smtClean="0">
              <a:solidFill>
                <a:schemeClr val="bg1"/>
              </a:solidFill>
            </a:endParaRPr>
          </a:p>
          <a:p>
            <a:pPr algn="r"/>
            <a:r>
              <a:rPr lang="pt-BR" sz="2800" b="1" dirty="0" smtClean="0">
                <a:solidFill>
                  <a:schemeClr val="bg1"/>
                </a:solidFill>
              </a:rPr>
              <a:t>Prof. Danilo </a:t>
            </a:r>
            <a:r>
              <a:rPr lang="pt-BR" sz="2800" b="1" dirty="0" err="1" smtClean="0">
                <a:solidFill>
                  <a:schemeClr val="bg1"/>
                </a:solidFill>
              </a:rPr>
              <a:t>Queliconi</a:t>
            </a:r>
            <a:endParaRPr lang="pt-BR" sz="2800" b="1" dirty="0">
              <a:solidFill>
                <a:schemeClr val="bg1"/>
              </a:solidFill>
            </a:endParaRPr>
          </a:p>
        </p:txBody>
      </p:sp>
    </p:spTree>
    <p:extLst>
      <p:ext uri="{BB962C8B-B14F-4D97-AF65-F5344CB8AC3E}">
        <p14:creationId xmlns:p14="http://schemas.microsoft.com/office/powerpoint/2010/main" val="164896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a:alphaModFix amt="72000"/>
            <a:extLst>
              <a:ext uri="{28A0092B-C50C-407E-A947-70E740481C1C}">
                <a14:useLocalDpi xmlns:a14="http://schemas.microsoft.com/office/drawing/2010/main" val="0"/>
              </a:ext>
            </a:extLst>
          </a:blip>
          <a:srcRect l="67187" r="1"/>
          <a:stretch/>
        </p:blipFill>
        <p:spPr>
          <a:xfrm>
            <a:off x="8046720" y="0"/>
            <a:ext cx="4145280" cy="6858000"/>
          </a:xfrm>
          <a:prstGeom prst="rect">
            <a:avLst/>
          </a:prstGeom>
        </p:spPr>
      </p:pic>
      <p:sp>
        <p:nvSpPr>
          <p:cNvPr id="6" name="CaixaDeTexto 5"/>
          <p:cNvSpPr txBox="1"/>
          <p:nvPr/>
        </p:nvSpPr>
        <p:spPr>
          <a:xfrm>
            <a:off x="290918" y="984148"/>
            <a:ext cx="11399211" cy="830997"/>
          </a:xfrm>
          <a:prstGeom prst="rect">
            <a:avLst/>
          </a:prstGeom>
          <a:noFill/>
        </p:spPr>
        <p:txBody>
          <a:bodyPr wrap="square" rtlCol="0">
            <a:spAutoFit/>
          </a:bodyPr>
          <a:lstStyle/>
          <a:p>
            <a:r>
              <a:rPr lang="pt-BR" sz="4800" b="1" dirty="0"/>
              <a:t>Conhecendo o Sistema de Arquivos</a:t>
            </a:r>
            <a:endParaRPr lang="pt-BR" sz="4800" b="1" dirty="0">
              <a:solidFill>
                <a:srgbClr val="E8500E"/>
              </a:solidFill>
              <a:latin typeface="Arial" panose="020B0604020202020204" pitchFamily="34" charset="0"/>
              <a:cs typeface="Arial" panose="020B0604020202020204" pitchFamily="34" charset="0"/>
            </a:endParaRPr>
          </a:p>
        </p:txBody>
      </p:sp>
      <p:sp>
        <p:nvSpPr>
          <p:cNvPr id="2" name="TextBox 1"/>
          <p:cNvSpPr txBox="1"/>
          <p:nvPr/>
        </p:nvSpPr>
        <p:spPr>
          <a:xfrm>
            <a:off x="12836170" y="3715679"/>
            <a:ext cx="184666" cy="369332"/>
          </a:xfrm>
          <a:prstGeom prst="rect">
            <a:avLst/>
          </a:prstGeom>
          <a:noFill/>
        </p:spPr>
        <p:txBody>
          <a:bodyPr wrap="none" rtlCol="0">
            <a:spAutoFit/>
          </a:bodyPr>
          <a:lstStyle/>
          <a:p>
            <a:endParaRPr lang="en-US" dirty="0"/>
          </a:p>
        </p:txBody>
      </p:sp>
      <p:pic>
        <p:nvPicPr>
          <p:cNvPr id="8" name="Imagem 7"/>
          <p:cNvPicPr>
            <a:picLocks noChangeAspect="1"/>
          </p:cNvPicPr>
          <p:nvPr/>
        </p:nvPicPr>
        <p:blipFill rotWithShape="1">
          <a:blip r:embed="rId3">
            <a:extLst>
              <a:ext uri="{28A0092B-C50C-407E-A947-70E740481C1C}">
                <a14:useLocalDpi xmlns:a14="http://schemas.microsoft.com/office/drawing/2010/main" val="0"/>
              </a:ext>
            </a:extLst>
          </a:blip>
          <a:srcRect t="32182" b="37272"/>
          <a:stretch/>
        </p:blipFill>
        <p:spPr>
          <a:xfrm>
            <a:off x="0" y="73601"/>
            <a:ext cx="1905000" cy="581891"/>
          </a:xfrm>
          <a:prstGeom prst="rect">
            <a:avLst/>
          </a:prstGeom>
        </p:spPr>
      </p:pic>
      <p:sp>
        <p:nvSpPr>
          <p:cNvPr id="3" name="Retângulo 2"/>
          <p:cNvSpPr/>
          <p:nvPr/>
        </p:nvSpPr>
        <p:spPr>
          <a:xfrm>
            <a:off x="667407" y="2130660"/>
            <a:ext cx="6096000" cy="2585323"/>
          </a:xfrm>
          <a:prstGeom prst="rect">
            <a:avLst/>
          </a:prstGeom>
        </p:spPr>
        <p:txBody>
          <a:bodyPr>
            <a:spAutoFit/>
          </a:bodyPr>
          <a:lstStyle/>
          <a:p>
            <a:r>
              <a:rPr lang="pt-BR" dirty="0"/>
              <a:t>/</a:t>
            </a:r>
            <a:r>
              <a:rPr lang="pt-BR" dirty="0" smtClean="0"/>
              <a:t>boot</a:t>
            </a:r>
          </a:p>
          <a:p>
            <a:endParaRPr lang="pt-BR" dirty="0"/>
          </a:p>
          <a:p>
            <a:r>
              <a:rPr lang="pt-BR" dirty="0"/>
              <a:t>/</a:t>
            </a:r>
            <a:r>
              <a:rPr lang="pt-BR" dirty="0" smtClean="0"/>
              <a:t>system</a:t>
            </a:r>
          </a:p>
          <a:p>
            <a:endParaRPr lang="pt-BR" dirty="0"/>
          </a:p>
          <a:p>
            <a:r>
              <a:rPr lang="pt-BR" dirty="0"/>
              <a:t>/</a:t>
            </a:r>
            <a:r>
              <a:rPr lang="pt-BR" dirty="0" err="1" smtClean="0"/>
              <a:t>recovery</a:t>
            </a:r>
            <a:endParaRPr lang="pt-BR" dirty="0" smtClean="0"/>
          </a:p>
          <a:p>
            <a:endParaRPr lang="pt-BR" dirty="0"/>
          </a:p>
          <a:p>
            <a:r>
              <a:rPr lang="pt-BR" dirty="0"/>
              <a:t>/</a:t>
            </a:r>
            <a:r>
              <a:rPr lang="pt-BR" dirty="0" smtClean="0"/>
              <a:t>data</a:t>
            </a:r>
          </a:p>
          <a:p>
            <a:endParaRPr lang="pt-BR" dirty="0"/>
          </a:p>
          <a:p>
            <a:r>
              <a:rPr lang="pt-BR" dirty="0"/>
              <a:t>/cache</a:t>
            </a:r>
            <a:endParaRPr lang="pt-BR" dirty="0"/>
          </a:p>
        </p:txBody>
      </p:sp>
    </p:spTree>
    <p:extLst>
      <p:ext uri="{BB962C8B-B14F-4D97-AF65-F5344CB8AC3E}">
        <p14:creationId xmlns:p14="http://schemas.microsoft.com/office/powerpoint/2010/main" val="195134067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a:alphaModFix amt="72000"/>
            <a:extLst>
              <a:ext uri="{28A0092B-C50C-407E-A947-70E740481C1C}">
                <a14:useLocalDpi xmlns:a14="http://schemas.microsoft.com/office/drawing/2010/main" val="0"/>
              </a:ext>
            </a:extLst>
          </a:blip>
          <a:srcRect l="67187" r="1"/>
          <a:stretch/>
        </p:blipFill>
        <p:spPr>
          <a:xfrm>
            <a:off x="8046720" y="0"/>
            <a:ext cx="4145280" cy="6858000"/>
          </a:xfrm>
          <a:prstGeom prst="rect">
            <a:avLst/>
          </a:prstGeom>
        </p:spPr>
      </p:pic>
      <p:sp>
        <p:nvSpPr>
          <p:cNvPr id="6" name="CaixaDeTexto 5"/>
          <p:cNvSpPr txBox="1"/>
          <p:nvPr/>
        </p:nvSpPr>
        <p:spPr>
          <a:xfrm>
            <a:off x="290918" y="984148"/>
            <a:ext cx="11399211" cy="1569660"/>
          </a:xfrm>
          <a:prstGeom prst="rect">
            <a:avLst/>
          </a:prstGeom>
          <a:noFill/>
        </p:spPr>
        <p:txBody>
          <a:bodyPr wrap="square" rtlCol="0">
            <a:spAutoFit/>
          </a:bodyPr>
          <a:lstStyle/>
          <a:p>
            <a:r>
              <a:rPr lang="pt-BR" sz="4800" b="1" dirty="0"/>
              <a:t>Integração com o Sistema Gerenciador</a:t>
            </a:r>
          </a:p>
          <a:p>
            <a:r>
              <a:rPr lang="pt-BR" sz="4800" b="1" dirty="0"/>
              <a:t>de Banco de Dados (</a:t>
            </a:r>
            <a:r>
              <a:rPr lang="pt-BR" sz="4800" b="1" dirty="0" err="1"/>
              <a:t>SQLite</a:t>
            </a:r>
            <a:r>
              <a:rPr lang="pt-BR" sz="4800" b="1" dirty="0"/>
              <a:t>)</a:t>
            </a:r>
            <a:endParaRPr lang="pt-BR" sz="4800" b="1" dirty="0">
              <a:solidFill>
                <a:srgbClr val="E8500E"/>
              </a:solidFill>
              <a:latin typeface="Arial" panose="020B0604020202020204" pitchFamily="34" charset="0"/>
              <a:cs typeface="Arial" panose="020B0604020202020204" pitchFamily="34" charset="0"/>
            </a:endParaRPr>
          </a:p>
        </p:txBody>
      </p:sp>
      <p:sp>
        <p:nvSpPr>
          <p:cNvPr id="2" name="TextBox 1"/>
          <p:cNvSpPr txBox="1"/>
          <p:nvPr/>
        </p:nvSpPr>
        <p:spPr>
          <a:xfrm>
            <a:off x="12836170" y="3715679"/>
            <a:ext cx="184666" cy="369332"/>
          </a:xfrm>
          <a:prstGeom prst="rect">
            <a:avLst/>
          </a:prstGeom>
          <a:noFill/>
        </p:spPr>
        <p:txBody>
          <a:bodyPr wrap="none" rtlCol="0">
            <a:spAutoFit/>
          </a:bodyPr>
          <a:lstStyle/>
          <a:p>
            <a:endParaRPr lang="en-US" dirty="0"/>
          </a:p>
        </p:txBody>
      </p:sp>
      <p:pic>
        <p:nvPicPr>
          <p:cNvPr id="8" name="Imagem 7"/>
          <p:cNvPicPr>
            <a:picLocks noChangeAspect="1"/>
          </p:cNvPicPr>
          <p:nvPr/>
        </p:nvPicPr>
        <p:blipFill rotWithShape="1">
          <a:blip r:embed="rId3">
            <a:extLst>
              <a:ext uri="{28A0092B-C50C-407E-A947-70E740481C1C}">
                <a14:useLocalDpi xmlns:a14="http://schemas.microsoft.com/office/drawing/2010/main" val="0"/>
              </a:ext>
            </a:extLst>
          </a:blip>
          <a:srcRect t="32182" b="37272"/>
          <a:stretch/>
        </p:blipFill>
        <p:spPr>
          <a:xfrm>
            <a:off x="0" y="73601"/>
            <a:ext cx="1905000" cy="581891"/>
          </a:xfrm>
          <a:prstGeom prst="rect">
            <a:avLst/>
          </a:prstGeom>
        </p:spPr>
      </p:pic>
      <p:sp>
        <p:nvSpPr>
          <p:cNvPr id="3" name="Retângulo 2"/>
          <p:cNvSpPr/>
          <p:nvPr/>
        </p:nvSpPr>
        <p:spPr>
          <a:xfrm>
            <a:off x="290919" y="2423017"/>
            <a:ext cx="9467936" cy="4524315"/>
          </a:xfrm>
          <a:prstGeom prst="rect">
            <a:avLst/>
          </a:prstGeom>
        </p:spPr>
        <p:txBody>
          <a:bodyPr wrap="square">
            <a:spAutoFit/>
          </a:bodyPr>
          <a:lstStyle/>
          <a:p>
            <a:r>
              <a:rPr lang="pt-BR" b="1" i="1" dirty="0"/>
              <a:t>INSERT</a:t>
            </a:r>
            <a:r>
              <a:rPr lang="pt-BR" dirty="0"/>
              <a:t>: permite adicionar dados ao banco de dados</a:t>
            </a:r>
            <a:r>
              <a:rPr lang="pt-BR" dirty="0" smtClean="0"/>
              <a:t>.</a:t>
            </a:r>
          </a:p>
          <a:p>
            <a:endParaRPr lang="pt-BR" dirty="0"/>
          </a:p>
          <a:p>
            <a:r>
              <a:rPr lang="pt-BR" b="1" i="1" dirty="0"/>
              <a:t>DELETE</a:t>
            </a:r>
            <a:r>
              <a:rPr lang="pt-BR" dirty="0"/>
              <a:t>: permite remover dados do banco de dados</a:t>
            </a:r>
            <a:r>
              <a:rPr lang="pt-BR" dirty="0" smtClean="0"/>
              <a:t>.</a:t>
            </a:r>
          </a:p>
          <a:p>
            <a:endParaRPr lang="pt-BR" dirty="0"/>
          </a:p>
          <a:p>
            <a:r>
              <a:rPr lang="pt-BR" b="1" i="1" dirty="0"/>
              <a:t>UPDATE</a:t>
            </a:r>
            <a:r>
              <a:rPr lang="pt-BR" dirty="0"/>
              <a:t>: permite alterar dados do banco de dados</a:t>
            </a:r>
            <a:r>
              <a:rPr lang="pt-BR" dirty="0" smtClean="0"/>
              <a:t>.</a:t>
            </a:r>
          </a:p>
          <a:p>
            <a:endParaRPr lang="pt-BR" dirty="0"/>
          </a:p>
          <a:p>
            <a:r>
              <a:rPr lang="pt-BR" b="1" i="1" dirty="0"/>
              <a:t>SELECT</a:t>
            </a:r>
            <a:r>
              <a:rPr lang="pt-BR" dirty="0"/>
              <a:t>: permite ler dados do banco de </a:t>
            </a:r>
            <a:r>
              <a:rPr lang="pt-BR" dirty="0" smtClean="0"/>
              <a:t>dados (colunas).</a:t>
            </a:r>
          </a:p>
          <a:p>
            <a:endParaRPr lang="pt-BR" dirty="0"/>
          </a:p>
          <a:p>
            <a:r>
              <a:rPr lang="pt-BR" b="1" i="1" dirty="0"/>
              <a:t>FROM</a:t>
            </a:r>
            <a:r>
              <a:rPr lang="pt-BR" dirty="0"/>
              <a:t>: usada para </a:t>
            </a:r>
            <a:r>
              <a:rPr lang="pt-BR" dirty="0" smtClean="0"/>
              <a:t>selecionar uma tabela.</a:t>
            </a:r>
            <a:endParaRPr lang="pt-BR" dirty="0"/>
          </a:p>
          <a:p>
            <a:endParaRPr lang="pt-BR" dirty="0"/>
          </a:p>
          <a:p>
            <a:r>
              <a:rPr lang="pt-BR" b="1" i="1" dirty="0"/>
              <a:t>WHERE</a:t>
            </a:r>
            <a:r>
              <a:rPr lang="pt-BR" dirty="0"/>
              <a:t>: </a:t>
            </a:r>
            <a:r>
              <a:rPr lang="pt-BR" dirty="0" smtClean="0"/>
              <a:t>O filtro. Permite especificar </a:t>
            </a:r>
            <a:r>
              <a:rPr lang="pt-BR" dirty="0"/>
              <a:t>as partes do banco de dados que correspondem a um critério </a:t>
            </a:r>
            <a:r>
              <a:rPr lang="pt-BR" dirty="0" smtClean="0"/>
              <a:t>específico a partir </a:t>
            </a:r>
            <a:r>
              <a:rPr lang="pt-BR" dirty="0"/>
              <a:t>do qual queremos inserir, excluir ou selecionar dados de uma tabela</a:t>
            </a:r>
            <a:r>
              <a:rPr lang="pt-BR" dirty="0" smtClean="0"/>
              <a:t>.</a:t>
            </a:r>
          </a:p>
          <a:p>
            <a:endParaRPr lang="pt-BR" b="1" i="1" dirty="0" smtClean="0"/>
          </a:p>
          <a:p>
            <a:r>
              <a:rPr lang="pt-BR" b="1" i="1" dirty="0" smtClean="0"/>
              <a:t>JOIN </a:t>
            </a:r>
            <a:r>
              <a:rPr lang="pt-BR" b="1" i="1" dirty="0"/>
              <a:t>(</a:t>
            </a:r>
            <a:r>
              <a:rPr lang="pt-BR" b="1" i="1" dirty="0" err="1"/>
              <a:t>Inner</a:t>
            </a:r>
            <a:r>
              <a:rPr lang="pt-BR" b="1" i="1" dirty="0"/>
              <a:t> </a:t>
            </a:r>
            <a:r>
              <a:rPr lang="pt-BR" b="1" i="1" dirty="0" err="1"/>
              <a:t>Join</a:t>
            </a:r>
            <a:r>
              <a:rPr lang="pt-BR" b="1" i="1" dirty="0"/>
              <a:t>, </a:t>
            </a:r>
            <a:r>
              <a:rPr lang="pt-BR" b="1" i="1" dirty="0" err="1"/>
              <a:t>Right</a:t>
            </a:r>
            <a:r>
              <a:rPr lang="pt-BR" b="1" i="1" dirty="0"/>
              <a:t> </a:t>
            </a:r>
            <a:r>
              <a:rPr lang="pt-BR" b="1" i="1" dirty="0" err="1"/>
              <a:t>Join</a:t>
            </a:r>
            <a:r>
              <a:rPr lang="pt-BR" b="1" i="1" dirty="0"/>
              <a:t>, </a:t>
            </a:r>
            <a:r>
              <a:rPr lang="pt-BR" b="1" i="1" dirty="0" err="1"/>
              <a:t>Left</a:t>
            </a:r>
            <a:r>
              <a:rPr lang="pt-BR" b="1" i="1" dirty="0"/>
              <a:t> </a:t>
            </a:r>
            <a:r>
              <a:rPr lang="pt-BR" b="1" i="1" dirty="0" err="1"/>
              <a:t>Join</a:t>
            </a:r>
            <a:r>
              <a:rPr lang="pt-BR" b="1" i="1" dirty="0" smtClean="0"/>
              <a:t>): </a:t>
            </a:r>
            <a:r>
              <a:rPr lang="pt-BR" dirty="0" smtClean="0"/>
              <a:t>Faz a intersecção de duas tabelas, selecionando apenas os dados em comum.</a:t>
            </a:r>
          </a:p>
          <a:p>
            <a:r>
              <a:rPr lang="pt-BR" b="1" i="1" dirty="0" smtClean="0"/>
              <a:t>Outros comandos SQL também são validos.</a:t>
            </a:r>
            <a:endParaRPr lang="pt-BR" b="1" i="1" dirty="0"/>
          </a:p>
        </p:txBody>
      </p:sp>
    </p:spTree>
    <p:extLst>
      <p:ext uri="{BB962C8B-B14F-4D97-AF65-F5344CB8AC3E}">
        <p14:creationId xmlns:p14="http://schemas.microsoft.com/office/powerpoint/2010/main" val="39840000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a:alphaModFix amt="72000"/>
            <a:extLst>
              <a:ext uri="{28A0092B-C50C-407E-A947-70E740481C1C}">
                <a14:useLocalDpi xmlns:a14="http://schemas.microsoft.com/office/drawing/2010/main" val="0"/>
              </a:ext>
            </a:extLst>
          </a:blip>
          <a:srcRect l="67187" r="1"/>
          <a:stretch/>
        </p:blipFill>
        <p:spPr>
          <a:xfrm>
            <a:off x="8046720" y="0"/>
            <a:ext cx="4145280" cy="6858000"/>
          </a:xfrm>
          <a:prstGeom prst="rect">
            <a:avLst/>
          </a:prstGeom>
        </p:spPr>
      </p:pic>
      <p:sp>
        <p:nvSpPr>
          <p:cNvPr id="2" name="TextBox 1"/>
          <p:cNvSpPr txBox="1"/>
          <p:nvPr/>
        </p:nvSpPr>
        <p:spPr>
          <a:xfrm>
            <a:off x="12836170" y="3715679"/>
            <a:ext cx="184666" cy="369332"/>
          </a:xfrm>
          <a:prstGeom prst="rect">
            <a:avLst/>
          </a:prstGeom>
          <a:noFill/>
        </p:spPr>
        <p:txBody>
          <a:bodyPr wrap="none" rtlCol="0">
            <a:spAutoFit/>
          </a:bodyPr>
          <a:lstStyle/>
          <a:p>
            <a:endParaRPr lang="en-US" dirty="0"/>
          </a:p>
        </p:txBody>
      </p:sp>
      <p:pic>
        <p:nvPicPr>
          <p:cNvPr id="8" name="Imagem 7"/>
          <p:cNvPicPr>
            <a:picLocks noChangeAspect="1"/>
          </p:cNvPicPr>
          <p:nvPr/>
        </p:nvPicPr>
        <p:blipFill rotWithShape="1">
          <a:blip r:embed="rId3">
            <a:extLst>
              <a:ext uri="{28A0092B-C50C-407E-A947-70E740481C1C}">
                <a14:useLocalDpi xmlns:a14="http://schemas.microsoft.com/office/drawing/2010/main" val="0"/>
              </a:ext>
            </a:extLst>
          </a:blip>
          <a:srcRect t="32182" b="37272"/>
          <a:stretch/>
        </p:blipFill>
        <p:spPr>
          <a:xfrm>
            <a:off x="0" y="73601"/>
            <a:ext cx="1905000" cy="581891"/>
          </a:xfrm>
          <a:prstGeom prst="rect">
            <a:avLst/>
          </a:prstGeom>
        </p:spPr>
      </p:pic>
      <p:sp>
        <p:nvSpPr>
          <p:cNvPr id="3" name="Retângulo 2"/>
          <p:cNvSpPr/>
          <p:nvPr/>
        </p:nvSpPr>
        <p:spPr>
          <a:xfrm>
            <a:off x="383626" y="938076"/>
            <a:ext cx="11432627" cy="1569660"/>
          </a:xfrm>
          <a:prstGeom prst="rect">
            <a:avLst/>
          </a:prstGeom>
        </p:spPr>
        <p:txBody>
          <a:bodyPr wrap="square">
            <a:spAutoFit/>
          </a:bodyPr>
          <a:lstStyle/>
          <a:p>
            <a:r>
              <a:rPr lang="pt-BR" sz="4800" b="1" dirty="0">
                <a:solidFill>
                  <a:srgbClr val="E8500E"/>
                </a:solidFill>
                <a:latin typeface="Arial" panose="020B0604020202020204" pitchFamily="34" charset="0"/>
                <a:cs typeface="Arial" panose="020B0604020202020204" pitchFamily="34" charset="0"/>
              </a:rPr>
              <a:t>Estratégias para Desenvolvimento de</a:t>
            </a:r>
          </a:p>
          <a:p>
            <a:r>
              <a:rPr lang="pt-BR" sz="4800" b="1" dirty="0" err="1">
                <a:solidFill>
                  <a:srgbClr val="E8500E"/>
                </a:solidFill>
                <a:latin typeface="Arial" panose="020B0604020202020204" pitchFamily="34" charset="0"/>
                <a:cs typeface="Arial" panose="020B0604020202020204" pitchFamily="34" charset="0"/>
              </a:rPr>
              <a:t>App</a:t>
            </a:r>
            <a:r>
              <a:rPr lang="pt-BR" sz="4800" b="1" dirty="0">
                <a:solidFill>
                  <a:srgbClr val="E8500E"/>
                </a:solidFill>
                <a:latin typeface="Arial" panose="020B0604020202020204" pitchFamily="34" charset="0"/>
                <a:cs typeface="Arial" panose="020B0604020202020204" pitchFamily="34" charset="0"/>
              </a:rPr>
              <a:t> Mobile</a:t>
            </a:r>
          </a:p>
        </p:txBody>
      </p:sp>
      <p:sp>
        <p:nvSpPr>
          <p:cNvPr id="4" name="Retângulo 3"/>
          <p:cNvSpPr/>
          <p:nvPr/>
        </p:nvSpPr>
        <p:spPr>
          <a:xfrm>
            <a:off x="383626" y="2823241"/>
            <a:ext cx="6096000" cy="2031325"/>
          </a:xfrm>
          <a:prstGeom prst="rect">
            <a:avLst/>
          </a:prstGeom>
        </p:spPr>
        <p:txBody>
          <a:bodyPr>
            <a:spAutoFit/>
          </a:bodyPr>
          <a:lstStyle/>
          <a:p>
            <a:r>
              <a:rPr lang="pt-BR" b="1" i="1" dirty="0" err="1"/>
              <a:t>Being</a:t>
            </a:r>
            <a:r>
              <a:rPr lang="pt-BR" b="1" i="1" dirty="0"/>
              <a:t> </a:t>
            </a:r>
            <a:r>
              <a:rPr lang="pt-BR" b="1" i="1" dirty="0" err="1"/>
              <a:t>created</a:t>
            </a:r>
            <a:r>
              <a:rPr lang="pt-BR" b="1" i="1" dirty="0"/>
              <a:t>;</a:t>
            </a:r>
          </a:p>
          <a:p>
            <a:r>
              <a:rPr lang="pt-BR" b="1" i="1" dirty="0" err="1"/>
              <a:t>Starting</a:t>
            </a:r>
            <a:r>
              <a:rPr lang="pt-BR" b="1" i="1" dirty="0"/>
              <a:t>;</a:t>
            </a:r>
          </a:p>
          <a:p>
            <a:r>
              <a:rPr lang="pt-BR" b="1" i="1" dirty="0" err="1"/>
              <a:t>Resuming</a:t>
            </a:r>
            <a:r>
              <a:rPr lang="pt-BR" b="1" i="1" dirty="0"/>
              <a:t>;</a:t>
            </a:r>
          </a:p>
          <a:p>
            <a:r>
              <a:rPr lang="pt-BR" b="1" i="1" dirty="0" err="1"/>
              <a:t>Running</a:t>
            </a:r>
            <a:r>
              <a:rPr lang="pt-BR" b="1" i="1" dirty="0"/>
              <a:t>;</a:t>
            </a:r>
          </a:p>
          <a:p>
            <a:r>
              <a:rPr lang="pt-BR" b="1" i="1" dirty="0" err="1"/>
              <a:t>Pausing</a:t>
            </a:r>
            <a:r>
              <a:rPr lang="pt-BR" b="1" i="1" dirty="0"/>
              <a:t>;</a:t>
            </a:r>
          </a:p>
          <a:p>
            <a:r>
              <a:rPr lang="pt-BR" b="1" i="1" dirty="0" err="1"/>
              <a:t>Stopping</a:t>
            </a:r>
            <a:r>
              <a:rPr lang="pt-BR" b="1" i="1" dirty="0"/>
              <a:t>;</a:t>
            </a:r>
          </a:p>
          <a:p>
            <a:r>
              <a:rPr lang="pt-BR" b="1" i="1" dirty="0" err="1"/>
              <a:t>Being</a:t>
            </a:r>
            <a:r>
              <a:rPr lang="pt-BR" b="1" i="1" dirty="0"/>
              <a:t> </a:t>
            </a:r>
            <a:r>
              <a:rPr lang="pt-BR" b="1" i="1" dirty="0" err="1"/>
              <a:t>destroyed</a:t>
            </a:r>
            <a:r>
              <a:rPr lang="pt-BR" b="1" i="1" dirty="0"/>
              <a:t>.</a:t>
            </a:r>
            <a:endParaRPr lang="pt-BR" dirty="0"/>
          </a:p>
        </p:txBody>
      </p:sp>
    </p:spTree>
    <p:extLst>
      <p:ext uri="{BB962C8B-B14F-4D97-AF65-F5344CB8AC3E}">
        <p14:creationId xmlns:p14="http://schemas.microsoft.com/office/powerpoint/2010/main" val="19507375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a:alphaModFix amt="72000"/>
            <a:extLst>
              <a:ext uri="{28A0092B-C50C-407E-A947-70E740481C1C}">
                <a14:useLocalDpi xmlns:a14="http://schemas.microsoft.com/office/drawing/2010/main" val="0"/>
              </a:ext>
            </a:extLst>
          </a:blip>
          <a:srcRect l="67187" r="1"/>
          <a:stretch/>
        </p:blipFill>
        <p:spPr>
          <a:xfrm>
            <a:off x="8046720" y="0"/>
            <a:ext cx="4145280" cy="6858000"/>
          </a:xfrm>
          <a:prstGeom prst="rect">
            <a:avLst/>
          </a:prstGeom>
        </p:spPr>
      </p:pic>
      <p:sp>
        <p:nvSpPr>
          <p:cNvPr id="6" name="CaixaDeTexto 5"/>
          <p:cNvSpPr txBox="1"/>
          <p:nvPr/>
        </p:nvSpPr>
        <p:spPr>
          <a:xfrm>
            <a:off x="377628" y="984148"/>
            <a:ext cx="11399211" cy="830997"/>
          </a:xfrm>
          <a:prstGeom prst="rect">
            <a:avLst/>
          </a:prstGeom>
          <a:noFill/>
        </p:spPr>
        <p:txBody>
          <a:bodyPr wrap="square" rtlCol="0">
            <a:spAutoFit/>
          </a:bodyPr>
          <a:lstStyle/>
          <a:p>
            <a:r>
              <a:rPr lang="pt-BR" sz="4800" b="1" dirty="0" smtClean="0">
                <a:solidFill>
                  <a:srgbClr val="E8500E"/>
                </a:solidFill>
                <a:latin typeface="Arial" panose="020B0604020202020204" pitchFamily="34" charset="0"/>
                <a:cs typeface="Arial" panose="020B0604020202020204" pitchFamily="34" charset="0"/>
              </a:rPr>
              <a:t>Entrega de um </a:t>
            </a:r>
            <a:r>
              <a:rPr lang="pt-BR" sz="4800" b="1" dirty="0" err="1" smtClean="0">
                <a:solidFill>
                  <a:srgbClr val="E8500E"/>
                </a:solidFill>
                <a:latin typeface="Arial" panose="020B0604020202020204" pitchFamily="34" charset="0"/>
                <a:cs typeface="Arial" panose="020B0604020202020204" pitchFamily="34" charset="0"/>
              </a:rPr>
              <a:t>app</a:t>
            </a:r>
            <a:endParaRPr lang="pt-BR" sz="4800" b="1" dirty="0">
              <a:solidFill>
                <a:srgbClr val="E8500E"/>
              </a:solidFill>
              <a:latin typeface="Arial" panose="020B0604020202020204" pitchFamily="34" charset="0"/>
              <a:cs typeface="Arial" panose="020B0604020202020204" pitchFamily="34" charset="0"/>
            </a:endParaRPr>
          </a:p>
        </p:txBody>
      </p:sp>
      <p:sp>
        <p:nvSpPr>
          <p:cNvPr id="2" name="TextBox 1"/>
          <p:cNvSpPr txBox="1"/>
          <p:nvPr/>
        </p:nvSpPr>
        <p:spPr>
          <a:xfrm>
            <a:off x="12836170" y="3715679"/>
            <a:ext cx="184666" cy="369332"/>
          </a:xfrm>
          <a:prstGeom prst="rect">
            <a:avLst/>
          </a:prstGeom>
          <a:noFill/>
        </p:spPr>
        <p:txBody>
          <a:bodyPr wrap="none" rtlCol="0">
            <a:spAutoFit/>
          </a:bodyPr>
          <a:lstStyle/>
          <a:p>
            <a:endParaRPr lang="en-US" dirty="0"/>
          </a:p>
        </p:txBody>
      </p:sp>
      <p:pic>
        <p:nvPicPr>
          <p:cNvPr id="8" name="Imagem 7"/>
          <p:cNvPicPr>
            <a:picLocks noChangeAspect="1"/>
          </p:cNvPicPr>
          <p:nvPr/>
        </p:nvPicPr>
        <p:blipFill rotWithShape="1">
          <a:blip r:embed="rId3">
            <a:extLst>
              <a:ext uri="{28A0092B-C50C-407E-A947-70E740481C1C}">
                <a14:useLocalDpi xmlns:a14="http://schemas.microsoft.com/office/drawing/2010/main" val="0"/>
              </a:ext>
            </a:extLst>
          </a:blip>
          <a:srcRect t="32182" b="37272"/>
          <a:stretch/>
        </p:blipFill>
        <p:spPr>
          <a:xfrm>
            <a:off x="0" y="73601"/>
            <a:ext cx="1905000" cy="581891"/>
          </a:xfrm>
          <a:prstGeom prst="rect">
            <a:avLst/>
          </a:prstGeom>
        </p:spPr>
      </p:pic>
      <p:sp>
        <p:nvSpPr>
          <p:cNvPr id="3" name="Retângulo 2"/>
          <p:cNvSpPr/>
          <p:nvPr/>
        </p:nvSpPr>
        <p:spPr>
          <a:xfrm>
            <a:off x="486102" y="1869019"/>
            <a:ext cx="9698421" cy="3970318"/>
          </a:xfrm>
          <a:prstGeom prst="rect">
            <a:avLst/>
          </a:prstGeom>
        </p:spPr>
        <p:txBody>
          <a:bodyPr wrap="square">
            <a:spAutoFit/>
          </a:bodyPr>
          <a:lstStyle/>
          <a:p>
            <a:r>
              <a:rPr lang="pt-BR" dirty="0"/>
              <a:t>Você provavelmente não deseja fazer upload de nenhum dos aplicativos que você construiu; portanto, </a:t>
            </a:r>
            <a:r>
              <a:rPr lang="pt-BR" dirty="0" smtClean="0"/>
              <a:t>o primeiro </a:t>
            </a:r>
            <a:r>
              <a:rPr lang="pt-BR" dirty="0"/>
              <a:t>passo é desenvolver um aplicativo que você deseja publicar. Depois acesse</a:t>
            </a:r>
          </a:p>
          <a:p>
            <a:r>
              <a:rPr lang="pt-BR" dirty="0"/>
              <a:t>https://play.google.com/apps/publish/ e siga as instruções para obter uma conta de desenvolvedor do </a:t>
            </a:r>
            <a:r>
              <a:rPr lang="pt-BR" dirty="0" err="1" smtClean="0"/>
              <a:t>GooglePlay</a:t>
            </a:r>
            <a:r>
              <a:rPr lang="pt-BR" dirty="0"/>
              <a:t>. </a:t>
            </a:r>
            <a:endParaRPr lang="pt-BR" dirty="0" smtClean="0"/>
          </a:p>
          <a:p>
            <a:endParaRPr lang="pt-BR" dirty="0" smtClean="0"/>
          </a:p>
          <a:p>
            <a:r>
              <a:rPr lang="pt-BR" dirty="0" smtClean="0"/>
              <a:t>Nessa </a:t>
            </a:r>
            <a:r>
              <a:rPr lang="pt-BR" dirty="0"/>
              <a:t>conta, não há </a:t>
            </a:r>
            <a:r>
              <a:rPr lang="pt-BR" b="1" dirty="0"/>
              <a:t>limite </a:t>
            </a:r>
            <a:r>
              <a:rPr lang="pt-BR" dirty="0"/>
              <a:t>para o número de aplicativos que você pode publicar. </a:t>
            </a:r>
            <a:endParaRPr lang="pt-BR" dirty="0" smtClean="0"/>
          </a:p>
          <a:p>
            <a:r>
              <a:rPr lang="pt-BR" dirty="0" smtClean="0"/>
              <a:t>Para </a:t>
            </a:r>
            <a:r>
              <a:rPr lang="pt-BR" dirty="0"/>
              <a:t>publicar, </a:t>
            </a:r>
            <a:r>
              <a:rPr lang="pt-BR" dirty="0" err="1" smtClean="0"/>
              <a:t>bastacolocar</a:t>
            </a:r>
            <a:r>
              <a:rPr lang="pt-BR" dirty="0" smtClean="0"/>
              <a:t> </a:t>
            </a:r>
            <a:r>
              <a:rPr lang="pt-BR" dirty="0"/>
              <a:t>uma boa imagem para cada uma das categorizações de densidade de tela do </a:t>
            </a:r>
            <a:r>
              <a:rPr lang="pt-BR" dirty="0" err="1"/>
              <a:t>Android</a:t>
            </a:r>
            <a:r>
              <a:rPr lang="pt-BR" dirty="0" smtClean="0"/>
              <a:t>. </a:t>
            </a:r>
            <a:r>
              <a:rPr lang="pt-BR" dirty="0"/>
              <a:t>Crie um ícone de aplicativo </a:t>
            </a:r>
            <a:r>
              <a:rPr lang="pt-BR" dirty="0" smtClean="0"/>
              <a:t>e </a:t>
            </a:r>
            <a:r>
              <a:rPr lang="pt-BR" dirty="0"/>
              <a:t>salve-o como </a:t>
            </a:r>
            <a:r>
              <a:rPr lang="pt-BR" dirty="0" smtClean="0"/>
              <a:t>um arquivo </a:t>
            </a:r>
            <a:r>
              <a:rPr lang="pt-BR" dirty="0"/>
              <a:t>.</a:t>
            </a:r>
            <a:r>
              <a:rPr lang="pt-BR" dirty="0" err="1"/>
              <a:t>png</a:t>
            </a:r>
            <a:r>
              <a:rPr lang="pt-BR" dirty="0"/>
              <a:t>. Em seguida, </a:t>
            </a:r>
            <a:r>
              <a:rPr lang="pt-BR" dirty="0" smtClean="0"/>
              <a:t>visite: </a:t>
            </a:r>
          </a:p>
          <a:p>
            <a:r>
              <a:rPr lang="pt-BR" dirty="0"/>
              <a:t>http://romannurik.github.io/AndroidAssetStudio/icons-launcher.html. Isso transformará seu único ícone em </a:t>
            </a:r>
            <a:r>
              <a:rPr lang="pt-BR" dirty="0" smtClean="0"/>
              <a:t>um conjunto </a:t>
            </a:r>
            <a:r>
              <a:rPr lang="pt-BR" dirty="0"/>
              <a:t>completo de ícones para cada densidade de tela. Existem muitos sites que oferecem um </a:t>
            </a:r>
            <a:r>
              <a:rPr lang="pt-BR" dirty="0" smtClean="0"/>
              <a:t>serviço gratuito </a:t>
            </a:r>
            <a:r>
              <a:rPr lang="pt-BR" dirty="0"/>
              <a:t>e semelhante.</a:t>
            </a:r>
          </a:p>
          <a:p>
            <a:r>
              <a:rPr lang="pt-BR" dirty="0"/>
              <a:t>Depois de baixar o arquivo .zip do site anterior, você pode simplesmente copiar a pasta do download para </a:t>
            </a:r>
            <a:r>
              <a:rPr lang="pt-BR" dirty="0" smtClean="0"/>
              <a:t>a pasta </a:t>
            </a:r>
            <a:r>
              <a:rPr lang="pt-BR" dirty="0"/>
              <a:t>principal via explorador de projetos. Todos os ícones em todas as densidades foram atualizados.</a:t>
            </a:r>
            <a:endParaRPr lang="pt-BR" dirty="0"/>
          </a:p>
        </p:txBody>
      </p:sp>
    </p:spTree>
    <p:extLst>
      <p:ext uri="{BB962C8B-B14F-4D97-AF65-F5344CB8AC3E}">
        <p14:creationId xmlns:p14="http://schemas.microsoft.com/office/powerpoint/2010/main" val="207064218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a:alphaModFix amt="72000"/>
            <a:extLst>
              <a:ext uri="{28A0092B-C50C-407E-A947-70E740481C1C}">
                <a14:useLocalDpi xmlns:a14="http://schemas.microsoft.com/office/drawing/2010/main" val="0"/>
              </a:ext>
            </a:extLst>
          </a:blip>
          <a:srcRect l="67187" r="1"/>
          <a:stretch/>
        </p:blipFill>
        <p:spPr>
          <a:xfrm>
            <a:off x="8046720" y="0"/>
            <a:ext cx="4145280" cy="6858000"/>
          </a:xfrm>
          <a:prstGeom prst="rect">
            <a:avLst/>
          </a:prstGeom>
        </p:spPr>
      </p:pic>
      <p:sp>
        <p:nvSpPr>
          <p:cNvPr id="6" name="CaixaDeTexto 5"/>
          <p:cNvSpPr txBox="1"/>
          <p:nvPr/>
        </p:nvSpPr>
        <p:spPr>
          <a:xfrm>
            <a:off x="377628" y="984148"/>
            <a:ext cx="11399211" cy="830997"/>
          </a:xfrm>
          <a:prstGeom prst="rect">
            <a:avLst/>
          </a:prstGeom>
          <a:noFill/>
        </p:spPr>
        <p:txBody>
          <a:bodyPr wrap="square" rtlCol="0">
            <a:spAutoFit/>
          </a:bodyPr>
          <a:lstStyle/>
          <a:p>
            <a:r>
              <a:rPr lang="pt-BR" sz="4800" b="1" dirty="0" smtClean="0">
                <a:solidFill>
                  <a:srgbClr val="E8500E"/>
                </a:solidFill>
                <a:latin typeface="Arial" panose="020B0604020202020204" pitchFamily="34" charset="0"/>
                <a:cs typeface="Arial" panose="020B0604020202020204" pitchFamily="34" charset="0"/>
              </a:rPr>
              <a:t>Entrega de um </a:t>
            </a:r>
            <a:r>
              <a:rPr lang="pt-BR" sz="4800" b="1" dirty="0" err="1" smtClean="0">
                <a:solidFill>
                  <a:srgbClr val="E8500E"/>
                </a:solidFill>
                <a:latin typeface="Arial" panose="020B0604020202020204" pitchFamily="34" charset="0"/>
                <a:cs typeface="Arial" panose="020B0604020202020204" pitchFamily="34" charset="0"/>
              </a:rPr>
              <a:t>app</a:t>
            </a:r>
            <a:endParaRPr lang="pt-BR" sz="4800" b="1" dirty="0">
              <a:solidFill>
                <a:srgbClr val="E8500E"/>
              </a:solidFill>
              <a:latin typeface="Arial" panose="020B0604020202020204" pitchFamily="34" charset="0"/>
              <a:cs typeface="Arial" panose="020B0604020202020204" pitchFamily="34" charset="0"/>
            </a:endParaRPr>
          </a:p>
        </p:txBody>
      </p:sp>
      <p:sp>
        <p:nvSpPr>
          <p:cNvPr id="2" name="TextBox 1"/>
          <p:cNvSpPr txBox="1"/>
          <p:nvPr/>
        </p:nvSpPr>
        <p:spPr>
          <a:xfrm>
            <a:off x="12836170" y="3715679"/>
            <a:ext cx="184666" cy="369332"/>
          </a:xfrm>
          <a:prstGeom prst="rect">
            <a:avLst/>
          </a:prstGeom>
          <a:noFill/>
        </p:spPr>
        <p:txBody>
          <a:bodyPr wrap="none" rtlCol="0">
            <a:spAutoFit/>
          </a:bodyPr>
          <a:lstStyle/>
          <a:p>
            <a:endParaRPr lang="en-US" dirty="0"/>
          </a:p>
        </p:txBody>
      </p:sp>
      <p:pic>
        <p:nvPicPr>
          <p:cNvPr id="8" name="Imagem 7"/>
          <p:cNvPicPr>
            <a:picLocks noChangeAspect="1"/>
          </p:cNvPicPr>
          <p:nvPr/>
        </p:nvPicPr>
        <p:blipFill rotWithShape="1">
          <a:blip r:embed="rId3">
            <a:extLst>
              <a:ext uri="{28A0092B-C50C-407E-A947-70E740481C1C}">
                <a14:useLocalDpi xmlns:a14="http://schemas.microsoft.com/office/drawing/2010/main" val="0"/>
              </a:ext>
            </a:extLst>
          </a:blip>
          <a:srcRect t="32182" b="37272"/>
          <a:stretch/>
        </p:blipFill>
        <p:spPr>
          <a:xfrm>
            <a:off x="0" y="73601"/>
            <a:ext cx="1905000" cy="581891"/>
          </a:xfrm>
          <a:prstGeom prst="rect">
            <a:avLst/>
          </a:prstGeom>
        </p:spPr>
      </p:pic>
      <p:sp>
        <p:nvSpPr>
          <p:cNvPr id="3" name="Retângulo 2"/>
          <p:cNvSpPr/>
          <p:nvPr/>
        </p:nvSpPr>
        <p:spPr>
          <a:xfrm>
            <a:off x="486102" y="1869019"/>
            <a:ext cx="9698421" cy="4247317"/>
          </a:xfrm>
          <a:prstGeom prst="rect">
            <a:avLst/>
          </a:prstGeom>
        </p:spPr>
        <p:txBody>
          <a:bodyPr wrap="square">
            <a:spAutoFit/>
          </a:bodyPr>
          <a:lstStyle/>
          <a:p>
            <a:r>
              <a:rPr lang="pt-BR" dirty="0"/>
              <a:t>Prepare até oito capturas de tela para cada</a:t>
            </a:r>
          </a:p>
          <a:p>
            <a:r>
              <a:rPr lang="pt-BR" dirty="0"/>
              <a:t>tipo de dispositivo (um telefone/</a:t>
            </a:r>
            <a:r>
              <a:rPr lang="pt-BR" dirty="0" err="1"/>
              <a:t>tablet</a:t>
            </a:r>
            <a:r>
              <a:rPr lang="pt-BR" dirty="0"/>
              <a:t>/TV/relógio) com o qual seu aplicativo é compatível</a:t>
            </a:r>
            <a:r>
              <a:rPr lang="pt-BR" dirty="0" smtClean="0"/>
              <a:t>.</a:t>
            </a:r>
          </a:p>
          <a:p>
            <a:endParaRPr lang="pt-BR" dirty="0"/>
          </a:p>
          <a:p>
            <a:r>
              <a:rPr lang="pt-BR" dirty="0"/>
              <a:t>Crie uma imagem de 512 x 512 pixels, que será usada para exibir o ícone do seu aplicativo na</a:t>
            </a:r>
          </a:p>
          <a:p>
            <a:r>
              <a:rPr lang="pt-BR" dirty="0"/>
              <a:t>Google Play </a:t>
            </a:r>
            <a:r>
              <a:rPr lang="pt-BR" dirty="0" err="1"/>
              <a:t>Store</a:t>
            </a:r>
            <a:r>
              <a:rPr lang="pt-BR" dirty="0" smtClean="0"/>
              <a:t>.</a:t>
            </a:r>
          </a:p>
          <a:p>
            <a:endParaRPr lang="pt-BR" dirty="0"/>
          </a:p>
          <a:p>
            <a:r>
              <a:rPr lang="pt-BR" dirty="0"/>
              <a:t>Você também precisa criar três</a:t>
            </a:r>
          </a:p>
          <a:p>
            <a:r>
              <a:rPr lang="pt-BR" dirty="0" smtClean="0"/>
              <a:t>gráficos </a:t>
            </a:r>
            <a:r>
              <a:rPr lang="pt-BR" dirty="0"/>
              <a:t>de faixa, como a seguir:</a:t>
            </a:r>
          </a:p>
          <a:p>
            <a:r>
              <a:rPr lang="pt-BR" dirty="0"/>
              <a:t>1024 x 500;</a:t>
            </a:r>
          </a:p>
          <a:p>
            <a:r>
              <a:rPr lang="pt-BR" dirty="0"/>
              <a:t>180 x 120;</a:t>
            </a:r>
          </a:p>
          <a:p>
            <a:r>
              <a:rPr lang="pt-BR" dirty="0"/>
              <a:t>320 x 180</a:t>
            </a:r>
            <a:r>
              <a:rPr lang="pt-BR" dirty="0" smtClean="0"/>
              <a:t>.</a:t>
            </a:r>
          </a:p>
          <a:p>
            <a:r>
              <a:rPr lang="pt-BR" dirty="0"/>
              <a:t>Você pode gerar alguma arte do</a:t>
            </a:r>
          </a:p>
          <a:p>
            <a:r>
              <a:rPr lang="pt-BR" dirty="0"/>
              <a:t>dispositivo em: https://developer.android.com/ </a:t>
            </a:r>
            <a:r>
              <a:rPr lang="pt-BR" dirty="0" err="1"/>
              <a:t>distribute</a:t>
            </a:r>
            <a:r>
              <a:rPr lang="pt-BR" dirty="0"/>
              <a:t>/tools/</a:t>
            </a:r>
            <a:r>
              <a:rPr lang="pt-BR" dirty="0" err="1"/>
              <a:t>promote</a:t>
            </a:r>
            <a:r>
              <a:rPr lang="pt-BR" dirty="0"/>
              <a:t>/device-art.html</a:t>
            </a:r>
            <a:r>
              <a:rPr lang="pt-BR" dirty="0" smtClean="0"/>
              <a:t>.</a:t>
            </a:r>
          </a:p>
          <a:p>
            <a:endParaRPr lang="pt-BR" dirty="0"/>
          </a:p>
          <a:p>
            <a:endParaRPr lang="pt-BR" dirty="0"/>
          </a:p>
        </p:txBody>
      </p:sp>
    </p:spTree>
    <p:extLst>
      <p:ext uri="{BB962C8B-B14F-4D97-AF65-F5344CB8AC3E}">
        <p14:creationId xmlns:p14="http://schemas.microsoft.com/office/powerpoint/2010/main" val="290447231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26239" y="793600"/>
            <a:ext cx="9492342" cy="769441"/>
          </a:xfrm>
          <a:prstGeom prst="rect">
            <a:avLst/>
          </a:prstGeom>
          <a:noFill/>
        </p:spPr>
        <p:txBody>
          <a:bodyPr wrap="square" rtlCol="0">
            <a:spAutoFit/>
          </a:bodyPr>
          <a:lstStyle/>
          <a:p>
            <a:r>
              <a:rPr lang="pt-BR" sz="4400" b="1" dirty="0" smtClean="0">
                <a:solidFill>
                  <a:srgbClr val="E8500E"/>
                </a:solidFill>
                <a:latin typeface="Arial" panose="020B0604020202020204" pitchFamily="34" charset="0"/>
                <a:cs typeface="Arial" panose="020B0604020202020204" pitchFamily="34" charset="0"/>
              </a:rPr>
              <a:t>Atividade N1</a:t>
            </a:r>
            <a:endParaRPr lang="pt-BR" sz="4400" b="1" dirty="0">
              <a:solidFill>
                <a:srgbClr val="E8500E"/>
              </a:solidFill>
              <a:latin typeface="Arial" panose="020B0604020202020204" pitchFamily="34" charset="0"/>
              <a:cs typeface="Arial" panose="020B0604020202020204" pitchFamily="34" charset="0"/>
            </a:endParaRPr>
          </a:p>
        </p:txBody>
      </p:sp>
      <p:pic>
        <p:nvPicPr>
          <p:cNvPr id="16" name="Imagem 15"/>
          <p:cNvPicPr>
            <a:picLocks noChangeAspect="1"/>
          </p:cNvPicPr>
          <p:nvPr/>
        </p:nvPicPr>
        <p:blipFill rotWithShape="1">
          <a:blip r:embed="rId2">
            <a:extLst>
              <a:ext uri="{28A0092B-C50C-407E-A947-70E740481C1C}">
                <a14:useLocalDpi xmlns:a14="http://schemas.microsoft.com/office/drawing/2010/main" val="0"/>
              </a:ext>
            </a:extLst>
          </a:blip>
          <a:srcRect t="32182" b="37272"/>
          <a:stretch/>
        </p:blipFill>
        <p:spPr>
          <a:xfrm>
            <a:off x="0" y="73601"/>
            <a:ext cx="1905000" cy="581891"/>
          </a:xfrm>
          <a:prstGeom prst="rect">
            <a:avLst/>
          </a:prstGeom>
        </p:spPr>
      </p:pic>
      <p:sp>
        <p:nvSpPr>
          <p:cNvPr id="17" name="Retângulo 16"/>
          <p:cNvSpPr/>
          <p:nvPr/>
        </p:nvSpPr>
        <p:spPr>
          <a:xfrm>
            <a:off x="282331" y="1490667"/>
            <a:ext cx="10990014" cy="4247317"/>
          </a:xfrm>
          <a:prstGeom prst="rect">
            <a:avLst/>
          </a:prstGeom>
        </p:spPr>
        <p:txBody>
          <a:bodyPr wrap="square">
            <a:spAutoFit/>
          </a:bodyPr>
          <a:lstStyle/>
          <a:p>
            <a:endParaRPr lang="pt-BR" dirty="0" smtClean="0"/>
          </a:p>
          <a:p>
            <a:r>
              <a:rPr lang="pt-BR" dirty="0"/>
              <a:t>A utilização do </a:t>
            </a:r>
            <a:r>
              <a:rPr lang="pt-BR" dirty="0" err="1"/>
              <a:t>Android</a:t>
            </a:r>
            <a:r>
              <a:rPr lang="pt-BR" dirty="0"/>
              <a:t> para criação de aplicativos para dispositivos fornece, à organização, todo o suporte necessário para o </a:t>
            </a:r>
            <a:r>
              <a:rPr lang="pt-BR" i="1" dirty="0"/>
              <a:t>design</a:t>
            </a:r>
            <a:r>
              <a:rPr lang="pt-BR" dirty="0"/>
              <a:t>, a implementação, os testes e o </a:t>
            </a:r>
            <a:r>
              <a:rPr lang="pt-BR" i="1" dirty="0" err="1"/>
              <a:t>deploy</a:t>
            </a:r>
            <a:r>
              <a:rPr lang="pt-BR" dirty="0"/>
              <a:t>. </a:t>
            </a:r>
            <a:endParaRPr lang="pt-BR" dirty="0" smtClean="0"/>
          </a:p>
          <a:p>
            <a:endParaRPr lang="pt-BR" dirty="0"/>
          </a:p>
          <a:p>
            <a:r>
              <a:rPr lang="pt-BR" dirty="0" smtClean="0"/>
              <a:t>Por </a:t>
            </a:r>
            <a:r>
              <a:rPr lang="pt-BR" dirty="0"/>
              <a:t>exemplo: uma organização pode lançar mão desse tipo de tecnologia para alavancar seus negócios devido à crescente demanda por aplicativos que possam funcionar em celulares. Essa demanda é conhecida como “Mobile </a:t>
            </a:r>
            <a:r>
              <a:rPr lang="pt-BR" dirty="0" err="1"/>
              <a:t>First</a:t>
            </a:r>
            <a:r>
              <a:rPr lang="pt-BR" dirty="0"/>
              <a:t>” e faz com que os desenvolvedores inicialmente projetam suas aplicações para dispositivos móveis antes dos demais, como desktops. Sendo assim, este case propõe a reflexão sobre como o </a:t>
            </a:r>
            <a:r>
              <a:rPr lang="pt-BR" dirty="0" err="1"/>
              <a:t>Android</a:t>
            </a:r>
            <a:r>
              <a:rPr lang="pt-BR" dirty="0"/>
              <a:t> pode auxiliar na construção de um </a:t>
            </a:r>
            <a:r>
              <a:rPr lang="pt-BR" i="1" dirty="0" err="1"/>
              <a:t>app</a:t>
            </a:r>
            <a:r>
              <a:rPr lang="pt-BR" i="1" dirty="0"/>
              <a:t> mobile</a:t>
            </a:r>
            <a:r>
              <a:rPr lang="pt-BR" dirty="0" smtClean="0"/>
              <a:t>.</a:t>
            </a:r>
          </a:p>
          <a:p>
            <a:endParaRPr lang="pt-BR" b="1" dirty="0"/>
          </a:p>
          <a:p>
            <a:endParaRPr lang="pt-BR" dirty="0" smtClean="0"/>
          </a:p>
          <a:p>
            <a:endParaRPr lang="pt-BR" dirty="0"/>
          </a:p>
          <a:p>
            <a:endParaRPr lang="pt-BR" dirty="0"/>
          </a:p>
          <a:p>
            <a:endParaRPr lang="pt-BR" b="1" dirty="0"/>
          </a:p>
          <a:p>
            <a:endParaRPr lang="pt-BR" dirty="0"/>
          </a:p>
        </p:txBody>
      </p:sp>
    </p:spTree>
    <p:extLst>
      <p:ext uri="{BB962C8B-B14F-4D97-AF65-F5344CB8AC3E}">
        <p14:creationId xmlns:p14="http://schemas.microsoft.com/office/powerpoint/2010/main" val="304785927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26239" y="793600"/>
            <a:ext cx="9492342" cy="769441"/>
          </a:xfrm>
          <a:prstGeom prst="rect">
            <a:avLst/>
          </a:prstGeom>
          <a:noFill/>
        </p:spPr>
        <p:txBody>
          <a:bodyPr wrap="square" rtlCol="0">
            <a:spAutoFit/>
          </a:bodyPr>
          <a:lstStyle/>
          <a:p>
            <a:r>
              <a:rPr lang="pt-BR" sz="4400" b="1" dirty="0" smtClean="0">
                <a:solidFill>
                  <a:srgbClr val="E8500E"/>
                </a:solidFill>
                <a:latin typeface="Arial" panose="020B0604020202020204" pitchFamily="34" charset="0"/>
                <a:cs typeface="Arial" panose="020B0604020202020204" pitchFamily="34" charset="0"/>
              </a:rPr>
              <a:t>Atividade N1</a:t>
            </a:r>
            <a:endParaRPr lang="pt-BR" sz="4400" b="1" dirty="0">
              <a:solidFill>
                <a:srgbClr val="E8500E"/>
              </a:solidFill>
              <a:latin typeface="Arial" panose="020B0604020202020204" pitchFamily="34" charset="0"/>
              <a:cs typeface="Arial" panose="020B0604020202020204" pitchFamily="34" charset="0"/>
            </a:endParaRPr>
          </a:p>
        </p:txBody>
      </p:sp>
      <p:pic>
        <p:nvPicPr>
          <p:cNvPr id="16" name="Imagem 15"/>
          <p:cNvPicPr>
            <a:picLocks noChangeAspect="1"/>
          </p:cNvPicPr>
          <p:nvPr/>
        </p:nvPicPr>
        <p:blipFill rotWithShape="1">
          <a:blip r:embed="rId2">
            <a:extLst>
              <a:ext uri="{28A0092B-C50C-407E-A947-70E740481C1C}">
                <a14:useLocalDpi xmlns:a14="http://schemas.microsoft.com/office/drawing/2010/main" val="0"/>
              </a:ext>
            </a:extLst>
          </a:blip>
          <a:srcRect t="32182" b="37272"/>
          <a:stretch/>
        </p:blipFill>
        <p:spPr>
          <a:xfrm>
            <a:off x="0" y="73601"/>
            <a:ext cx="1905000" cy="581891"/>
          </a:xfrm>
          <a:prstGeom prst="rect">
            <a:avLst/>
          </a:prstGeom>
        </p:spPr>
      </p:pic>
      <p:sp>
        <p:nvSpPr>
          <p:cNvPr id="17" name="Retângulo 16"/>
          <p:cNvSpPr/>
          <p:nvPr/>
        </p:nvSpPr>
        <p:spPr>
          <a:xfrm>
            <a:off x="282331" y="1490667"/>
            <a:ext cx="10990014" cy="5632311"/>
          </a:xfrm>
          <a:prstGeom prst="rect">
            <a:avLst/>
          </a:prstGeom>
        </p:spPr>
        <p:txBody>
          <a:bodyPr wrap="square">
            <a:spAutoFit/>
          </a:bodyPr>
          <a:lstStyle/>
          <a:p>
            <a:endParaRPr lang="pt-BR" dirty="0" smtClean="0"/>
          </a:p>
          <a:p>
            <a:r>
              <a:rPr lang="pt-BR" dirty="0"/>
              <a:t>O Banco Beta precisa formular uma estratégia para lidar com as questões relacionadas às transações do seu negócio que devem ir para um aplicativo móvel. Atualmente, tal banco possui diversos serviços bancários, como conta corrente, empréstimos, cobrança, seguros, consórcios e investimentos. Apesar do crescimento exponencial e bem gerido, alguns aspectos foram deixados de lado e estão sendo apontados atualmente. Um deles está relacionado com a possibilidade de um sistema de pagamento instantâneo ser realizado por aplicativo móvel. Tal possibilidade já foi sancionada pelo Banco Central do Brasil e tem prazo para implementação</a:t>
            </a:r>
            <a:r>
              <a:rPr lang="pt-BR" dirty="0" smtClean="0"/>
              <a:t>.</a:t>
            </a:r>
          </a:p>
          <a:p>
            <a:endParaRPr lang="pt-BR" dirty="0"/>
          </a:p>
          <a:p>
            <a:endParaRPr lang="pt-BR" dirty="0"/>
          </a:p>
          <a:p>
            <a:r>
              <a:rPr lang="pt-BR" dirty="0"/>
              <a:t>Nesse contexto, uma profissional foi contratada para estruturar um projeto para o desenvolvimento de tal aplicativo baseado na arquitetura e tecnologia </a:t>
            </a:r>
            <a:r>
              <a:rPr lang="pt-BR" dirty="0" err="1"/>
              <a:t>Android</a:t>
            </a:r>
            <a:r>
              <a:rPr lang="pt-BR" dirty="0"/>
              <a:t>. Tal profissional precisa lidar com a identificação correta dos elementos de interface de usuário, sistema de arquivos, integração com banco de dados e estratégias para desenvolvimento e entrega. Para isso, ela precisa levantar informações relevantes e providenciar uma análise adequada do cenário para o fornecimento aplicativo. Dessa forma, como podemos auxiliá-la em seu desafio atual?</a:t>
            </a:r>
          </a:p>
          <a:p>
            <a:endParaRPr lang="pt-BR" b="1" dirty="0"/>
          </a:p>
          <a:p>
            <a:endParaRPr lang="pt-BR" dirty="0" smtClean="0"/>
          </a:p>
          <a:p>
            <a:endParaRPr lang="pt-BR" dirty="0"/>
          </a:p>
          <a:p>
            <a:endParaRPr lang="pt-BR" dirty="0"/>
          </a:p>
          <a:p>
            <a:endParaRPr lang="pt-BR" b="1" dirty="0"/>
          </a:p>
          <a:p>
            <a:endParaRPr lang="pt-BR" dirty="0"/>
          </a:p>
        </p:txBody>
      </p:sp>
    </p:spTree>
    <p:extLst>
      <p:ext uri="{BB962C8B-B14F-4D97-AF65-F5344CB8AC3E}">
        <p14:creationId xmlns:p14="http://schemas.microsoft.com/office/powerpoint/2010/main" val="10096715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TotalTime>
  <Words>883</Words>
  <Application>Microsoft Office PowerPoint</Application>
  <PresentationFormat>Personalizar</PresentationFormat>
  <Paragraphs>119</Paragraphs>
  <Slides>13</Slides>
  <Notes>0</Notes>
  <HiddenSlides>0</HiddenSlides>
  <MMClips>0</MMClips>
  <ScaleCrop>false</ScaleCrop>
  <HeadingPairs>
    <vt:vector size="4" baseType="variant">
      <vt:variant>
        <vt:lpstr>Tema</vt:lpstr>
      </vt:variant>
      <vt:variant>
        <vt:i4>1</vt:i4>
      </vt:variant>
      <vt:variant>
        <vt:lpstr>Títulos de slides</vt:lpstr>
      </vt:variant>
      <vt:variant>
        <vt:i4>13</vt:i4>
      </vt:variant>
    </vt:vector>
  </HeadingPairs>
  <TitlesOfParts>
    <vt:vector size="14"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ROBSON TADEU DE OLIVEIRA</dc:creator>
  <cp:lastModifiedBy>D</cp:lastModifiedBy>
  <cp:revision>119</cp:revision>
  <dcterms:created xsi:type="dcterms:W3CDTF">2016-11-24T10:36:10Z</dcterms:created>
  <dcterms:modified xsi:type="dcterms:W3CDTF">2020-05-12T14:49:20Z</dcterms:modified>
</cp:coreProperties>
</file>