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265B7CB-96C6-46DC-9B95-9FEF54A9587B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3400" cy="3593160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288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9" name="CustomShape 18"/>
          <p:cNvSpPr/>
          <p:nvPr/>
        </p:nvSpPr>
        <p:spPr>
          <a:xfrm>
            <a:off x="0" y="10155240"/>
            <a:ext cx="3261240" cy="5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3400" cy="3593160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288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42" name="CustomShape 46"/>
          <p:cNvSpPr/>
          <p:nvPr/>
        </p:nvSpPr>
        <p:spPr>
          <a:xfrm>
            <a:off x="0" y="10155240"/>
            <a:ext cx="3261240" cy="5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3400" cy="3593160"/>
          </a:xfrm>
          <a:prstGeom prst="rect">
            <a:avLst/>
          </a:prstGeom>
          <a:ln w="0">
            <a:noFill/>
          </a:ln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288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45" name="CustomShape 42"/>
          <p:cNvSpPr/>
          <p:nvPr/>
        </p:nvSpPr>
        <p:spPr>
          <a:xfrm>
            <a:off x="0" y="10155240"/>
            <a:ext cx="3261240" cy="5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3400" cy="359316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288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48" name="CustomShape 50"/>
          <p:cNvSpPr/>
          <p:nvPr/>
        </p:nvSpPr>
        <p:spPr>
          <a:xfrm>
            <a:off x="0" y="10155240"/>
            <a:ext cx="3261240" cy="5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3400" cy="359316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288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51" name="CustomShape 54"/>
          <p:cNvSpPr/>
          <p:nvPr/>
        </p:nvSpPr>
        <p:spPr>
          <a:xfrm>
            <a:off x="0" y="10155240"/>
            <a:ext cx="3261240" cy="5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3400" cy="3593160"/>
          </a:xfrm>
          <a:prstGeom prst="rect">
            <a:avLst/>
          </a:prstGeom>
          <a:ln w="0">
            <a:noFill/>
          </a:ln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288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54" name="CustomShape 66"/>
          <p:cNvSpPr/>
          <p:nvPr/>
        </p:nvSpPr>
        <p:spPr>
          <a:xfrm>
            <a:off x="0" y="10155240"/>
            <a:ext cx="3261240" cy="5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3400" cy="3593160"/>
          </a:xfrm>
          <a:prstGeom prst="rect">
            <a:avLst/>
          </a:prstGeom>
          <a:ln w="0">
            <a:noFill/>
          </a:ln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288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57" name="CustomShape 58"/>
          <p:cNvSpPr/>
          <p:nvPr/>
        </p:nvSpPr>
        <p:spPr>
          <a:xfrm>
            <a:off x="0" y="10155240"/>
            <a:ext cx="3261240" cy="5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3400" cy="359316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288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8" name="CustomShape 6"/>
          <p:cNvSpPr/>
          <p:nvPr/>
        </p:nvSpPr>
        <p:spPr>
          <a:xfrm>
            <a:off x="0" y="10155240"/>
            <a:ext cx="3261240" cy="5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3400" cy="3593160"/>
          </a:xfrm>
          <a:prstGeom prst="rect">
            <a:avLst/>
          </a:prstGeom>
          <a:ln w="0">
            <a:noFill/>
          </a:ln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288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1" name="CustomShape 9"/>
          <p:cNvSpPr/>
          <p:nvPr/>
        </p:nvSpPr>
        <p:spPr>
          <a:xfrm>
            <a:off x="0" y="10155240"/>
            <a:ext cx="3261240" cy="5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3400" cy="3593160"/>
          </a:xfrm>
          <a:prstGeom prst="rect">
            <a:avLst/>
          </a:prstGeom>
          <a:ln w="0">
            <a:noFill/>
          </a:ln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288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4" name="CustomShape 34"/>
          <p:cNvSpPr/>
          <p:nvPr/>
        </p:nvSpPr>
        <p:spPr>
          <a:xfrm>
            <a:off x="0" y="10155240"/>
            <a:ext cx="3261240" cy="5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3400" cy="3593160"/>
          </a:xfrm>
          <a:prstGeom prst="rect">
            <a:avLst/>
          </a:prstGeom>
          <a:ln w="0">
            <a:noFill/>
          </a:ln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288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7" name="CustomShape 36"/>
          <p:cNvSpPr/>
          <p:nvPr/>
        </p:nvSpPr>
        <p:spPr>
          <a:xfrm>
            <a:off x="0" y="10155240"/>
            <a:ext cx="3261240" cy="5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3400" cy="3593160"/>
          </a:xfrm>
          <a:prstGeom prst="rect">
            <a:avLst/>
          </a:prstGeom>
          <a:ln w="0">
            <a:noFill/>
          </a:ln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288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0" name="CustomShape 30"/>
          <p:cNvSpPr/>
          <p:nvPr/>
        </p:nvSpPr>
        <p:spPr>
          <a:xfrm>
            <a:off x="0" y="10155240"/>
            <a:ext cx="3261240" cy="5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3400" cy="3593160"/>
          </a:xfrm>
          <a:prstGeom prst="rect">
            <a:avLst/>
          </a:prstGeom>
          <a:ln w="0">
            <a:noFill/>
          </a:ln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288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3" name="CustomShape 22"/>
          <p:cNvSpPr/>
          <p:nvPr/>
        </p:nvSpPr>
        <p:spPr>
          <a:xfrm>
            <a:off x="0" y="10155240"/>
            <a:ext cx="3261240" cy="5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3400" cy="359316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2880" cy="419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6" name="CustomShape 26"/>
          <p:cNvSpPr/>
          <p:nvPr/>
        </p:nvSpPr>
        <p:spPr>
          <a:xfrm>
            <a:off x="0" y="10155240"/>
            <a:ext cx="3261240" cy="5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3150000"/>
            <a:ext cx="9711000" cy="1251720"/>
          </a:xfrm>
          <a:prstGeom prst="rect">
            <a:avLst/>
          </a:prstGeom>
          <a:solidFill>
            <a:srgbClr val="e74c3c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180000"/>
            <a:ext cx="9711000" cy="1251720"/>
          </a:xfrm>
          <a:prstGeom prst="rect">
            <a:avLst/>
          </a:prstGeom>
          <a:solidFill>
            <a:srgbClr val="e74c3c">
              <a:alpha val="50000"/>
            </a:srgbClr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59280" y="6840000"/>
            <a:ext cx="2511720" cy="531720"/>
          </a:xfrm>
          <a:prstGeom prst="rect">
            <a:avLst/>
          </a:prstGeom>
          <a:solidFill>
            <a:srgbClr val="e74c3c">
              <a:alpha val="50000"/>
            </a:srgbClr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899640" y="6840000"/>
            <a:ext cx="6471360" cy="531720"/>
          </a:xfrm>
          <a:prstGeom prst="rect">
            <a:avLst/>
          </a:prstGeom>
          <a:solidFill>
            <a:srgbClr val="bdc3c7">
              <a:alpha val="50000"/>
            </a:srgbClr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79640" y="6840000"/>
            <a:ext cx="531720" cy="5317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" y="180000"/>
            <a:ext cx="9704520" cy="1245240"/>
          </a:xfrm>
          <a:prstGeom prst="rect">
            <a:avLst/>
          </a:prstGeom>
          <a:solidFill>
            <a:srgbClr val="e74c3c">
              <a:alpha val="50000"/>
            </a:srgbClr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59280" y="6840000"/>
            <a:ext cx="2505240" cy="525240"/>
          </a:xfrm>
          <a:prstGeom prst="rect">
            <a:avLst/>
          </a:prstGeom>
          <a:solidFill>
            <a:srgbClr val="e74c3c">
              <a:alpha val="50000"/>
            </a:srgbClr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899640" y="6840000"/>
            <a:ext cx="6464880" cy="525240"/>
          </a:xfrm>
          <a:prstGeom prst="rect">
            <a:avLst/>
          </a:prstGeom>
          <a:solidFill>
            <a:srgbClr val="bdc3c7">
              <a:alpha val="50000"/>
            </a:srgbClr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79640" y="6840000"/>
            <a:ext cx="525240" cy="5252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" y="180000"/>
            <a:ext cx="9704520" cy="1245240"/>
          </a:xfrm>
          <a:prstGeom prst="rect">
            <a:avLst/>
          </a:prstGeom>
          <a:solidFill>
            <a:srgbClr val="e74c3c">
              <a:alpha val="50000"/>
            </a:srgbClr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7559280" y="6840000"/>
            <a:ext cx="2505240" cy="525240"/>
          </a:xfrm>
          <a:prstGeom prst="rect">
            <a:avLst/>
          </a:prstGeom>
          <a:solidFill>
            <a:srgbClr val="e74c3c">
              <a:alpha val="50000"/>
            </a:srgbClr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899640" y="6840000"/>
            <a:ext cx="6464880" cy="525240"/>
          </a:xfrm>
          <a:prstGeom prst="rect">
            <a:avLst/>
          </a:prstGeom>
          <a:solidFill>
            <a:srgbClr val="bdc3c7">
              <a:alpha val="50000"/>
            </a:srgbClr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79640" y="6840000"/>
            <a:ext cx="525240" cy="5252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60" y="180000"/>
            <a:ext cx="9704520" cy="1245240"/>
          </a:xfrm>
          <a:prstGeom prst="rect">
            <a:avLst/>
          </a:prstGeom>
          <a:solidFill>
            <a:srgbClr val="e74c3c">
              <a:alpha val="50000"/>
            </a:srgbClr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7559280" y="6840000"/>
            <a:ext cx="2505240" cy="525240"/>
          </a:xfrm>
          <a:prstGeom prst="rect">
            <a:avLst/>
          </a:prstGeom>
          <a:solidFill>
            <a:srgbClr val="e74c3c">
              <a:alpha val="50000"/>
            </a:srgbClr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"/>
          <p:cNvSpPr/>
          <p:nvPr/>
        </p:nvSpPr>
        <p:spPr>
          <a:xfrm>
            <a:off x="899640" y="6840000"/>
            <a:ext cx="6464880" cy="525240"/>
          </a:xfrm>
          <a:prstGeom prst="rect">
            <a:avLst/>
          </a:prstGeom>
          <a:solidFill>
            <a:srgbClr val="bdc3c7">
              <a:alpha val="50000"/>
            </a:srgbClr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4"/>
          <p:cNvSpPr/>
          <p:nvPr/>
        </p:nvSpPr>
        <p:spPr>
          <a:xfrm>
            <a:off x="179640" y="6840000"/>
            <a:ext cx="525240" cy="5252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92a5dad8f244f6e1727ae01a8ee80f155c24ac6c/AprendizadoMaquina/T&#243;pico%2002%20-%20Aprendizado%20Supervisionado/ARVORES%20DECIS&#195;O/T&#243;pico_02_Aprendizado_Supervisionado_Arvores_Decis&#227;opynb.ipynb" TargetMode="External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25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49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59640" y="3330000"/>
            <a:ext cx="935100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de Decisão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539640" y="4680000"/>
            <a:ext cx="9171000" cy="251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5"/>
          <p:cNvSpPr/>
          <p:nvPr/>
        </p:nvSpPr>
        <p:spPr>
          <a:xfrm>
            <a:off x="359640" y="360000"/>
            <a:ext cx="9344520" cy="88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74" name="CustomShape 16"/>
          <p:cNvSpPr/>
          <p:nvPr/>
        </p:nvSpPr>
        <p:spPr>
          <a:xfrm>
            <a:off x="896760" y="6886080"/>
            <a:ext cx="643212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5" name=""/>
          <p:cNvSpPr/>
          <p:nvPr/>
        </p:nvSpPr>
        <p:spPr>
          <a:xfrm>
            <a:off x="327960" y="1553760"/>
            <a:ext cx="9194400" cy="512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Ganho de Informação: 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Gain(S, A) = Entropy(S) - ∑[ p(Sv) * Entropy(Sv) ]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A’ é o atributo que está sendo avaliado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Sv’ é o subconjunto dos dados que corresponde ao valor v do atributo A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p(Sv)’ é a proporção dos valores em ‘Sv’ em relação ao número de valores no conjunto de dados ‘S’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Entropy(S)’ e ‘Entropy(Sv)’ são as entropias do conjunto de dados original e dos subconjuntos resultantes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76" name="CustomShape 17"/>
          <p:cNvSpPr/>
          <p:nvPr/>
        </p:nvSpPr>
        <p:spPr>
          <a:xfrm>
            <a:off x="7603920" y="6922080"/>
            <a:ext cx="182664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7200000" y="2520000"/>
            <a:ext cx="2698560" cy="3620160"/>
          </a:xfrm>
          <a:prstGeom prst="rect">
            <a:avLst/>
          </a:prstGeom>
          <a:ln w="0">
            <a:noFill/>
          </a:ln>
        </p:spPr>
      </p:pic>
      <p:sp>
        <p:nvSpPr>
          <p:cNvPr id="278" name="CustomShape 43"/>
          <p:cNvSpPr/>
          <p:nvPr/>
        </p:nvSpPr>
        <p:spPr>
          <a:xfrm>
            <a:off x="359640" y="360000"/>
            <a:ext cx="9344520" cy="88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79" name="CustomShape 44"/>
          <p:cNvSpPr/>
          <p:nvPr/>
        </p:nvSpPr>
        <p:spPr>
          <a:xfrm>
            <a:off x="896760" y="6886080"/>
            <a:ext cx="643212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0" name=""/>
          <p:cNvSpPr/>
          <p:nvPr/>
        </p:nvSpPr>
        <p:spPr>
          <a:xfrm>
            <a:off x="327960" y="1553760"/>
            <a:ext cx="9194400" cy="512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Calculando a entropia da classe "play tennis":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9/14 (Yes) , 5/14 (No)</a:t>
            </a:r>
            <a:endParaRPr b="0" lang="pt-BR" sz="15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= - (9/14) * log2(9/14) - (5/14) * log2(5/14) = 0.940</a:t>
            </a:r>
            <a:endParaRPr b="0" lang="pt-BR" sz="15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Calculando a entropia para cada valor do atributo "humidity":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Humidity = High</a:t>
            </a:r>
            <a:endParaRPr b="0" lang="pt-BR" sz="15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3/7 (Yes), 4/7 (No)</a:t>
            </a:r>
            <a:endParaRPr b="0" lang="pt-BR" sz="15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= - (3/7) * log2(3/7) - (4/7) * log2(4/7) = 0.985</a:t>
            </a:r>
            <a:endParaRPr b="0" lang="pt-BR" sz="15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Humidity = Normal</a:t>
            </a:r>
            <a:endParaRPr b="0" lang="pt-BR" sz="15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6/7 (Yes),  1/7 (No)</a:t>
            </a:r>
            <a:endParaRPr b="0" lang="pt-BR" sz="15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= - (6/7) * log2(6/7) - (1/7) * log2(1/7) = 0.592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Calculando o ganho de informação: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Ganho de informação = entropia(classe) - E(humidity)</a:t>
            </a:r>
            <a:endParaRPr b="0" lang="pt-BR" sz="15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Ganho de informação = 0.940 - [(7/14)*0.985 + (7/14)*0.592] = 0.151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81" name="CustomShape 45"/>
          <p:cNvSpPr/>
          <p:nvPr/>
        </p:nvSpPr>
        <p:spPr>
          <a:xfrm>
            <a:off x="7603920" y="6922080"/>
            <a:ext cx="182664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2" name=""/>
          <p:cNvSpPr/>
          <p:nvPr/>
        </p:nvSpPr>
        <p:spPr>
          <a:xfrm>
            <a:off x="3960000" y="1623960"/>
            <a:ext cx="580824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Gain(S, A) = Entropy(S) - ∑[ p(Sv) * Entropy(Sv) ]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7200720" y="2340000"/>
            <a:ext cx="2698560" cy="3620160"/>
          </a:xfrm>
          <a:prstGeom prst="rect">
            <a:avLst/>
          </a:prstGeom>
          <a:ln w="0">
            <a:noFill/>
          </a:ln>
        </p:spPr>
      </p:pic>
      <p:sp>
        <p:nvSpPr>
          <p:cNvPr id="284" name="CustomShape 37"/>
          <p:cNvSpPr/>
          <p:nvPr/>
        </p:nvSpPr>
        <p:spPr>
          <a:xfrm>
            <a:off x="359640" y="360000"/>
            <a:ext cx="9344520" cy="88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85" name="CustomShape 40"/>
          <p:cNvSpPr/>
          <p:nvPr/>
        </p:nvSpPr>
        <p:spPr>
          <a:xfrm>
            <a:off x="896760" y="6886080"/>
            <a:ext cx="643212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6" name=""/>
          <p:cNvSpPr/>
          <p:nvPr/>
        </p:nvSpPr>
        <p:spPr>
          <a:xfrm>
            <a:off x="327960" y="1553760"/>
            <a:ext cx="9194400" cy="512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Calculando a entropia para cada valor do atributo "outlook":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Outlook = Sunny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2/5 (Yes), 3/5 (No)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= - (2/5) * log2(2/5) - (3/5) * log2(3/5) = 0.971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Outlook = Overcast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4/4 (Yes), 0/4 (No)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= 0 (já que todos jogaram tênis)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Outlook = Rainy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3/5 (Yes), 2/5 (No)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= - (3/5) * log2(3/5) - (2/5) * log2(2/5) = 0.971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Ganho de informação 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0.940 - [(5/14)*0.971 + (4/14)*0 + (5/14)*0.971] = 0.247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87" name="CustomShape 41"/>
          <p:cNvSpPr/>
          <p:nvPr/>
        </p:nvSpPr>
        <p:spPr>
          <a:xfrm>
            <a:off x="7603920" y="6922080"/>
            <a:ext cx="182664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8" name=""/>
          <p:cNvSpPr/>
          <p:nvPr/>
        </p:nvSpPr>
        <p:spPr>
          <a:xfrm>
            <a:off x="3780000" y="1620000"/>
            <a:ext cx="580824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Gain(S, A) = Entropy(S) - ∑[ p(Sv) * Entropy(Sv) ]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6660000" y="2340000"/>
            <a:ext cx="2698560" cy="3620160"/>
          </a:xfrm>
          <a:prstGeom prst="rect">
            <a:avLst/>
          </a:prstGeom>
          <a:ln w="0">
            <a:noFill/>
          </a:ln>
        </p:spPr>
      </p:pic>
      <p:sp>
        <p:nvSpPr>
          <p:cNvPr id="290" name="CustomShape 47"/>
          <p:cNvSpPr/>
          <p:nvPr/>
        </p:nvSpPr>
        <p:spPr>
          <a:xfrm>
            <a:off x="359640" y="360000"/>
            <a:ext cx="9344520" cy="88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91" name="CustomShape 48"/>
          <p:cNvSpPr/>
          <p:nvPr/>
        </p:nvSpPr>
        <p:spPr>
          <a:xfrm>
            <a:off x="896760" y="6886080"/>
            <a:ext cx="643212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2" name=""/>
          <p:cNvSpPr/>
          <p:nvPr/>
        </p:nvSpPr>
        <p:spPr>
          <a:xfrm>
            <a:off x="327960" y="1553760"/>
            <a:ext cx="9194400" cy="512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Resumindo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 (Tennis, Humidity) = 0.151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 (Tennis, Outlook) = 0.247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Logo, Humidity é mais indicado a ser ‘root’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Mas a definição final passar por todos os atributos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93" name="CustomShape 49"/>
          <p:cNvSpPr/>
          <p:nvPr/>
        </p:nvSpPr>
        <p:spPr>
          <a:xfrm>
            <a:off x="7603920" y="6922080"/>
            <a:ext cx="182664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4" name=""/>
          <p:cNvSpPr/>
          <p:nvPr/>
        </p:nvSpPr>
        <p:spPr>
          <a:xfrm>
            <a:off x="3780000" y="1620000"/>
            <a:ext cx="580824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Gain(S, A) = Entropy(S) - ∑[ p(Sv) * Entropy(Sv) ]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2471400" y="3873960"/>
            <a:ext cx="4728240" cy="2808720"/>
          </a:xfrm>
          <a:prstGeom prst="rect">
            <a:avLst/>
          </a:prstGeom>
          <a:ln w="0">
            <a:noFill/>
          </a:ln>
        </p:spPr>
      </p:pic>
      <p:sp>
        <p:nvSpPr>
          <p:cNvPr id="296" name="CustomShape 51"/>
          <p:cNvSpPr/>
          <p:nvPr/>
        </p:nvSpPr>
        <p:spPr>
          <a:xfrm>
            <a:off x="359640" y="360000"/>
            <a:ext cx="9344520" cy="88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97" name="CustomShape 52"/>
          <p:cNvSpPr/>
          <p:nvPr/>
        </p:nvSpPr>
        <p:spPr>
          <a:xfrm>
            <a:off x="896760" y="6886080"/>
            <a:ext cx="643212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8" name=""/>
          <p:cNvSpPr/>
          <p:nvPr/>
        </p:nvSpPr>
        <p:spPr>
          <a:xfrm>
            <a:off x="327960" y="1553760"/>
            <a:ext cx="9194400" cy="512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Quando parar de construir a árvore? 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 maneira simples: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Quando todos os nós folha são puros </a:t>
            </a:r>
            <a:endParaRPr b="0" lang="pt-BR" sz="15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(nós folha têm dados que pertencem a uma única classe).</a:t>
            </a:r>
            <a:endParaRPr b="0" lang="pt-BR" sz="15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Quando um determinado critério é atingido (I.E Altura)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99" name="CustomShape 53"/>
          <p:cNvSpPr/>
          <p:nvPr/>
        </p:nvSpPr>
        <p:spPr>
          <a:xfrm>
            <a:off x="7603920" y="6922080"/>
            <a:ext cx="182664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63"/>
          <p:cNvSpPr/>
          <p:nvPr/>
        </p:nvSpPr>
        <p:spPr>
          <a:xfrm>
            <a:off x="359640" y="360000"/>
            <a:ext cx="9344520" cy="88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01" name="CustomShape 64"/>
          <p:cNvSpPr/>
          <p:nvPr/>
        </p:nvSpPr>
        <p:spPr>
          <a:xfrm>
            <a:off x="896760" y="6886080"/>
            <a:ext cx="643212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2" name=""/>
          <p:cNvSpPr/>
          <p:nvPr/>
        </p:nvSpPr>
        <p:spPr>
          <a:xfrm>
            <a:off x="327960" y="1553760"/>
            <a:ext cx="9194400" cy="512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Vantagens: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Interpretabilidade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Velocidade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Dados mistos: Categóricos e Numéricos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Desvantagens: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Overfitting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Sensibilidade a dados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Dificuldade em capturar relações complexas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303" name="CustomShape 65"/>
          <p:cNvSpPr/>
          <p:nvPr/>
        </p:nvSpPr>
        <p:spPr>
          <a:xfrm>
            <a:off x="7603920" y="6922080"/>
            <a:ext cx="182664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55"/>
          <p:cNvSpPr/>
          <p:nvPr/>
        </p:nvSpPr>
        <p:spPr>
          <a:xfrm>
            <a:off x="359640" y="360000"/>
            <a:ext cx="9344520" cy="88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05" name="CustomShape 56"/>
          <p:cNvSpPr/>
          <p:nvPr/>
        </p:nvSpPr>
        <p:spPr>
          <a:xfrm>
            <a:off x="896760" y="6886080"/>
            <a:ext cx="643212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6" name=""/>
          <p:cNvSpPr/>
          <p:nvPr/>
        </p:nvSpPr>
        <p:spPr>
          <a:xfrm>
            <a:off x="327960" y="1553760"/>
            <a:ext cx="9194400" cy="512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307" name="CustomShape 57"/>
          <p:cNvSpPr/>
          <p:nvPr/>
        </p:nvSpPr>
        <p:spPr>
          <a:xfrm>
            <a:off x="7603920" y="6922080"/>
            <a:ext cx="182664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8" name=""/>
          <p:cNvSpPr/>
          <p:nvPr/>
        </p:nvSpPr>
        <p:spPr>
          <a:xfrm>
            <a:off x="12240" y="1241280"/>
            <a:ext cx="10200240" cy="555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309" name=""/>
          <p:cNvSpPr/>
          <p:nvPr/>
        </p:nvSpPr>
        <p:spPr>
          <a:xfrm>
            <a:off x="327960" y="1553760"/>
            <a:ext cx="9194400" cy="512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Let’s Code: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  <a:hlinkClick r:id="rId1"/>
              </a:rPr>
              <a:t>Tópico_02_Aprendizado_Supervisionado_Arvores_Decisão.ipynb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59640" y="360000"/>
            <a:ext cx="935100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359640" y="1980000"/>
            <a:ext cx="917100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Discussões Iniciais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Árvores de Decisão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Ganho de Informação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896760" y="6886080"/>
            <a:ext cx="64386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2045160" y="3960000"/>
            <a:ext cx="6130080" cy="1853280"/>
          </a:xfrm>
          <a:prstGeom prst="rect">
            <a:avLst/>
          </a:prstGeom>
          <a:ln w="0">
            <a:noFill/>
          </a:ln>
        </p:spPr>
      </p:pic>
      <p:sp>
        <p:nvSpPr>
          <p:cNvPr id="219" name=""/>
          <p:cNvSpPr/>
          <p:nvPr/>
        </p:nvSpPr>
        <p:spPr>
          <a:xfrm>
            <a:off x="2520000" y="5508360"/>
            <a:ext cx="266400" cy="266400"/>
          </a:xfrm>
          <a:prstGeom prst="ellipse">
            <a:avLst/>
          </a:prstGeom>
          <a:solidFill>
            <a:srgbClr val="00a933">
              <a:alpha val="5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"/>
          <p:cNvSpPr/>
          <p:nvPr/>
        </p:nvSpPr>
        <p:spPr>
          <a:xfrm>
            <a:off x="2052000" y="5508360"/>
            <a:ext cx="266400" cy="266400"/>
          </a:xfrm>
          <a:prstGeom prst="ellipse">
            <a:avLst/>
          </a:prstGeom>
          <a:solidFill>
            <a:srgbClr val="00a933">
              <a:alpha val="5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"/>
          <p:cNvSpPr/>
          <p:nvPr/>
        </p:nvSpPr>
        <p:spPr>
          <a:xfrm>
            <a:off x="2988360" y="5508360"/>
            <a:ext cx="266400" cy="266400"/>
          </a:xfrm>
          <a:prstGeom prst="ellipse">
            <a:avLst/>
          </a:prstGeom>
          <a:solidFill>
            <a:srgbClr val="00a933">
              <a:alpha val="5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12"/>
          <p:cNvSpPr/>
          <p:nvPr/>
        </p:nvSpPr>
        <p:spPr>
          <a:xfrm>
            <a:off x="7603920" y="6922080"/>
            <a:ext cx="182664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5399280" y="5040000"/>
            <a:ext cx="4138920" cy="1653840"/>
          </a:xfrm>
          <a:prstGeom prst="rect">
            <a:avLst/>
          </a:prstGeom>
          <a:ln w="0">
            <a:noFill/>
          </a:ln>
        </p:spPr>
      </p:pic>
      <p:sp>
        <p:nvSpPr>
          <p:cNvPr id="224" name=""/>
          <p:cNvSpPr/>
          <p:nvPr/>
        </p:nvSpPr>
        <p:spPr>
          <a:xfrm>
            <a:off x="6147000" y="2725560"/>
            <a:ext cx="468720" cy="22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10"/>
          <p:cNvSpPr/>
          <p:nvPr/>
        </p:nvSpPr>
        <p:spPr>
          <a:xfrm>
            <a:off x="359640" y="360000"/>
            <a:ext cx="9344520" cy="88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26" name="CustomShape 13"/>
          <p:cNvSpPr/>
          <p:nvPr/>
        </p:nvSpPr>
        <p:spPr>
          <a:xfrm>
            <a:off x="896760" y="6886080"/>
            <a:ext cx="643212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7" name="CustomShape 14"/>
          <p:cNvSpPr/>
          <p:nvPr/>
        </p:nvSpPr>
        <p:spPr>
          <a:xfrm>
            <a:off x="7607880" y="6886080"/>
            <a:ext cx="227052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Naive Bayes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8" name=""/>
          <p:cNvSpPr/>
          <p:nvPr/>
        </p:nvSpPr>
        <p:spPr>
          <a:xfrm>
            <a:off x="342360" y="1529280"/>
            <a:ext cx="6774480" cy="38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KNN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Naive Bayes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29" name="CustomShape 85"/>
          <p:cNvSpPr/>
          <p:nvPr/>
        </p:nvSpPr>
        <p:spPr>
          <a:xfrm>
            <a:off x="7531920" y="6922080"/>
            <a:ext cx="269892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Dados Desbalanceados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692280" y="4736160"/>
            <a:ext cx="5426280" cy="483120"/>
          </a:xfrm>
          <a:prstGeom prst="rect">
            <a:avLst/>
          </a:prstGeom>
          <a:ln w="0">
            <a:noFill/>
          </a:ln>
        </p:spPr>
      </p:pic>
      <p:pic>
        <p:nvPicPr>
          <p:cNvPr id="231" name="" descr=""/>
          <p:cNvPicPr/>
          <p:nvPr/>
        </p:nvPicPr>
        <p:blipFill>
          <a:blip r:embed="rId3">
            <a:alphaModFix amt="50000"/>
          </a:blip>
          <a:srcRect l="3509" t="0" r="5030" b="9427"/>
          <a:stretch/>
        </p:blipFill>
        <p:spPr>
          <a:xfrm>
            <a:off x="4680720" y="1980360"/>
            <a:ext cx="3418920" cy="2519280"/>
          </a:xfrm>
          <a:prstGeom prst="rect">
            <a:avLst/>
          </a:prstGeom>
          <a:ln w="0">
            <a:noFill/>
          </a:ln>
        </p:spPr>
      </p:pic>
      <p:pic>
        <p:nvPicPr>
          <p:cNvPr id="232" name="" descr=""/>
          <p:cNvPicPr/>
          <p:nvPr/>
        </p:nvPicPr>
        <p:blipFill>
          <a:blip r:embed="rId4">
            <a:alphaModFix amt="50000"/>
          </a:blip>
          <a:stretch/>
        </p:blipFill>
        <p:spPr>
          <a:xfrm>
            <a:off x="359640" y="5106600"/>
            <a:ext cx="4498920" cy="1523160"/>
          </a:xfrm>
          <a:prstGeom prst="rect">
            <a:avLst/>
          </a:prstGeom>
          <a:ln w="0">
            <a:noFill/>
          </a:ln>
        </p:spPr>
      </p:pic>
      <p:sp>
        <p:nvSpPr>
          <p:cNvPr id="233" name=""/>
          <p:cNvSpPr/>
          <p:nvPr/>
        </p:nvSpPr>
        <p:spPr>
          <a:xfrm>
            <a:off x="683640" y="6228000"/>
            <a:ext cx="359280" cy="179280"/>
          </a:xfrm>
          <a:prstGeom prst="rect">
            <a:avLst/>
          </a:prstGeom>
          <a:solidFill>
            <a:srgbClr val="ff4000">
              <a:alpha val="3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"/>
          <p:cNvSpPr/>
          <p:nvPr/>
        </p:nvSpPr>
        <p:spPr>
          <a:xfrm>
            <a:off x="2915640" y="6228000"/>
            <a:ext cx="359280" cy="179280"/>
          </a:xfrm>
          <a:prstGeom prst="rect">
            <a:avLst/>
          </a:prstGeom>
          <a:solidFill>
            <a:srgbClr val="ff4000">
              <a:alpha val="3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"/>
          <p:cNvSpPr/>
          <p:nvPr/>
        </p:nvSpPr>
        <p:spPr>
          <a:xfrm>
            <a:off x="1151640" y="6012000"/>
            <a:ext cx="1727280" cy="64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Atributos</a:t>
            </a:r>
            <a:endParaRPr b="0" lang="pt-BR" sz="13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300" spc="-1" strike="noStrike">
                <a:solidFill>
                  <a:srgbClr val="000000"/>
                </a:solidFill>
                <a:latin typeface="Arial"/>
                <a:ea typeface="DejaVu Sans"/>
              </a:rPr>
              <a:t>Independentes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236" name="CustomShape 11"/>
          <p:cNvSpPr/>
          <p:nvPr/>
        </p:nvSpPr>
        <p:spPr>
          <a:xfrm>
            <a:off x="7603920" y="6922080"/>
            <a:ext cx="182664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5"/>
          <p:cNvSpPr/>
          <p:nvPr/>
        </p:nvSpPr>
        <p:spPr>
          <a:xfrm>
            <a:off x="359640" y="360000"/>
            <a:ext cx="9344520" cy="88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38" name="CustomShape 7"/>
          <p:cNvSpPr/>
          <p:nvPr/>
        </p:nvSpPr>
        <p:spPr>
          <a:xfrm>
            <a:off x="896760" y="6886080"/>
            <a:ext cx="643212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1">
            <a:alphaModFix amt="50000"/>
          </a:blip>
          <a:srcRect l="6709" t="13923" r="6913" b="8224"/>
          <a:stretch/>
        </p:blipFill>
        <p:spPr>
          <a:xfrm>
            <a:off x="2879640" y="3060000"/>
            <a:ext cx="5398560" cy="3418920"/>
          </a:xfrm>
          <a:prstGeom prst="rect">
            <a:avLst/>
          </a:prstGeom>
          <a:ln w="0">
            <a:noFill/>
          </a:ln>
        </p:spPr>
      </p:pic>
      <p:sp>
        <p:nvSpPr>
          <p:cNvPr id="240" name=""/>
          <p:cNvSpPr/>
          <p:nvPr/>
        </p:nvSpPr>
        <p:spPr>
          <a:xfrm>
            <a:off x="327960" y="1553760"/>
            <a:ext cx="9194400" cy="512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Estrutura Hierárquica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Cada nodo é responsável por nível de decisão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7603920" y="6922080"/>
            <a:ext cx="182664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31"/>
          <p:cNvSpPr/>
          <p:nvPr/>
        </p:nvSpPr>
        <p:spPr>
          <a:xfrm>
            <a:off x="359640" y="360000"/>
            <a:ext cx="9344520" cy="88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43" name="CustomShape 32"/>
          <p:cNvSpPr/>
          <p:nvPr/>
        </p:nvSpPr>
        <p:spPr>
          <a:xfrm>
            <a:off x="896760" y="6886080"/>
            <a:ext cx="643212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327960" y="1553760"/>
            <a:ext cx="9194400" cy="512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45" name="CustomShape 33"/>
          <p:cNvSpPr/>
          <p:nvPr/>
        </p:nvSpPr>
        <p:spPr>
          <a:xfrm>
            <a:off x="7603920" y="6922080"/>
            <a:ext cx="182664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5399280" y="3420000"/>
            <a:ext cx="4082760" cy="2425320"/>
          </a:xfrm>
          <a:prstGeom prst="rect">
            <a:avLst/>
          </a:prstGeom>
          <a:ln w="0">
            <a:noFill/>
          </a:ln>
        </p:spPr>
      </p:pic>
      <p:sp>
        <p:nvSpPr>
          <p:cNvPr id="247" name=""/>
          <p:cNvSpPr/>
          <p:nvPr/>
        </p:nvSpPr>
        <p:spPr>
          <a:xfrm>
            <a:off x="327960" y="1553760"/>
            <a:ext cx="9194400" cy="512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definir atributos relevantes e limiares?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definir a hierarquia entre os atributos?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900000" y="2859120"/>
            <a:ext cx="2698560" cy="3620160"/>
          </a:xfrm>
          <a:prstGeom prst="rect">
            <a:avLst/>
          </a:prstGeom>
          <a:ln w="0">
            <a:noFill/>
          </a:ln>
        </p:spPr>
      </p:pic>
      <p:sp>
        <p:nvSpPr>
          <p:cNvPr id="249" name=""/>
          <p:cNvSpPr/>
          <p:nvPr/>
        </p:nvSpPr>
        <p:spPr>
          <a:xfrm>
            <a:off x="4139640" y="4500000"/>
            <a:ext cx="899280" cy="53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??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35"/>
          <p:cNvSpPr/>
          <p:nvPr/>
        </p:nvSpPr>
        <p:spPr>
          <a:xfrm>
            <a:off x="359640" y="360000"/>
            <a:ext cx="9344520" cy="88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51" name="CustomShape 38"/>
          <p:cNvSpPr/>
          <p:nvPr/>
        </p:nvSpPr>
        <p:spPr>
          <a:xfrm>
            <a:off x="896760" y="6886080"/>
            <a:ext cx="643212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>
            <a:off x="327960" y="1553760"/>
            <a:ext cx="9194400" cy="512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53" name="CustomShape 39"/>
          <p:cNvSpPr/>
          <p:nvPr/>
        </p:nvSpPr>
        <p:spPr>
          <a:xfrm>
            <a:off x="7603920" y="6922080"/>
            <a:ext cx="182664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 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>
            <a:off x="327960" y="1553760"/>
            <a:ext cx="9194400" cy="512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definir atributos relevantes e limiares?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definir a hierarquia entre os atributos?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Ganho de Informação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1295280" y="3672000"/>
            <a:ext cx="2303640" cy="798840"/>
          </a:xfrm>
          <a:prstGeom prst="rect">
            <a:avLst/>
          </a:prstGeom>
          <a:ln w="0">
            <a:noFill/>
          </a:ln>
        </p:spPr>
      </p:pic>
      <p:pic>
        <p:nvPicPr>
          <p:cNvPr id="256" name="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1284120" y="5400000"/>
            <a:ext cx="4474440" cy="84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27"/>
          <p:cNvSpPr/>
          <p:nvPr/>
        </p:nvSpPr>
        <p:spPr>
          <a:xfrm>
            <a:off x="359640" y="360000"/>
            <a:ext cx="9344520" cy="88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58" name="CustomShape 28"/>
          <p:cNvSpPr/>
          <p:nvPr/>
        </p:nvSpPr>
        <p:spPr>
          <a:xfrm>
            <a:off x="896760" y="6886080"/>
            <a:ext cx="643212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9" name=""/>
          <p:cNvSpPr/>
          <p:nvPr/>
        </p:nvSpPr>
        <p:spPr>
          <a:xfrm>
            <a:off x="327960" y="1553760"/>
            <a:ext cx="9194400" cy="512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Entropia: Grau de Incerteza ou Desordem dos 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DADOS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 = Número de Classes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1600" spc="-1" strike="noStrike" baseline="-8000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= proporção da classe ‘i’ no conjunto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1 == Entropia Máxima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60" name="CustomShape 29"/>
          <p:cNvSpPr/>
          <p:nvPr/>
        </p:nvSpPr>
        <p:spPr>
          <a:xfrm>
            <a:off x="7603920" y="6922080"/>
            <a:ext cx="182664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61" name="" descr=""/>
          <p:cNvPicPr/>
          <p:nvPr/>
        </p:nvPicPr>
        <p:blipFill>
          <a:blip r:embed="rId1">
            <a:alphaModFix amt="50000"/>
          </a:blip>
          <a:srcRect l="3861" t="1587" r="3115" b="16402"/>
          <a:stretch/>
        </p:blipFill>
        <p:spPr>
          <a:xfrm>
            <a:off x="1799640" y="2327400"/>
            <a:ext cx="3058920" cy="109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9"/>
          <p:cNvSpPr/>
          <p:nvPr/>
        </p:nvSpPr>
        <p:spPr>
          <a:xfrm>
            <a:off x="359640" y="360000"/>
            <a:ext cx="9344520" cy="88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63" name="CustomShape 20"/>
          <p:cNvSpPr/>
          <p:nvPr/>
        </p:nvSpPr>
        <p:spPr>
          <a:xfrm>
            <a:off x="896760" y="6886080"/>
            <a:ext cx="643212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1">
            <a:alphaModFix amt="50000"/>
          </a:blip>
          <a:srcRect l="3861" t="1587" r="3115" b="16402"/>
          <a:stretch/>
        </p:blipFill>
        <p:spPr>
          <a:xfrm>
            <a:off x="1007640" y="3144960"/>
            <a:ext cx="1979280" cy="706320"/>
          </a:xfrm>
          <a:prstGeom prst="rect">
            <a:avLst/>
          </a:prstGeom>
          <a:ln w="0">
            <a:noFill/>
          </a:ln>
        </p:spPr>
      </p:pic>
      <p:sp>
        <p:nvSpPr>
          <p:cNvPr id="265" name=""/>
          <p:cNvSpPr/>
          <p:nvPr/>
        </p:nvSpPr>
        <p:spPr>
          <a:xfrm>
            <a:off x="327960" y="1553760"/>
            <a:ext cx="9194400" cy="512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Calcular a entropia do conjunto abaixo: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50 bolas vermelhas 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50 bolas azuis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[-p(vermelha) * log2(p(vermelha))] + [- p(azul) * log2(p(azul))]</a:t>
            </a:r>
            <a:endParaRPr b="0" lang="pt-BR" sz="1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[-0.5 * log2(0.5)] + [-0.5 * log2(0.5)] </a:t>
            </a:r>
            <a:endParaRPr b="0" lang="pt-BR" sz="1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[-0.5 * (-1)] + [- 0.5 * (-1)] = 1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para 98 vermelhas e 2 azuis</a:t>
            </a:r>
            <a:endParaRPr b="0" lang="pt-BR" sz="1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[-0.98 * log2(0.98)] + [-0.02 * log2(0.02)] </a:t>
            </a:r>
            <a:endParaRPr b="0" lang="pt-BR" sz="1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0.141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66" name="CustomShape 21"/>
          <p:cNvSpPr/>
          <p:nvPr/>
        </p:nvSpPr>
        <p:spPr>
          <a:xfrm>
            <a:off x="7603920" y="6922080"/>
            <a:ext cx="182664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67" name="" descr=""/>
          <p:cNvPicPr/>
          <p:nvPr/>
        </p:nvPicPr>
        <p:blipFill>
          <a:blip r:embed="rId2">
            <a:alphaModFix amt="50000"/>
          </a:blip>
          <a:stretch/>
        </p:blipFill>
        <p:spPr>
          <a:xfrm rot="16198200">
            <a:off x="7542720" y="1964160"/>
            <a:ext cx="1619280" cy="1652760"/>
          </a:xfrm>
          <a:prstGeom prst="rect">
            <a:avLst/>
          </a:prstGeom>
          <a:ln w="0">
            <a:noFill/>
          </a:ln>
        </p:spPr>
      </p:pic>
      <p:pic>
        <p:nvPicPr>
          <p:cNvPr id="268" name="" descr=""/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7199280" y="3960000"/>
            <a:ext cx="2323440" cy="236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23"/>
          <p:cNvSpPr/>
          <p:nvPr/>
        </p:nvSpPr>
        <p:spPr>
          <a:xfrm>
            <a:off x="359640" y="360000"/>
            <a:ext cx="9344520" cy="88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70" name="CustomShape 24"/>
          <p:cNvSpPr/>
          <p:nvPr/>
        </p:nvSpPr>
        <p:spPr>
          <a:xfrm>
            <a:off x="896760" y="6886080"/>
            <a:ext cx="643212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1" name=""/>
          <p:cNvSpPr/>
          <p:nvPr/>
        </p:nvSpPr>
        <p:spPr>
          <a:xfrm>
            <a:off x="327960" y="1553760"/>
            <a:ext cx="9194400" cy="512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vs Probabilidade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Probabilidade: Chance ou Incerteza relacionada a um </a:t>
            </a:r>
            <a:r>
              <a:rPr b="1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evento</a:t>
            </a:r>
            <a:endParaRPr b="0" lang="pt-BR" sz="15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Entropia: Incerteza ou Desordem associada a um conjunto de</a:t>
            </a: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dados</a:t>
            </a: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 50 bolas vermelhas e 50 bolas azuis, então: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= 1</a:t>
            </a:r>
            <a:endParaRPr b="0" lang="pt-BR" sz="15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Vermelha = 50%</a:t>
            </a:r>
            <a:endParaRPr b="0" lang="pt-BR" sz="15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Azul = 50%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 98 bolas vermelhas e 2 bolas azuis, então: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Conjunto = 0.141</a:t>
            </a:r>
            <a:endParaRPr b="0" lang="pt-BR" sz="15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Vermelha = 98%</a:t>
            </a:r>
            <a:endParaRPr b="0" lang="pt-BR" sz="15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Azul = 2%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72" name="CustomShape 25"/>
          <p:cNvSpPr/>
          <p:nvPr/>
        </p:nvSpPr>
        <p:spPr>
          <a:xfrm>
            <a:off x="7603920" y="6922080"/>
            <a:ext cx="182664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 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407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2023-03-16T00:10:00Z</dcterms:modified>
  <cp:revision>36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