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312EA2C-5095-44AB-B5FE-ED3401989D27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RaciocinioAlgoritmico/Aula%2002%20-%20Estruturas%20de%20Sele&#231;&#227;o%20(IF)/Aula%2002%20-%20Exerc&#237;ciosFixa&#231;&#227;o.md" TargetMode="External"/><Relationship Id="rId2" Type="http://schemas.openxmlformats.org/officeDocument/2006/relationships/hyperlink" Target="https://www.youtube.com/watch?v=ZKIOXUbQdBI&amp;list=PLg3ZPsW_sghTw40eEdgUhnMO-uthjcA3g&amp;index=5" TargetMode="External"/><Relationship Id="rId3" Type="http://schemas.openxmlformats.org/officeDocument/2006/relationships/hyperlink" Target="https://www.youtube.com/watch?v=uDNWx00zN5o&amp;t=88s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715918b92644b3f857f11b011c21be48037e35c3/RaciocinioAlgoritmico/Aula%2001%20-%20Introdu&#231;&#227;o/Aula%2001%20-%20Exerc&#237;ciosFixa&#231;&#227;o%20-%20Resolu&#231;&#227;o.md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Aula 02 –  Estruturas de Seleção (IF-ELSE)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172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60000" y="1876680"/>
            <a:ext cx="9171720" cy="49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de um evento</a:t>
            </a: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11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eu estiver em Curitiba e não chover ou o ingresso for barato eu vou ao show de música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algoritmos: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de um Sistema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Disparo de Alarme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Frear um veiculo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Etc.....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Então, expressões lógicas determinam uma tomada de decisão, um desvio 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499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condicional, etc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2"/>
          <p:cNvSpPr/>
          <p:nvPr/>
        </p:nvSpPr>
        <p:spPr>
          <a:xfrm>
            <a:off x="360000" y="18993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Determinam um desvio condicional no fluxo principal do algoritmo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9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7"/>
          <p:cNvSpPr/>
          <p:nvPr/>
        </p:nvSpPr>
        <p:spPr>
          <a:xfrm>
            <a:off x="4680720" y="2883600"/>
            <a:ext cx="160200" cy="67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8"/>
          <p:cNvSpPr/>
          <p:nvPr/>
        </p:nvSpPr>
        <p:spPr>
          <a:xfrm>
            <a:off x="4680000" y="4570920"/>
            <a:ext cx="160920" cy="211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9"/>
          <p:cNvSpPr/>
          <p:nvPr/>
        </p:nvSpPr>
        <p:spPr>
          <a:xfrm>
            <a:off x="4137840" y="2447640"/>
            <a:ext cx="1216080" cy="597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 flipH="1" rot="10800000">
            <a:off x="1979280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"/>
          <p:cNvSpPr/>
          <p:nvPr/>
        </p:nvSpPr>
        <p:spPr>
          <a:xfrm>
            <a:off x="2693520" y="4693320"/>
            <a:ext cx="1129680" cy="403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CustomShape 14"/>
          <p:cNvSpPr/>
          <p:nvPr/>
        </p:nvSpPr>
        <p:spPr>
          <a:xfrm>
            <a:off x="4210560" y="5707440"/>
            <a:ext cx="1094040" cy="597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CustomShape 15"/>
          <p:cNvSpPr/>
          <p:nvPr/>
        </p:nvSpPr>
        <p:spPr>
          <a:xfrm rot="10800000">
            <a:off x="1788732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8"/>
          <p:cNvSpPr/>
          <p:nvPr/>
        </p:nvSpPr>
        <p:spPr>
          <a:xfrm>
            <a:off x="5718600" y="4693320"/>
            <a:ext cx="1206000" cy="4035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19"/>
          <p:cNvSpPr/>
          <p:nvPr/>
        </p:nvSpPr>
        <p:spPr>
          <a:xfrm>
            <a:off x="3823920" y="3556440"/>
            <a:ext cx="1889280" cy="107388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onector: Angulado 2"/>
          <p:cNvSpPr/>
          <p:nvPr/>
        </p:nvSpPr>
        <p:spPr>
          <a:xfrm flipV="1" rot="10800000">
            <a:off x="3259440" y="4093920"/>
            <a:ext cx="564480" cy="5986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onector: Angulado 22"/>
          <p:cNvSpPr/>
          <p:nvPr/>
        </p:nvSpPr>
        <p:spPr>
          <a:xfrm flipH="1" rot="16200000">
            <a:off x="3744360" y="4611960"/>
            <a:ext cx="449280" cy="14205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onector: Angulado 29"/>
          <p:cNvSpPr/>
          <p:nvPr/>
        </p:nvSpPr>
        <p:spPr>
          <a:xfrm>
            <a:off x="5713920" y="4093560"/>
            <a:ext cx="607320" cy="5986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onector: Angulado 32"/>
          <p:cNvSpPr/>
          <p:nvPr/>
        </p:nvSpPr>
        <p:spPr>
          <a:xfrm rot="5400000">
            <a:off x="5353560" y="4578480"/>
            <a:ext cx="449280" cy="14875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13"/>
          <p:cNvSpPr/>
          <p:nvPr/>
        </p:nvSpPr>
        <p:spPr>
          <a:xfrm>
            <a:off x="2872440" y="3736080"/>
            <a:ext cx="73548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9" name="CustomShape 13"/>
          <p:cNvSpPr/>
          <p:nvPr/>
        </p:nvSpPr>
        <p:spPr>
          <a:xfrm>
            <a:off x="5911200" y="3754080"/>
            <a:ext cx="81072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(IF)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 flipH="1" rot="16200000">
            <a:off x="2737800" y="4174560"/>
            <a:ext cx="399960" cy="1756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6"/>
          <p:cNvSpPr/>
          <p:nvPr/>
        </p:nvSpPr>
        <p:spPr>
          <a:xfrm>
            <a:off x="431640" y="1759680"/>
            <a:ext cx="9172080" cy="474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estrutura é implementada pelo comando “IF”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3371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6" name="CustomShape 7"/>
          <p:cNvSpPr/>
          <p:nvPr/>
        </p:nvSpPr>
        <p:spPr>
          <a:xfrm>
            <a:off x="2612880" y="2884320"/>
            <a:ext cx="128880" cy="556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8"/>
          <p:cNvSpPr/>
          <p:nvPr/>
        </p:nvSpPr>
        <p:spPr>
          <a:xfrm>
            <a:off x="2612160" y="4464000"/>
            <a:ext cx="153720" cy="2033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9"/>
          <p:cNvSpPr/>
          <p:nvPr/>
        </p:nvSpPr>
        <p:spPr>
          <a:xfrm>
            <a:off x="2069640" y="2286000"/>
            <a:ext cx="1216080" cy="597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11"/>
          <p:cNvSpPr/>
          <p:nvPr/>
        </p:nvSpPr>
        <p:spPr>
          <a:xfrm flipH="1" rot="10800000">
            <a:off x="1685088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2"/>
          <p:cNvSpPr/>
          <p:nvPr/>
        </p:nvSpPr>
        <p:spPr>
          <a:xfrm>
            <a:off x="761040" y="4635720"/>
            <a:ext cx="1129680" cy="403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13"/>
          <p:cNvSpPr/>
          <p:nvPr/>
        </p:nvSpPr>
        <p:spPr>
          <a:xfrm>
            <a:off x="986760" y="3582000"/>
            <a:ext cx="73548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14"/>
          <p:cNvSpPr/>
          <p:nvPr/>
        </p:nvSpPr>
        <p:spPr>
          <a:xfrm>
            <a:off x="2142720" y="5478840"/>
            <a:ext cx="1094040" cy="597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15"/>
          <p:cNvSpPr/>
          <p:nvPr/>
        </p:nvSpPr>
        <p:spPr>
          <a:xfrm>
            <a:off x="1756080" y="3448800"/>
            <a:ext cx="1889280" cy="107388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ustomShape 16"/>
          <p:cNvSpPr/>
          <p:nvPr/>
        </p:nvSpPr>
        <p:spPr>
          <a:xfrm>
            <a:off x="7338240" y="2286000"/>
            <a:ext cx="1755000" cy="397944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5" name="Conector: Angulado 2"/>
          <p:cNvSpPr/>
          <p:nvPr/>
        </p:nvSpPr>
        <p:spPr>
          <a:xfrm flipV="1" rot="10800000">
            <a:off x="1326960" y="3986280"/>
            <a:ext cx="429120" cy="6487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onector: Angulado 4"/>
          <p:cNvSpPr/>
          <p:nvPr/>
        </p:nvSpPr>
        <p:spPr>
          <a:xfrm flipH="1" rot="16200000">
            <a:off x="1879920" y="4486320"/>
            <a:ext cx="212400" cy="13201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Seta: para a Direita 8"/>
          <p:cNvSpPr/>
          <p:nvPr/>
        </p:nvSpPr>
        <p:spPr>
          <a:xfrm>
            <a:off x="4246200" y="3255120"/>
            <a:ext cx="2332080" cy="158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(IF...ELSE)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5"/>
          <p:cNvSpPr/>
          <p:nvPr/>
        </p:nvSpPr>
        <p:spPr>
          <a:xfrm flipH="1" rot="16200000">
            <a:off x="2401560" y="4174560"/>
            <a:ext cx="399960" cy="1756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6"/>
          <p:cNvSpPr/>
          <p:nvPr/>
        </p:nvSpPr>
        <p:spPr>
          <a:xfrm>
            <a:off x="503640" y="1759680"/>
            <a:ext cx="9172080" cy="474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Pode-se adicionar um desvio condicional caso a condição seja falsa! (ELSE)</a:t>
            </a: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1605960" y="284472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7"/>
          <p:cNvSpPr/>
          <p:nvPr/>
        </p:nvSpPr>
        <p:spPr>
          <a:xfrm>
            <a:off x="2260080" y="2816280"/>
            <a:ext cx="160200" cy="672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8"/>
          <p:cNvSpPr/>
          <p:nvPr/>
        </p:nvSpPr>
        <p:spPr>
          <a:xfrm>
            <a:off x="2259360" y="4503600"/>
            <a:ext cx="160920" cy="211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9"/>
          <p:cNvSpPr/>
          <p:nvPr/>
        </p:nvSpPr>
        <p:spPr>
          <a:xfrm>
            <a:off x="1717200" y="2380320"/>
            <a:ext cx="1216080" cy="597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12"/>
          <p:cNvSpPr/>
          <p:nvPr/>
        </p:nvSpPr>
        <p:spPr>
          <a:xfrm>
            <a:off x="272880" y="4646160"/>
            <a:ext cx="1144080" cy="399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14"/>
          <p:cNvSpPr/>
          <p:nvPr/>
        </p:nvSpPr>
        <p:spPr>
          <a:xfrm>
            <a:off x="1789920" y="5640120"/>
            <a:ext cx="1094040" cy="5976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18"/>
          <p:cNvSpPr/>
          <p:nvPr/>
        </p:nvSpPr>
        <p:spPr>
          <a:xfrm>
            <a:off x="3298320" y="4605840"/>
            <a:ext cx="1140480" cy="3978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ustomShape 19"/>
          <p:cNvSpPr/>
          <p:nvPr/>
        </p:nvSpPr>
        <p:spPr>
          <a:xfrm>
            <a:off x="1403280" y="3489120"/>
            <a:ext cx="1889280" cy="107388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onector: Angulado 43"/>
          <p:cNvSpPr/>
          <p:nvPr/>
        </p:nvSpPr>
        <p:spPr>
          <a:xfrm flipV="1" rot="10800000">
            <a:off x="846000" y="4026240"/>
            <a:ext cx="557280" cy="6192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onector: Angulado 44"/>
          <p:cNvSpPr/>
          <p:nvPr/>
        </p:nvSpPr>
        <p:spPr>
          <a:xfrm flipH="1" rot="16200000">
            <a:off x="1404360" y="4487760"/>
            <a:ext cx="311400" cy="14295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onector: Angulado 45"/>
          <p:cNvSpPr/>
          <p:nvPr/>
        </p:nvSpPr>
        <p:spPr>
          <a:xfrm>
            <a:off x="3293280" y="4026600"/>
            <a:ext cx="574560" cy="5788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onector: Angulado 46"/>
          <p:cNvSpPr/>
          <p:nvPr/>
        </p:nvSpPr>
        <p:spPr>
          <a:xfrm rot="5400000">
            <a:off x="2913840" y="4410360"/>
            <a:ext cx="455040" cy="145476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3"/>
          <p:cNvSpPr/>
          <p:nvPr/>
        </p:nvSpPr>
        <p:spPr>
          <a:xfrm>
            <a:off x="451800" y="3669120"/>
            <a:ext cx="73548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13"/>
          <p:cNvSpPr/>
          <p:nvPr/>
        </p:nvSpPr>
        <p:spPr>
          <a:xfrm>
            <a:off x="3490560" y="3686760"/>
            <a:ext cx="81072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Seta: para a Direita 59"/>
          <p:cNvSpPr/>
          <p:nvPr/>
        </p:nvSpPr>
        <p:spPr>
          <a:xfrm>
            <a:off x="4784400" y="3255120"/>
            <a:ext cx="2332080" cy="158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1" name="CustomShape 16"/>
          <p:cNvSpPr/>
          <p:nvPr/>
        </p:nvSpPr>
        <p:spPr>
          <a:xfrm>
            <a:off x="7338240" y="2286000"/>
            <a:ext cx="1755000" cy="397944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5"/>
          <p:cNvSpPr/>
          <p:nvPr/>
        </p:nvSpPr>
        <p:spPr>
          <a:xfrm flipH="1" rot="16200000">
            <a:off x="2737800" y="4174560"/>
            <a:ext cx="399960" cy="1756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503640" y="1759680"/>
            <a:ext cx="9172080" cy="47484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se uma pessoa pode votar a partir de seu ano de nascimento</a:t>
            </a: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dois produtos: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caro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barato</a:t>
            </a: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=&gt; Dinâmica de grupo (30 min)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as dimensões de duas caixas (Altura, Largura e Profundidade), identifique a maior caixa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carro A percorre um trajeto de 121km em 83 minutos, enquanto o carro B percorre 345km em 4h:38min. Informe qual o carro mais rápido.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com o professor ao final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5"/>
          <p:cNvSpPr/>
          <p:nvPr/>
        </p:nvSpPr>
        <p:spPr>
          <a:xfrm flipH="1" rot="16200000">
            <a:off x="2737800" y="4174560"/>
            <a:ext cx="399960" cy="1756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6"/>
          <p:cNvSpPr/>
          <p:nvPr/>
        </p:nvSpPr>
        <p:spPr>
          <a:xfrm>
            <a:off x="503640" y="1759680"/>
            <a:ext cx="9172080" cy="47484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determinam um desvio condicional</a:t>
            </a: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Utilizam expressões lógicas para determinar se um determinado bloco de código será executado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[Aula 02 - ExercíciosFixação.md]</a:t>
            </a: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Prof. Wallison Silva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Pythonando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Entrada e Saída de Dados em Python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Operadores Relacionais e Lógicos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Imagem 134" descr=""/>
          <p:cNvPicPr/>
          <p:nvPr/>
        </p:nvPicPr>
        <p:blipFill>
          <a:blip r:embed="rId1"/>
          <a:stretch/>
        </p:blipFill>
        <p:spPr>
          <a:xfrm>
            <a:off x="2387880" y="3714120"/>
            <a:ext cx="5789160" cy="274176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59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800" spc="-1" strike="noStrike">
                <a:latin typeface="Arial"/>
                <a:hlinkClick r:id="rId1"/>
              </a:rPr>
              <a:t>[Aula 01 - ExercíciosFixação - Resolução.md]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Entrada e Saída de Dados (I/O)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print() 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imprime texto e dados no console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stdout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Input():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lê dados do teclado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stdin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Rectangle 3"/>
          <p:cNvSpPr/>
          <p:nvPr/>
        </p:nvSpPr>
        <p:spPr>
          <a:xfrm>
            <a:off x="2805120" y="2401920"/>
            <a:ext cx="4308480" cy="136800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356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3.14159265359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' e de Y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</a:t>
            </a: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 %d e de Y é %.3f'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% (x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8" name="Rectangle 4"/>
          <p:cNvSpPr/>
          <p:nvPr/>
        </p:nvSpPr>
        <p:spPr>
          <a:xfrm>
            <a:off x="2805120" y="4711320"/>
            <a:ext cx="4308480" cy="200736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input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"Digite um valor inteiro: "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(x)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input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"Digite um número real (float): "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float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(y)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' e de Y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</a:t>
            </a: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 %d e de Y é %.3f'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% (x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y))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52" name="Content Placeholder 3"/>
          <p:cNvGraphicFramePr/>
          <p:nvPr/>
        </p:nvGraphicFramePr>
        <p:xfrm>
          <a:off x="1510920" y="3260520"/>
          <a:ext cx="7476480" cy="2625480"/>
        </p:xfrm>
        <a:graphic>
          <a:graphicData uri="http://schemas.openxmlformats.org/drawingml/2006/table">
            <a:tbl>
              <a:tblPr/>
              <a:tblGrid>
                <a:gridCol w="1436400"/>
                <a:gridCol w="3005640"/>
                <a:gridCol w="3034800"/>
              </a:tblGrid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Operador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Função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Exemplo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Igualdade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== 3, x ==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Diferença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!= 4, x !=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&gt; 6, x &gt; 5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 &lt; 10, 5 &lt; 0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 ou igual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&gt;= 0, x &gt;=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&lt;= 0, x &lt;= y 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53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Utilizados para comparar duas variáveis, geralmente de mesmo tipo</a:t>
            </a:r>
            <a:endParaRPr b="0" lang="pt-B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Resulta em um valor </a:t>
            </a:r>
            <a:r>
              <a:rPr b="1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True or False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 &gt; 1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&lt; 3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4 == 4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21 != 18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* 4 == 24 / 3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15 % 4 &lt; 19 % 6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3 * 5 / 4 &lt;= 3**2 / 0.5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+ 8 % 7 &gt;= 3 * 6 – 15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Lógicos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expressões lógicas combinando operações relacionais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(AND) , OU (OR) , OU-EXCLUSIVO (^) e Negação (NOT)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Tabelas Verdade: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graphicFrame>
        <p:nvGraphicFramePr>
          <p:cNvPr id="162" name="Group 333"/>
          <p:cNvGraphicFramePr/>
          <p:nvPr/>
        </p:nvGraphicFramePr>
        <p:xfrm>
          <a:off x="360000" y="3606840"/>
          <a:ext cx="263052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AND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roup 336"/>
          <p:cNvGraphicFramePr/>
          <p:nvPr/>
        </p:nvGraphicFramePr>
        <p:xfrm>
          <a:off x="3986640" y="5555520"/>
          <a:ext cx="1567800" cy="1096200"/>
        </p:xfrm>
        <a:graphic>
          <a:graphicData uri="http://schemas.openxmlformats.org/drawingml/2006/table">
            <a:tbl>
              <a:tblPr/>
              <a:tblGrid>
                <a:gridCol w="495000"/>
                <a:gridCol w="1073160"/>
              </a:tblGrid>
              <a:tr h="396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7005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roup 333"/>
          <p:cNvGraphicFramePr/>
          <p:nvPr/>
        </p:nvGraphicFramePr>
        <p:xfrm>
          <a:off x="3677400" y="3603960"/>
          <a:ext cx="263052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roup 333"/>
          <p:cNvGraphicFramePr/>
          <p:nvPr/>
        </p:nvGraphicFramePr>
        <p:xfrm>
          <a:off x="6968520" y="3603960"/>
          <a:ext cx="263052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^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 entre Operadores (TODOS)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Rectangle 3"/>
          <p:cNvSpPr/>
          <p:nvPr/>
        </p:nvSpPr>
        <p:spPr>
          <a:xfrm>
            <a:off x="405000" y="1468800"/>
            <a:ext cx="3090240" cy="4494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Prioridade: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lvl="1" marL="441360" indent="-258840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operadores lógicos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lvl="1" marL="441360" indent="-258840" algn="just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todos os operadores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70" name="Text Box 4"/>
          <p:cNvSpPr/>
          <p:nvPr/>
        </p:nvSpPr>
        <p:spPr>
          <a:xfrm>
            <a:off x="5303160" y="2202480"/>
            <a:ext cx="4044240" cy="1142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Negação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 - EXCLUSIVO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1" name="Line 5"/>
          <p:cNvSpPr/>
          <p:nvPr/>
        </p:nvSpPr>
        <p:spPr>
          <a:xfrm>
            <a:off x="5303160" y="2049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6"/>
          <p:cNvSpPr/>
          <p:nvPr/>
        </p:nvSpPr>
        <p:spPr>
          <a:xfrm>
            <a:off x="5137920" y="2202120"/>
            <a:ext cx="360" cy="114300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AutoShape 8"/>
          <p:cNvSpPr/>
          <p:nvPr/>
        </p:nvSpPr>
        <p:spPr>
          <a:xfrm>
            <a:off x="3726360" y="2049840"/>
            <a:ext cx="1237680" cy="137088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 Box 9"/>
          <p:cNvSpPr/>
          <p:nvPr/>
        </p:nvSpPr>
        <p:spPr>
          <a:xfrm>
            <a:off x="5303160" y="4488480"/>
            <a:ext cx="4044240" cy="167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Parênteses mais internos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Aritméticos / Funções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Relacionais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Lógicos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5" name="Line 10"/>
          <p:cNvSpPr/>
          <p:nvPr/>
        </p:nvSpPr>
        <p:spPr>
          <a:xfrm>
            <a:off x="5303160" y="4335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11"/>
          <p:cNvSpPr/>
          <p:nvPr/>
        </p:nvSpPr>
        <p:spPr>
          <a:xfrm>
            <a:off x="5137920" y="4488120"/>
            <a:ext cx="360" cy="167652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AutoShape 12"/>
          <p:cNvSpPr/>
          <p:nvPr/>
        </p:nvSpPr>
        <p:spPr>
          <a:xfrm>
            <a:off x="3739680" y="4412160"/>
            <a:ext cx="1237680" cy="137088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 &lt; 5 and 15 / 3 == 5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 &lt; 5 or 15 / 3 == 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(2 &lt; 5) ^ (15 / 3) == 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2 &lt; 5 or 15 / 3 == 5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(True and False) or (True or not False)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(True or True) and (False and False)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(not (5 != 10/2) or True) and (2 – 5 &gt; 5 – 2 or True)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((not True and False) and (True or False or False)) and (True and (5 &gt;= 5))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(not (5 == 5) and (not (True and False)))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Application>LibreOffice/7.3.7.2$Linux_X86_64 LibreOffice_project/30$Build-2</Application>
  <AppVersion>15.0000</AppVersion>
  <Words>1245</Words>
  <Paragraphs>334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2023-02-14T13:03:46Z</dcterms:modified>
  <cp:revision>126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