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96F19F5-950C-4797-B746-48D700D0708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715918b92644b3f857f11b011c21be48037e35c3/RaciocinioAlgoritmico/Aula%2002%20-%20Estruturas%20de%20Sele&#231;&#227;o%20(IF)/Aula%2002%20-%20Exerc&#237;ciosFixa&#231;&#227;o%20-%20Resolu&#231;&#227;o.md" TargetMode="External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ee1c492d388c4c4436ac55006a6c6d72dabc607f/RaciocinioAlgoritmico/Aula%2003%20-%20Estruturas%20de%20Sele&#231;&#227;o%20M&#250;ltiplas%20(ELIF)/Aula%2003%20-%20Exerc&#237;ciosFixa&#231;&#227;o.md" TargetMode="External"/><Relationship Id="rId2" Type="http://schemas.openxmlformats.org/officeDocument/2006/relationships/hyperlink" Target="https://www.youtube.com/watch?v=ZKIOXUbQdBI&amp;list=PLg3ZPsW_sghTw40eEdgUhnMO-uthjcA3g&amp;index=5" TargetMode="External"/><Relationship Id="rId3" Type="http://schemas.openxmlformats.org/officeDocument/2006/relationships/hyperlink" Target="https://www.youtube.com/watch?v=uDNWx00zN5o&amp;t=88s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Aula 03 –  Estruturas de Seleção (IF-ELIF-ELSE)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172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Correção Exercícios da Aula 02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Múltipla (IF..ELIF..ELIF..ELSE)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Imagem 134" descr=""/>
          <p:cNvPicPr/>
          <p:nvPr/>
        </p:nvPicPr>
        <p:blipFill>
          <a:blip r:embed="rId1"/>
          <a:stretch/>
        </p:blipFill>
        <p:spPr>
          <a:xfrm>
            <a:off x="2376000" y="3714120"/>
            <a:ext cx="5759640" cy="274176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59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Correção de Exercícios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40000" y="2154240"/>
            <a:ext cx="492156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Aula 02 - ExercíciosFixação - Resolução.md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Estrutras de Seleção (IF...ELIF....ELSE)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9"/>
          <p:cNvSpPr/>
          <p:nvPr/>
        </p:nvSpPr>
        <p:spPr>
          <a:xfrm>
            <a:off x="663120" y="2354760"/>
            <a:ext cx="1216080" cy="385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10</a:t>
            </a:r>
            <a:endParaRPr b="0" lang="pt-BR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20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0" name="CustomShape 12"/>
          <p:cNvSpPr/>
          <p:nvPr/>
        </p:nvSpPr>
        <p:spPr>
          <a:xfrm>
            <a:off x="2549160" y="3098160"/>
            <a:ext cx="1217160" cy="258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1" name="CustomShape 14"/>
          <p:cNvSpPr/>
          <p:nvPr/>
        </p:nvSpPr>
        <p:spPr>
          <a:xfrm>
            <a:off x="723960" y="6382080"/>
            <a:ext cx="1094040" cy="3859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a+b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2" name="CustomShape 19"/>
          <p:cNvSpPr/>
          <p:nvPr/>
        </p:nvSpPr>
        <p:spPr>
          <a:xfrm>
            <a:off x="542520" y="2878560"/>
            <a:ext cx="1457280" cy="69372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&gt; b ?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3" name="CustomShape 13"/>
          <p:cNvSpPr/>
          <p:nvPr/>
        </p:nvSpPr>
        <p:spPr>
          <a:xfrm>
            <a:off x="1970640" y="2928600"/>
            <a:ext cx="592200" cy="2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4" name="Seta: para a Direita 59"/>
          <p:cNvSpPr/>
          <p:nvPr/>
        </p:nvSpPr>
        <p:spPr>
          <a:xfrm>
            <a:off x="5310360" y="3706560"/>
            <a:ext cx="1842120" cy="1582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  <a:ea typeface="DejaVu Sans"/>
              </a:rPr>
              <a:t>Codificação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7336800" y="2758680"/>
            <a:ext cx="1755000" cy="3755880"/>
          </a:xfrm>
          <a:prstGeom prst="rect">
            <a:avLst/>
          </a:prstGeom>
          <a:solidFill>
            <a:srgbClr val="4f81bd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a=10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b=20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if ( a &gt; b ) 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a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15)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a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elif (b&gt; 30)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– a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else: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= b * 10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c = a + b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6" name="Conector de Seta Reta 9"/>
          <p:cNvSpPr/>
          <p:nvPr/>
        </p:nvSpPr>
        <p:spPr>
          <a:xfrm>
            <a:off x="2000160" y="3225600"/>
            <a:ext cx="5482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onector de Seta Reta 11"/>
          <p:cNvSpPr/>
          <p:nvPr/>
        </p:nvSpPr>
        <p:spPr>
          <a:xfrm>
            <a:off x="1271520" y="3572640"/>
            <a:ext cx="36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3"/>
          <p:cNvSpPr/>
          <p:nvPr/>
        </p:nvSpPr>
        <p:spPr>
          <a:xfrm>
            <a:off x="588960" y="3560040"/>
            <a:ext cx="73548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59" name="Conector de Seta Reta 72"/>
          <p:cNvSpPr/>
          <p:nvPr/>
        </p:nvSpPr>
        <p:spPr>
          <a:xfrm>
            <a:off x="1271520" y="2741400"/>
            <a:ext cx="360" cy="136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12"/>
          <p:cNvSpPr/>
          <p:nvPr/>
        </p:nvSpPr>
        <p:spPr>
          <a:xfrm>
            <a:off x="2553840" y="4069800"/>
            <a:ext cx="1217160" cy="258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 * 10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1" name="CustomShape 19"/>
          <p:cNvSpPr/>
          <p:nvPr/>
        </p:nvSpPr>
        <p:spPr>
          <a:xfrm>
            <a:off x="547200" y="3850200"/>
            <a:ext cx="1457280" cy="69372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15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2" name="CustomShape 13"/>
          <p:cNvSpPr/>
          <p:nvPr/>
        </p:nvSpPr>
        <p:spPr>
          <a:xfrm>
            <a:off x="1975680" y="3900600"/>
            <a:ext cx="592200" cy="2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3" name="Conector de Seta Reta 77"/>
          <p:cNvSpPr/>
          <p:nvPr/>
        </p:nvSpPr>
        <p:spPr>
          <a:xfrm>
            <a:off x="2005200" y="4197600"/>
            <a:ext cx="5482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onector de Seta Reta 78"/>
          <p:cNvSpPr/>
          <p:nvPr/>
        </p:nvSpPr>
        <p:spPr>
          <a:xfrm>
            <a:off x="1276200" y="4544640"/>
            <a:ext cx="360" cy="38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CustomShape 13"/>
          <p:cNvSpPr/>
          <p:nvPr/>
        </p:nvSpPr>
        <p:spPr>
          <a:xfrm>
            <a:off x="593640" y="4531680"/>
            <a:ext cx="73548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6" name="CustomShape 12"/>
          <p:cNvSpPr/>
          <p:nvPr/>
        </p:nvSpPr>
        <p:spPr>
          <a:xfrm>
            <a:off x="2549160" y="5030640"/>
            <a:ext cx="1217160" cy="258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-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7" name="CustomShape 19"/>
          <p:cNvSpPr/>
          <p:nvPr/>
        </p:nvSpPr>
        <p:spPr>
          <a:xfrm>
            <a:off x="542520" y="4811040"/>
            <a:ext cx="1457280" cy="693720"/>
          </a:xfrm>
          <a:prstGeom prst="diamond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b &gt; 30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8" name="CustomShape 13"/>
          <p:cNvSpPr/>
          <p:nvPr/>
        </p:nvSpPr>
        <p:spPr>
          <a:xfrm>
            <a:off x="1970640" y="4861080"/>
            <a:ext cx="592200" cy="25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69" name="Conector de Seta Reta 86"/>
          <p:cNvSpPr/>
          <p:nvPr/>
        </p:nvSpPr>
        <p:spPr>
          <a:xfrm>
            <a:off x="2000160" y="5158080"/>
            <a:ext cx="54828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onector de Seta Reta 87"/>
          <p:cNvSpPr/>
          <p:nvPr/>
        </p:nvSpPr>
        <p:spPr>
          <a:xfrm flipH="1">
            <a:off x="1270080" y="5505480"/>
            <a:ext cx="360" cy="30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3"/>
          <p:cNvSpPr/>
          <p:nvPr/>
        </p:nvSpPr>
        <p:spPr>
          <a:xfrm>
            <a:off x="588960" y="5408640"/>
            <a:ext cx="73548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......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2" name="Conector: Angulado 73"/>
          <p:cNvSpPr/>
          <p:nvPr/>
        </p:nvSpPr>
        <p:spPr>
          <a:xfrm flipH="1">
            <a:off x="1818000" y="3227400"/>
            <a:ext cx="1947600" cy="3346920"/>
          </a:xfrm>
          <a:prstGeom prst="bentConnector3">
            <a:avLst>
              <a:gd name="adj1" fmla="val -68834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onector: Angulado 94"/>
          <p:cNvSpPr/>
          <p:nvPr/>
        </p:nvSpPr>
        <p:spPr>
          <a:xfrm flipH="1">
            <a:off x="1818000" y="4199400"/>
            <a:ext cx="1952280" cy="2375280"/>
          </a:xfrm>
          <a:prstGeom prst="bentConnector3">
            <a:avLst>
              <a:gd name="adj1" fmla="val -47988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onector: Angulado 100"/>
          <p:cNvSpPr/>
          <p:nvPr/>
        </p:nvSpPr>
        <p:spPr>
          <a:xfrm flipH="1">
            <a:off x="1818000" y="5159880"/>
            <a:ext cx="1947600" cy="1414440"/>
          </a:xfrm>
          <a:prstGeom prst="bentConnector3">
            <a:avLst>
              <a:gd name="adj1" fmla="val -3050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criar uma estrutura de múltipla escolha, sendo que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apenas o primeiro bloco 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 condição verdadeira (TRUE) é executada. A claúsula ELSE pode ou não estar contida.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6" name="CustomShape 13"/>
          <p:cNvSpPr/>
          <p:nvPr/>
        </p:nvSpPr>
        <p:spPr>
          <a:xfrm>
            <a:off x="952200" y="5806440"/>
            <a:ext cx="735480" cy="28584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else: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7" name="Conector de Seta Reta 108"/>
          <p:cNvSpPr/>
          <p:nvPr/>
        </p:nvSpPr>
        <p:spPr>
          <a:xfrm>
            <a:off x="1725840" y="5932440"/>
            <a:ext cx="82260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2"/>
          <p:cNvSpPr/>
          <p:nvPr/>
        </p:nvSpPr>
        <p:spPr>
          <a:xfrm>
            <a:off x="2549160" y="5807520"/>
            <a:ext cx="1217160" cy="258120"/>
          </a:xfrm>
          <a:prstGeom prst="rect">
            <a:avLst/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  <a:ea typeface="DejaVu Sans"/>
              </a:rPr>
              <a:t>a = b * a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179" name="Conector: Angulado 114"/>
          <p:cNvSpPr/>
          <p:nvPr/>
        </p:nvSpPr>
        <p:spPr>
          <a:xfrm flipH="1">
            <a:off x="1818000" y="5937120"/>
            <a:ext cx="1947600" cy="637560"/>
          </a:xfrm>
          <a:prstGeom prst="bentConnector3">
            <a:avLst>
              <a:gd name="adj1" fmla="val -11733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Seta: para Baixo 110"/>
          <p:cNvSpPr/>
          <p:nvPr/>
        </p:nvSpPr>
        <p:spPr>
          <a:xfrm>
            <a:off x="229680" y="2476440"/>
            <a:ext cx="99000" cy="4205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5"/>
          <p:cNvSpPr/>
          <p:nvPr/>
        </p:nvSpPr>
        <p:spPr>
          <a:xfrm flipH="1" rot="16200000">
            <a:off x="2737800" y="4174560"/>
            <a:ext cx="399960" cy="1756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6"/>
          <p:cNvSpPr/>
          <p:nvPr/>
        </p:nvSpPr>
        <p:spPr>
          <a:xfrm>
            <a:off x="503640" y="1759680"/>
            <a:ext cx="9172080" cy="47484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 o seguinte trecho de código: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lvl="7" marL="34164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saída para as seguintes condições:  </a:t>
            </a:r>
            <a:endParaRPr b="0" lang="pt-BR" sz="1800" spc="-1" strike="noStrike">
              <a:latin typeface="Arial"/>
            </a:endParaRPr>
          </a:p>
          <a:p>
            <a:pPr lvl="8" marL="38736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5</a:t>
            </a:r>
            <a:endParaRPr b="0" lang="pt-BR" sz="1800" spc="-1" strike="noStrike">
              <a:latin typeface="Arial"/>
            </a:endParaRPr>
          </a:p>
          <a:p>
            <a:pPr lvl="8" marL="38736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15</a:t>
            </a:r>
            <a:endParaRPr b="0" lang="pt-BR" sz="1800" spc="-1" strike="noStrike">
              <a:latin typeface="Arial"/>
            </a:endParaRPr>
          </a:p>
          <a:p>
            <a:pPr lvl="8" marL="38736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25</a:t>
            </a:r>
            <a:endParaRPr b="0" lang="pt-BR" sz="1800" spc="-1" strike="noStrike">
              <a:latin typeface="Arial"/>
            </a:endParaRPr>
          </a:p>
          <a:p>
            <a:pPr lvl="8" marL="38736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35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7" name="Rectangle 2"/>
          <p:cNvSpPr/>
          <p:nvPr/>
        </p:nvSpPr>
        <p:spPr>
          <a:xfrm>
            <a:off x="830520" y="2558160"/>
            <a:ext cx="2643480" cy="3381120"/>
          </a:xfrm>
          <a:prstGeom prst="rect">
            <a:avLst/>
          </a:prstGeom>
          <a:solidFill>
            <a:srgbClr val="2b2b2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if 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2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10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2400"/>
            </a:b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print(‘10’)</a:t>
            </a:r>
            <a:br>
              <a:rPr sz="2400"/>
            </a:br>
            <a:r>
              <a:rPr b="0" lang="pt-BR" sz="2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2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20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2400"/>
            </a:b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print(‘20’)</a:t>
            </a:r>
            <a:br>
              <a:rPr sz="2400"/>
            </a:br>
            <a:r>
              <a:rPr b="0" lang="pt-BR" sz="2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elif 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(x &gt; </a:t>
            </a:r>
            <a:r>
              <a:rPr b="0" lang="pt-BR" sz="2400" spc="-1" strike="noStrike">
                <a:solidFill>
                  <a:srgbClr val="6897bb"/>
                </a:solidFill>
                <a:latin typeface="JetBrains Mono"/>
                <a:ea typeface="DejaVu Sans"/>
              </a:rPr>
              <a:t>30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):</a:t>
            </a:r>
            <a:br>
              <a:rPr sz="2400"/>
            </a:b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print(‘30’)</a:t>
            </a:r>
            <a:br>
              <a:rPr sz="2400"/>
            </a:br>
            <a:r>
              <a:rPr b="0" lang="pt-BR" sz="2400" spc="-1" strike="noStrike">
                <a:solidFill>
                  <a:srgbClr val="cc7832"/>
                </a:solidFill>
                <a:latin typeface="JetBrains Mono"/>
                <a:ea typeface="DejaVu Sans"/>
              </a:rPr>
              <a:t>else</a:t>
            </a: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:</a:t>
            </a:r>
            <a:br>
              <a:rPr sz="2400"/>
            </a:br>
            <a:r>
              <a:rPr b="0" lang="pt-BR" sz="2400" spc="-1" strike="noStrike">
                <a:solidFill>
                  <a:srgbClr val="a9b7c6"/>
                </a:solidFill>
                <a:latin typeface="JetBrains Mono"/>
                <a:ea typeface="DejaVu Sans"/>
              </a:rPr>
              <a:t>    print(‘Nenhum’)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5"/>
          <p:cNvSpPr/>
          <p:nvPr/>
        </p:nvSpPr>
        <p:spPr>
          <a:xfrm flipH="1" rot="16200000">
            <a:off x="2737800" y="4174560"/>
            <a:ext cx="399960" cy="1756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6"/>
          <p:cNvSpPr/>
          <p:nvPr/>
        </p:nvSpPr>
        <p:spPr>
          <a:xfrm>
            <a:off x="503640" y="1759680"/>
            <a:ext cx="9172080" cy="47484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Selecione um desconto de acordo com o valor da compra, seguindo a tabela abaixo: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na tela o desconto e o valor final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Debate: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diferença de vários ifs ou if-elif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ordem das cláusulas faz diferença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Cabe o uso da cláusula ‘else’ 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graphicFrame>
        <p:nvGraphicFramePr>
          <p:cNvPr id="194" name="Tabela 4"/>
          <p:cNvGraphicFramePr/>
          <p:nvPr/>
        </p:nvGraphicFramePr>
        <p:xfrm>
          <a:off x="1729800" y="2265840"/>
          <a:ext cx="6719760" cy="2230560"/>
        </p:xfrm>
        <a:graphic>
          <a:graphicData uri="http://schemas.openxmlformats.org/drawingml/2006/table">
            <a:tbl>
              <a:tblPr/>
              <a:tblGrid>
                <a:gridCol w="3969720"/>
                <a:gridCol w="27504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Valor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Desconto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6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Até R$ 2000,00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R$ 2000,00 e R$ 3000,00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R$ 3000,00 e R$ 5000,00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Entre R$ 5000,00 e R$ 7000,00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Acima de R$ 7000,00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pt-BR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7%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Programação Imperativa (C) - Prof. André Hochuli @2021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5"/>
          <p:cNvSpPr/>
          <p:nvPr/>
        </p:nvSpPr>
        <p:spPr>
          <a:xfrm flipH="1" rot="16200000">
            <a:off x="2737800" y="4174560"/>
            <a:ext cx="399960" cy="1756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6"/>
          <p:cNvSpPr/>
          <p:nvPr/>
        </p:nvSpPr>
        <p:spPr>
          <a:xfrm>
            <a:off x="503640" y="1759680"/>
            <a:ext cx="9172080" cy="4748400"/>
          </a:xfrm>
          <a:prstGeom prst="rect">
            <a:avLst/>
          </a:prstGeom>
          <a:solidFill>
            <a:srgbClr val="ffffff"/>
          </a:solidFill>
          <a:ln w="25560">
            <a:solidFill>
              <a:srgbClr val="ff7b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seleção compostas com claúsulas ‘elif’ determinam múltiplos desvio condicionais</a:t>
            </a: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 entanto, a primeira condição verdadeira (TRUE), é executada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Fixação: 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  <a:hlinkClick r:id="rId1"/>
              </a:rPr>
              <a:t>[Aula 03 - ExercíciosFixação.md]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Prof. Wallison Silva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Pythonando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3344</TotalTime>
  <Application>LibreOffice/7.3.7.2$Linux_X86_64 LibreOffice_project/30$Build-2</Application>
  <AppVersion>15.0000</AppVersion>
  <Words>535</Words>
  <Paragraphs>119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2023-02-14T17:43:41Z</dcterms:modified>
  <cp:revision>126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</vt:i4>
  </property>
</Properties>
</file>