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jpeg" ContentType="image/jpe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0080625" cy="7559675"/>
  <p:notesSz cx="7315200" cy="96012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1DCFA3A3-8CD1-4A3F-903B-11B23DF3A76B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1360" cy="3233520"/>
          </a:xfrm>
          <a:prstGeom prst="rect">
            <a:avLst/>
          </a:prstGeom>
          <a:ln w="0">
            <a:noFill/>
          </a:ln>
        </p:spPr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4240" cy="37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0" y="9119520"/>
            <a:ext cx="3162240" cy="47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1360" cy="3233520"/>
          </a:xfrm>
          <a:prstGeom prst="rect">
            <a:avLst/>
          </a:prstGeom>
          <a:ln w="0">
            <a:noFill/>
          </a:ln>
        </p:spPr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4240" cy="37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0" y="9119520"/>
            <a:ext cx="3162240" cy="47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1360" cy="3233520"/>
          </a:xfrm>
          <a:prstGeom prst="rect">
            <a:avLst/>
          </a:prstGeom>
          <a:ln w="0">
            <a:noFill/>
          </a:ln>
        </p:spPr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4240" cy="37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77" name="CustomShape 3"/>
          <p:cNvSpPr/>
          <p:nvPr/>
        </p:nvSpPr>
        <p:spPr>
          <a:xfrm>
            <a:off x="0" y="9119520"/>
            <a:ext cx="3162240" cy="47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1360" cy="3233520"/>
          </a:xfrm>
          <a:prstGeom prst="rect">
            <a:avLst/>
          </a:prstGeom>
          <a:ln w="0">
            <a:noFill/>
          </a:ln>
        </p:spPr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4240" cy="37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0" y="9119520"/>
            <a:ext cx="3162240" cy="47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1360" cy="3233520"/>
          </a:xfrm>
          <a:prstGeom prst="rect">
            <a:avLst/>
          </a:prstGeom>
          <a:ln w="0">
            <a:noFill/>
          </a:ln>
        </p:spPr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4240" cy="37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83" name="CustomShape 3"/>
          <p:cNvSpPr/>
          <p:nvPr/>
        </p:nvSpPr>
        <p:spPr>
          <a:xfrm>
            <a:off x="0" y="9119520"/>
            <a:ext cx="3162240" cy="47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1360" cy="3233520"/>
          </a:xfrm>
          <a:prstGeom prst="rect">
            <a:avLst/>
          </a:prstGeom>
          <a:ln w="0">
            <a:noFill/>
          </a:ln>
        </p:spPr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3880" cy="377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0" y="9119520"/>
            <a:ext cx="3161880" cy="47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1360" cy="3233520"/>
          </a:xfrm>
          <a:prstGeom prst="rect">
            <a:avLst/>
          </a:prstGeom>
          <a:ln w="0">
            <a:noFill/>
          </a:ln>
        </p:spPr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4240" cy="37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3" name="CustomShape 3"/>
          <p:cNvSpPr/>
          <p:nvPr/>
        </p:nvSpPr>
        <p:spPr>
          <a:xfrm>
            <a:off x="0" y="9119520"/>
            <a:ext cx="3162240" cy="47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1360" cy="3233520"/>
          </a:xfrm>
          <a:prstGeom prst="rect">
            <a:avLst/>
          </a:prstGeom>
          <a:ln w="0">
            <a:noFill/>
          </a:ln>
        </p:spPr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4240" cy="37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0" y="9119520"/>
            <a:ext cx="3162240" cy="47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1360" cy="3233520"/>
          </a:xfrm>
          <a:prstGeom prst="rect">
            <a:avLst/>
          </a:prstGeom>
          <a:ln w="0">
            <a:noFill/>
          </a:ln>
        </p:spPr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4240" cy="37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0" y="9119520"/>
            <a:ext cx="3162240" cy="47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1360" cy="3233520"/>
          </a:xfrm>
          <a:prstGeom prst="rect">
            <a:avLst/>
          </a:prstGeom>
          <a:ln w="0">
            <a:noFill/>
          </a:ln>
        </p:spPr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4240" cy="37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0" y="9119520"/>
            <a:ext cx="3162240" cy="47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1360" cy="3233520"/>
          </a:xfrm>
          <a:prstGeom prst="rect">
            <a:avLst/>
          </a:prstGeom>
          <a:ln w="0">
            <a:noFill/>
          </a:ln>
        </p:spPr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4240" cy="37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0" y="9119520"/>
            <a:ext cx="3162240" cy="47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1360" cy="3233520"/>
          </a:xfrm>
          <a:prstGeom prst="rect">
            <a:avLst/>
          </a:prstGeom>
          <a:ln w="0">
            <a:noFill/>
          </a:ln>
        </p:spPr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4240" cy="37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8" name="CustomShape 3"/>
          <p:cNvSpPr/>
          <p:nvPr/>
        </p:nvSpPr>
        <p:spPr>
          <a:xfrm>
            <a:off x="0" y="9119520"/>
            <a:ext cx="3162240" cy="47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1360" cy="3233520"/>
          </a:xfrm>
          <a:prstGeom prst="rect">
            <a:avLst/>
          </a:prstGeom>
          <a:ln w="0">
            <a:noFill/>
          </a:ln>
        </p:spPr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4240" cy="37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0" y="9119520"/>
            <a:ext cx="3162240" cy="47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2080" cy="12520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1720" cy="12517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1720" cy="5317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1720" cy="5317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1720" cy="5317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12080" cy="125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12080" cy="53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72080" cy="5320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32080" cy="5320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github.com/andrehochuli/teaching/tree/main/RaciocinioAlgoritmico" TargetMode="External"/><Relationship Id="rId2" Type="http://schemas.openxmlformats.org/officeDocument/2006/relationships/hyperlink" Target="https://www.youtube.com/watch?v=EGmlFdwD4C4" TargetMode="External"/><Relationship Id="rId3" Type="http://schemas.openxmlformats.org/officeDocument/2006/relationships/hyperlink" Target="https://www.youtube.com/watch?v=EGmlFdwD4C4" TargetMode="External"/><Relationship Id="rId4" Type="http://schemas.openxmlformats.org/officeDocument/2006/relationships/hyperlink" Target="https://www.youtube.com/watch?v=EGmlFdwD4C4" TargetMode="External"/><Relationship Id="rId5" Type="http://schemas.openxmlformats.org/officeDocument/2006/relationships/hyperlink" Target="https://www.youtube.com/watch?v=QhS829x6up4" TargetMode="External"/><Relationship Id="rId6" Type="http://schemas.openxmlformats.org/officeDocument/2006/relationships/hyperlink" Target="https://www.youtube.com/watch?v=QhS829x6up4" TargetMode="External"/><Relationship Id="rId7" Type="http://schemas.openxmlformats.org/officeDocument/2006/relationships/hyperlink" Target="https://www.youtube.com/watch?v=QhS829x6up4" TargetMode="External"/><Relationship Id="rId8" Type="http://schemas.openxmlformats.org/officeDocument/2006/relationships/slideLayout" Target="../slideLayouts/slideLayout25.xml"/><Relationship Id="rId9" Type="http://schemas.openxmlformats.org/officeDocument/2006/relationships/notesSlide" Target="../notesSlides/notesSlide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60000" y="333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Tópico 07 –  Arrays – Matrizes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540000" y="4660560"/>
            <a:ext cx="9172080" cy="251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2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3" name="CustomShape 11"/>
          <p:cNvSpPr/>
          <p:nvPr/>
        </p:nvSpPr>
        <p:spPr>
          <a:xfrm flipH="1" rot="10800000">
            <a:off x="17998560" y="11128680"/>
            <a:ext cx="699480" cy="3560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15"/>
          <p:cNvSpPr/>
          <p:nvPr/>
        </p:nvSpPr>
        <p:spPr>
          <a:xfrm rot="10800000">
            <a:off x="16093080" y="11128680"/>
            <a:ext cx="735840" cy="3560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2"/>
          <p:cNvSpPr/>
          <p:nvPr/>
        </p:nvSpPr>
        <p:spPr>
          <a:xfrm>
            <a:off x="360000" y="170568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1"/>
          <p:cNvSpPr/>
          <p:nvPr/>
        </p:nvSpPr>
        <p:spPr>
          <a:xfrm>
            <a:off x="512280" y="51228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Arrays - Matrizes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512280" y="185796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Iterando em Matrizes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218" name="Elipse 4"/>
          <p:cNvSpPr/>
          <p:nvPr/>
        </p:nvSpPr>
        <p:spPr>
          <a:xfrm>
            <a:off x="6971760" y="4417920"/>
            <a:ext cx="461160" cy="564480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9" name="Imagem 2" descr=""/>
          <p:cNvPicPr/>
          <p:nvPr/>
        </p:nvPicPr>
        <p:blipFill>
          <a:blip r:embed="rId1"/>
          <a:stretch/>
        </p:blipFill>
        <p:spPr>
          <a:xfrm>
            <a:off x="2325600" y="2767320"/>
            <a:ext cx="5545440" cy="3610440"/>
          </a:xfrm>
          <a:prstGeom prst="rect">
            <a:avLst/>
          </a:prstGeom>
          <a:ln w="0">
            <a:noFill/>
          </a:ln>
        </p:spPr>
      </p:pic>
      <p:sp>
        <p:nvSpPr>
          <p:cNvPr id="220" name="CustomShape 21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07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2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3" name="CustomShape 11"/>
          <p:cNvSpPr/>
          <p:nvPr/>
        </p:nvSpPr>
        <p:spPr>
          <a:xfrm flipH="1" rot="10800000">
            <a:off x="17998560" y="11128680"/>
            <a:ext cx="699480" cy="3560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15"/>
          <p:cNvSpPr/>
          <p:nvPr/>
        </p:nvSpPr>
        <p:spPr>
          <a:xfrm rot="10800000">
            <a:off x="16093080" y="11128680"/>
            <a:ext cx="735840" cy="3560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2"/>
          <p:cNvSpPr/>
          <p:nvPr/>
        </p:nvSpPr>
        <p:spPr>
          <a:xfrm>
            <a:off x="360000" y="170568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1"/>
          <p:cNvSpPr/>
          <p:nvPr/>
        </p:nvSpPr>
        <p:spPr>
          <a:xfrm>
            <a:off x="512280" y="51228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Exercícios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512280" y="185796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1 - Crie e popule  as seguintes matrizes:</a:t>
            </a:r>
            <a:endParaRPr b="0" lang="pt-BR" sz="2400" spc="-1" strike="noStrike">
              <a:latin typeface="Arial"/>
            </a:endParaRPr>
          </a:p>
          <a:p>
            <a:pPr lvl="1" marL="6732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2x2, 5x3, 10x5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2 – Apresente a soma de cada coluna</a:t>
            </a:r>
            <a:endParaRPr b="0" lang="pt-BR" sz="24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3 – Apresente o maior elemento de cada linha</a:t>
            </a:r>
            <a:endParaRPr b="0" lang="pt-BR" sz="24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4 – Informe a média da diagonal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228" name="CustomShape 22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07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2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1" name="CustomShape 11"/>
          <p:cNvSpPr/>
          <p:nvPr/>
        </p:nvSpPr>
        <p:spPr>
          <a:xfrm flipH="1" rot="10800000">
            <a:off x="17998560" y="11128680"/>
            <a:ext cx="699480" cy="3560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15"/>
          <p:cNvSpPr/>
          <p:nvPr/>
        </p:nvSpPr>
        <p:spPr>
          <a:xfrm rot="10800000">
            <a:off x="16093080" y="11128680"/>
            <a:ext cx="735840" cy="3560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2"/>
          <p:cNvSpPr/>
          <p:nvPr/>
        </p:nvSpPr>
        <p:spPr>
          <a:xfrm>
            <a:off x="360000" y="170568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1"/>
          <p:cNvSpPr/>
          <p:nvPr/>
        </p:nvSpPr>
        <p:spPr>
          <a:xfrm>
            <a:off x="512280" y="51228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Campo Minado</a:t>
            </a: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	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512280" y="185796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Popule uma matriz 10x10 com 0´s e 1´s. (zero e um).</a:t>
            </a:r>
            <a:endParaRPr b="0" lang="pt-BR" sz="24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Solicite ao usuário uma posição. Se cair em uma célula com 1, ele perde o jogo.</a:t>
            </a:r>
            <a:endParaRPr b="0" lang="pt-BR" sz="24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0 = Célula livre</a:t>
            </a:r>
            <a:endParaRPr b="0" lang="pt-BR" sz="24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1 =  Mina</a:t>
            </a:r>
            <a:endParaRPr b="0" lang="pt-BR" sz="24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236" name="CustomShape 23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07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2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9" name="CustomShape 11"/>
          <p:cNvSpPr/>
          <p:nvPr/>
        </p:nvSpPr>
        <p:spPr>
          <a:xfrm flipH="1" rot="10800000">
            <a:off x="17998560" y="11128680"/>
            <a:ext cx="699480" cy="3560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15"/>
          <p:cNvSpPr/>
          <p:nvPr/>
        </p:nvSpPr>
        <p:spPr>
          <a:xfrm rot="10800000">
            <a:off x="16093080" y="11128680"/>
            <a:ext cx="735840" cy="3560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2"/>
          <p:cNvSpPr/>
          <p:nvPr/>
        </p:nvSpPr>
        <p:spPr>
          <a:xfrm>
            <a:off x="360000" y="170568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1"/>
          <p:cNvSpPr/>
          <p:nvPr/>
        </p:nvSpPr>
        <p:spPr>
          <a:xfrm>
            <a:off x="512280" y="51228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Considerações Finais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512280" y="185796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350640" indent="-343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"/>
            </a:pPr>
            <a:r>
              <a:rPr b="0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Matrizes são arrays multidimensionais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marL="350640" indent="-343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"/>
            </a:pPr>
            <a:r>
              <a:rPr b="0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São muito utilizadas em jogos, processamento de imagens, vídeos, modelagem física</a:t>
            </a:r>
            <a:r>
              <a:rPr b="0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, etc.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marL="350640" indent="-343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"/>
            </a:pPr>
            <a:r>
              <a:rPr b="0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Exercícios: </a:t>
            </a:r>
            <a:r>
              <a:rPr b="0" lang="pt-BR" sz="24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Lista 05 – Matrizes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293400" indent="-285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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Material de Apoio:</a:t>
            </a:r>
            <a:endParaRPr b="0" lang="pt-BR" sz="2000" spc="-1" strike="noStrike">
              <a:latin typeface="Arial"/>
            </a:endParaRPr>
          </a:p>
          <a:p>
            <a:pPr lvl="1" marL="750600" indent="-285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"/>
            </a:pPr>
            <a:r>
              <a:rPr b="0" lang="en-US" sz="20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Guanabara - </a:t>
            </a:r>
            <a:r>
              <a:rPr b="0" lang="en-US" sz="20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Matrizes</a:t>
            </a:r>
            <a:r>
              <a:rPr b="0" lang="en-US" sz="20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 01</a:t>
            </a:r>
            <a:endParaRPr b="0" lang="pt-BR" sz="2000" spc="-1" strike="noStrike">
              <a:latin typeface="Arial"/>
            </a:endParaRPr>
          </a:p>
          <a:p>
            <a:pPr lvl="1" marL="750600" indent="-285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"/>
            </a:pPr>
            <a:r>
              <a:rPr b="0" lang="en-US" sz="20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5"/>
              </a:rPr>
              <a:t>Guanabara - </a:t>
            </a:r>
            <a:r>
              <a:rPr b="0" lang="en-US" sz="20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6"/>
              </a:rPr>
              <a:t>Matrizes</a:t>
            </a:r>
            <a:r>
              <a:rPr b="0" lang="en-US" sz="20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7"/>
              </a:rPr>
              <a:t> 02</a:t>
            </a:r>
            <a:endParaRPr b="0" lang="pt-BR" sz="20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244" name="CustomShape 24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07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Plano de Aula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360000" y="198000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Revisão de Conceito (Arrays)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Matrizes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</a:t>
            </a: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07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2478240" y="3481200"/>
            <a:ext cx="5267880" cy="1864800"/>
          </a:xfrm>
          <a:prstGeom prst="rect">
            <a:avLst/>
          </a:prstGeom>
          <a:ln w="0">
            <a:noFill/>
          </a:ln>
        </p:spPr>
      </p:pic>
      <p:sp>
        <p:nvSpPr>
          <p:cNvPr id="136" name="CustomShape 7"/>
          <p:cNvSpPr/>
          <p:nvPr/>
        </p:nvSpPr>
        <p:spPr>
          <a:xfrm>
            <a:off x="2443320" y="5050800"/>
            <a:ext cx="312480" cy="29880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5"/>
          <p:cNvSpPr/>
          <p:nvPr/>
        </p:nvSpPr>
        <p:spPr>
          <a:xfrm>
            <a:off x="2939040" y="5047560"/>
            <a:ext cx="312480" cy="29880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6"/>
          <p:cNvSpPr/>
          <p:nvPr/>
        </p:nvSpPr>
        <p:spPr>
          <a:xfrm>
            <a:off x="3371040" y="5047560"/>
            <a:ext cx="312480" cy="29880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8"/>
          <p:cNvSpPr/>
          <p:nvPr/>
        </p:nvSpPr>
        <p:spPr>
          <a:xfrm>
            <a:off x="3803040" y="5047560"/>
            <a:ext cx="312480" cy="29880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9"/>
          <p:cNvSpPr/>
          <p:nvPr/>
        </p:nvSpPr>
        <p:spPr>
          <a:xfrm>
            <a:off x="4271040" y="5047560"/>
            <a:ext cx="312480" cy="29880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10"/>
          <p:cNvSpPr/>
          <p:nvPr/>
        </p:nvSpPr>
        <p:spPr>
          <a:xfrm>
            <a:off x="4703040" y="5047560"/>
            <a:ext cx="312480" cy="29880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12"/>
          <p:cNvSpPr/>
          <p:nvPr/>
        </p:nvSpPr>
        <p:spPr>
          <a:xfrm>
            <a:off x="5135040" y="5047560"/>
            <a:ext cx="312480" cy="29880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"/>
          <p:cNvSpPr/>
          <p:nvPr/>
        </p:nvSpPr>
        <p:spPr>
          <a:xfrm>
            <a:off x="5219280" y="5493600"/>
            <a:ext cx="156240" cy="28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21600"/>
                </a:moveTo>
                <a:lnTo>
                  <a:pt x="5400" y="5400"/>
                </a:lnTo>
                <a:lnTo>
                  <a:pt x="0" y="5400"/>
                </a:lnTo>
                <a:lnTo>
                  <a:pt x="10800" y="0"/>
                </a:lnTo>
                <a:lnTo>
                  <a:pt x="21600" y="5400"/>
                </a:lnTo>
                <a:lnTo>
                  <a:pt x="16200" y="5400"/>
                </a:lnTo>
                <a:lnTo>
                  <a:pt x="16200" y="216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Revisão Vetores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6" name="CustomShape 11"/>
          <p:cNvSpPr/>
          <p:nvPr/>
        </p:nvSpPr>
        <p:spPr>
          <a:xfrm flipH="1" rot="10800000">
            <a:off x="17998560" y="11128680"/>
            <a:ext cx="699480" cy="3560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15"/>
          <p:cNvSpPr/>
          <p:nvPr/>
        </p:nvSpPr>
        <p:spPr>
          <a:xfrm rot="10800000">
            <a:off x="16093080" y="11128680"/>
            <a:ext cx="735840" cy="3560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2"/>
          <p:cNvSpPr/>
          <p:nvPr/>
        </p:nvSpPr>
        <p:spPr>
          <a:xfrm>
            <a:off x="360000" y="170568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Vetores: Arrays Unidimensionais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pic>
        <p:nvPicPr>
          <p:cNvPr id="149" name="Imagem 10" descr=""/>
          <p:cNvPicPr/>
          <p:nvPr/>
        </p:nvPicPr>
        <p:blipFill>
          <a:blip r:embed="rId1"/>
          <a:stretch/>
        </p:blipFill>
        <p:spPr>
          <a:xfrm>
            <a:off x="1668600" y="3160800"/>
            <a:ext cx="6734880" cy="1904760"/>
          </a:xfrm>
          <a:prstGeom prst="rect">
            <a:avLst/>
          </a:prstGeom>
          <a:ln w="0">
            <a:noFill/>
          </a:ln>
        </p:spPr>
      </p:pic>
      <p:sp>
        <p:nvSpPr>
          <p:cNvPr id="150" name="CustomShape 13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07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Debate Inicial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3" name="CustomShape 11"/>
          <p:cNvSpPr/>
          <p:nvPr/>
        </p:nvSpPr>
        <p:spPr>
          <a:xfrm flipH="1" rot="10800000">
            <a:off x="17998560" y="11128680"/>
            <a:ext cx="699480" cy="3560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15"/>
          <p:cNvSpPr/>
          <p:nvPr/>
        </p:nvSpPr>
        <p:spPr>
          <a:xfrm rot="10800000">
            <a:off x="16093080" y="11128680"/>
            <a:ext cx="735840" cy="3560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2"/>
          <p:cNvSpPr/>
          <p:nvPr/>
        </p:nvSpPr>
        <p:spPr>
          <a:xfrm>
            <a:off x="360000" y="170568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Em determinadas situações, precisamos dos dados organizados em múltiplas dimensões 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pic>
        <p:nvPicPr>
          <p:cNvPr id="156" name="Imagem 11" descr=""/>
          <p:cNvPicPr/>
          <p:nvPr/>
        </p:nvPicPr>
        <p:blipFill>
          <a:blip r:embed="rId1"/>
          <a:stretch/>
        </p:blipFill>
        <p:spPr>
          <a:xfrm>
            <a:off x="3559680" y="2837520"/>
            <a:ext cx="2952360" cy="2904840"/>
          </a:xfrm>
          <a:prstGeom prst="rect">
            <a:avLst/>
          </a:prstGeom>
          <a:ln w="0">
            <a:noFill/>
          </a:ln>
        </p:spPr>
      </p:pic>
      <p:sp>
        <p:nvSpPr>
          <p:cNvPr id="157" name="CustomShape 14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07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2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0" name="CustomShape 11"/>
          <p:cNvSpPr/>
          <p:nvPr/>
        </p:nvSpPr>
        <p:spPr>
          <a:xfrm flipH="1" rot="10800000">
            <a:off x="17998560" y="11128680"/>
            <a:ext cx="699480" cy="3560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15"/>
          <p:cNvSpPr/>
          <p:nvPr/>
        </p:nvSpPr>
        <p:spPr>
          <a:xfrm rot="10800000">
            <a:off x="16093080" y="11128680"/>
            <a:ext cx="735840" cy="3560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2"/>
          <p:cNvSpPr/>
          <p:nvPr/>
        </p:nvSpPr>
        <p:spPr>
          <a:xfrm>
            <a:off x="360000" y="1705680"/>
            <a:ext cx="12135960" cy="646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Estrutura de Dados Multidimensional</a:t>
            </a:r>
            <a:endParaRPr b="0" lang="pt-BR" sz="24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63" name="CustomShape 1"/>
          <p:cNvSpPr/>
          <p:nvPr/>
        </p:nvSpPr>
        <p:spPr>
          <a:xfrm>
            <a:off x="512280" y="51228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Arrays - Matrizes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164" name="Picture 6" descr=""/>
          <p:cNvPicPr/>
          <p:nvPr/>
        </p:nvPicPr>
        <p:blipFill>
          <a:blip r:embed="rId1"/>
          <a:srcRect l="10961" t="16314" r="15846" b="0"/>
          <a:stretch/>
        </p:blipFill>
        <p:spPr>
          <a:xfrm>
            <a:off x="2580120" y="2838960"/>
            <a:ext cx="4543560" cy="3896280"/>
          </a:xfrm>
          <a:prstGeom prst="rect">
            <a:avLst/>
          </a:prstGeom>
          <a:ln w="0">
            <a:noFill/>
          </a:ln>
        </p:spPr>
      </p:pic>
      <p:sp>
        <p:nvSpPr>
          <p:cNvPr id="165" name="CustomShape 16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07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2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8" name="CustomShape 11"/>
          <p:cNvSpPr/>
          <p:nvPr/>
        </p:nvSpPr>
        <p:spPr>
          <a:xfrm flipH="1" rot="10800000">
            <a:off x="17998560" y="11128680"/>
            <a:ext cx="699480" cy="3560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15"/>
          <p:cNvSpPr/>
          <p:nvPr/>
        </p:nvSpPr>
        <p:spPr>
          <a:xfrm rot="10800000">
            <a:off x="16093080" y="11128680"/>
            <a:ext cx="735840" cy="3560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2"/>
          <p:cNvSpPr/>
          <p:nvPr/>
        </p:nvSpPr>
        <p:spPr>
          <a:xfrm>
            <a:off x="360000" y="170568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Para iterar em um array 2D precisamos de dois indexes</a:t>
            </a:r>
            <a:endParaRPr b="0" lang="pt-BR" sz="24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Abaixo uma matriz 3x4: 3 Linhas e 4 colunas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71" name="CustomShape 1"/>
          <p:cNvSpPr/>
          <p:nvPr/>
        </p:nvSpPr>
        <p:spPr>
          <a:xfrm>
            <a:off x="512280" y="51228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Arrays - Matrizes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172" name="Imagem 3" descr=""/>
          <p:cNvPicPr/>
          <p:nvPr/>
        </p:nvPicPr>
        <p:blipFill>
          <a:blip r:embed="rId1"/>
          <a:stretch/>
        </p:blipFill>
        <p:spPr>
          <a:xfrm>
            <a:off x="2675520" y="3144600"/>
            <a:ext cx="4192920" cy="2709000"/>
          </a:xfrm>
          <a:prstGeom prst="rect">
            <a:avLst/>
          </a:prstGeom>
          <a:ln w="0">
            <a:noFill/>
          </a:ln>
        </p:spPr>
      </p:pic>
      <p:pic>
        <p:nvPicPr>
          <p:cNvPr id="173" name="Imagem 5" descr=""/>
          <p:cNvPicPr/>
          <p:nvPr/>
        </p:nvPicPr>
        <p:blipFill>
          <a:blip r:embed="rId2"/>
          <a:stretch/>
        </p:blipFill>
        <p:spPr>
          <a:xfrm>
            <a:off x="1850040" y="3144600"/>
            <a:ext cx="1238040" cy="843840"/>
          </a:xfrm>
          <a:prstGeom prst="rect">
            <a:avLst/>
          </a:prstGeom>
          <a:ln w="0">
            <a:noFill/>
          </a:ln>
        </p:spPr>
      </p:pic>
      <p:sp>
        <p:nvSpPr>
          <p:cNvPr id="174" name="Conector: Curvo 12"/>
          <p:cNvSpPr/>
          <p:nvPr/>
        </p:nvSpPr>
        <p:spPr>
          <a:xfrm flipV="1">
            <a:off x="3088440" y="3466080"/>
            <a:ext cx="568800" cy="10008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onector: Curvo 23"/>
          <p:cNvSpPr/>
          <p:nvPr/>
        </p:nvSpPr>
        <p:spPr>
          <a:xfrm>
            <a:off x="3088440" y="3566520"/>
            <a:ext cx="122400" cy="399960"/>
          </a:xfrm>
          <a:prstGeom prst="curvedConnector2">
            <a:avLst/>
          </a:prstGeom>
          <a:noFill/>
          <a:ln w="38100"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17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07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2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9" name="CustomShape 11"/>
          <p:cNvSpPr/>
          <p:nvPr/>
        </p:nvSpPr>
        <p:spPr>
          <a:xfrm flipH="1" rot="10800000">
            <a:off x="17998560" y="11128680"/>
            <a:ext cx="699480" cy="3560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15"/>
          <p:cNvSpPr/>
          <p:nvPr/>
        </p:nvSpPr>
        <p:spPr>
          <a:xfrm rot="10800000">
            <a:off x="16093080" y="11128680"/>
            <a:ext cx="735840" cy="3560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2"/>
          <p:cNvSpPr/>
          <p:nvPr/>
        </p:nvSpPr>
        <p:spPr>
          <a:xfrm>
            <a:off x="360000" y="170568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1"/>
          <p:cNvSpPr/>
          <p:nvPr/>
        </p:nvSpPr>
        <p:spPr>
          <a:xfrm>
            <a:off x="512280" y="51228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Arrays - Matrizes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183" name="Imagem 3" descr=""/>
          <p:cNvPicPr/>
          <p:nvPr/>
        </p:nvPicPr>
        <p:blipFill>
          <a:blip r:embed="rId1"/>
          <a:stretch/>
        </p:blipFill>
        <p:spPr>
          <a:xfrm>
            <a:off x="5735160" y="2972160"/>
            <a:ext cx="3160080" cy="2041920"/>
          </a:xfrm>
          <a:prstGeom prst="rect">
            <a:avLst/>
          </a:prstGeom>
          <a:ln w="0">
            <a:noFill/>
          </a:ln>
        </p:spPr>
      </p:pic>
      <p:pic>
        <p:nvPicPr>
          <p:cNvPr id="184" name="Imagem 7" descr=""/>
          <p:cNvPicPr/>
          <p:nvPr/>
        </p:nvPicPr>
        <p:blipFill>
          <a:blip r:embed="rId2"/>
          <a:stretch/>
        </p:blipFill>
        <p:spPr>
          <a:xfrm>
            <a:off x="395640" y="2665440"/>
            <a:ext cx="3747600" cy="2654640"/>
          </a:xfrm>
          <a:prstGeom prst="rect">
            <a:avLst/>
          </a:prstGeom>
          <a:ln w="0">
            <a:noFill/>
          </a:ln>
        </p:spPr>
      </p:pic>
      <p:sp>
        <p:nvSpPr>
          <p:cNvPr id="185" name="Seta: para a Direita 9"/>
          <p:cNvSpPr/>
          <p:nvPr/>
        </p:nvSpPr>
        <p:spPr>
          <a:xfrm>
            <a:off x="4271760" y="3976200"/>
            <a:ext cx="1446120" cy="404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2"/>
          <p:cNvSpPr/>
          <p:nvPr/>
        </p:nvSpPr>
        <p:spPr>
          <a:xfrm>
            <a:off x="512280" y="185796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Codificação</a:t>
            </a:r>
            <a:endParaRPr b="0" lang="pt-BR" sz="24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pic>
        <p:nvPicPr>
          <p:cNvPr id="187" name="Imagem 16" descr=""/>
          <p:cNvPicPr/>
          <p:nvPr/>
        </p:nvPicPr>
        <p:blipFill>
          <a:blip r:embed="rId3"/>
          <a:stretch/>
        </p:blipFill>
        <p:spPr>
          <a:xfrm>
            <a:off x="395640" y="5893200"/>
            <a:ext cx="6467400" cy="386640"/>
          </a:xfrm>
          <a:prstGeom prst="rect">
            <a:avLst/>
          </a:prstGeom>
          <a:ln w="0">
            <a:noFill/>
          </a:ln>
        </p:spPr>
      </p:pic>
      <p:sp>
        <p:nvSpPr>
          <p:cNvPr id="188" name="Seta: para Baixo 18"/>
          <p:cNvSpPr/>
          <p:nvPr/>
        </p:nvSpPr>
        <p:spPr>
          <a:xfrm>
            <a:off x="2341080" y="5400720"/>
            <a:ext cx="254880" cy="4528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18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07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2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2" name="CustomShape 11"/>
          <p:cNvSpPr/>
          <p:nvPr/>
        </p:nvSpPr>
        <p:spPr>
          <a:xfrm flipH="1" rot="10800000">
            <a:off x="17998560" y="11128680"/>
            <a:ext cx="699480" cy="3560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15"/>
          <p:cNvSpPr/>
          <p:nvPr/>
        </p:nvSpPr>
        <p:spPr>
          <a:xfrm rot="10800000">
            <a:off x="16093080" y="11128680"/>
            <a:ext cx="735840" cy="3560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2"/>
          <p:cNvSpPr/>
          <p:nvPr/>
        </p:nvSpPr>
        <p:spPr>
          <a:xfrm>
            <a:off x="360000" y="170568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1"/>
          <p:cNvSpPr/>
          <p:nvPr/>
        </p:nvSpPr>
        <p:spPr>
          <a:xfrm>
            <a:off x="512280" y="51228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Arrays - Matrizes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96" name="Seta: para a Direita 9"/>
          <p:cNvSpPr/>
          <p:nvPr/>
        </p:nvSpPr>
        <p:spPr>
          <a:xfrm>
            <a:off x="4637160" y="4082760"/>
            <a:ext cx="957960" cy="390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512280" y="185796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Assim como nos vetores, cada célula é uma variável independente</a:t>
            </a:r>
            <a:endParaRPr b="0" lang="pt-BR" sz="24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pic>
        <p:nvPicPr>
          <p:cNvPr id="198" name="Imagem 14" descr=""/>
          <p:cNvPicPr/>
          <p:nvPr/>
        </p:nvPicPr>
        <p:blipFill>
          <a:blip r:embed="rId1"/>
          <a:stretch/>
        </p:blipFill>
        <p:spPr>
          <a:xfrm>
            <a:off x="5735160" y="2972160"/>
            <a:ext cx="3160080" cy="2041920"/>
          </a:xfrm>
          <a:prstGeom prst="rect">
            <a:avLst/>
          </a:prstGeom>
          <a:ln w="0">
            <a:noFill/>
          </a:ln>
        </p:spPr>
      </p:pic>
      <p:sp>
        <p:nvSpPr>
          <p:cNvPr id="199" name="Elipse 4"/>
          <p:cNvSpPr/>
          <p:nvPr/>
        </p:nvSpPr>
        <p:spPr>
          <a:xfrm>
            <a:off x="6971760" y="4417920"/>
            <a:ext cx="461160" cy="564480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0" name="Imagem 6" descr=""/>
          <p:cNvPicPr/>
          <p:nvPr/>
        </p:nvPicPr>
        <p:blipFill>
          <a:blip r:embed="rId2"/>
          <a:stretch/>
        </p:blipFill>
        <p:spPr>
          <a:xfrm>
            <a:off x="605520" y="3988080"/>
            <a:ext cx="3667320" cy="580680"/>
          </a:xfrm>
          <a:prstGeom prst="rect">
            <a:avLst/>
          </a:prstGeom>
          <a:ln w="0">
            <a:noFill/>
          </a:ln>
        </p:spPr>
      </p:pic>
      <p:sp>
        <p:nvSpPr>
          <p:cNvPr id="201" name="CustomShape 19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07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2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4" name="CustomShape 11"/>
          <p:cNvSpPr/>
          <p:nvPr/>
        </p:nvSpPr>
        <p:spPr>
          <a:xfrm flipH="1" rot="10800000">
            <a:off x="17998560" y="11128680"/>
            <a:ext cx="699480" cy="3560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15"/>
          <p:cNvSpPr/>
          <p:nvPr/>
        </p:nvSpPr>
        <p:spPr>
          <a:xfrm rot="10800000">
            <a:off x="16093080" y="11128680"/>
            <a:ext cx="735840" cy="3560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2"/>
          <p:cNvSpPr/>
          <p:nvPr/>
        </p:nvSpPr>
        <p:spPr>
          <a:xfrm>
            <a:off x="360000" y="170568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1"/>
          <p:cNvSpPr/>
          <p:nvPr/>
        </p:nvSpPr>
        <p:spPr>
          <a:xfrm>
            <a:off x="512280" y="51228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Arrays - Matrizes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512280" y="185796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Iterando em Matrizes</a:t>
            </a:r>
            <a:endParaRPr b="0" lang="pt-BR" sz="2400" spc="-1" strike="noStrike">
              <a:latin typeface="Arial"/>
            </a:endParaRPr>
          </a:p>
          <a:p>
            <a:pPr lvl="1" marL="6732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Laços aninhados</a:t>
            </a:r>
            <a:endParaRPr b="0" lang="pt-BR" sz="2400" spc="-1" strike="noStrike">
              <a:latin typeface="Arial"/>
            </a:endParaRPr>
          </a:p>
          <a:p>
            <a:pPr lvl="1" marL="6732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Iteracao por linha e coluna</a:t>
            </a:r>
            <a:endParaRPr b="0" lang="pt-BR" sz="24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pic>
        <p:nvPicPr>
          <p:cNvPr id="209" name="Imagem 3" descr=""/>
          <p:cNvPicPr/>
          <p:nvPr/>
        </p:nvPicPr>
        <p:blipFill>
          <a:blip r:embed="rId1"/>
          <a:stretch/>
        </p:blipFill>
        <p:spPr>
          <a:xfrm>
            <a:off x="1254600" y="3780000"/>
            <a:ext cx="7349400" cy="1281240"/>
          </a:xfrm>
          <a:prstGeom prst="rect">
            <a:avLst/>
          </a:prstGeom>
          <a:ln w="0">
            <a:noFill/>
          </a:ln>
        </p:spPr>
      </p:pic>
      <p:sp>
        <p:nvSpPr>
          <p:cNvPr id="210" name="CustomShape 20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07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3962</TotalTime>
  <Application>LibreOffice/7.3.7.2$Linux_X86_64 LibreOffice_project/30$Build-2</Application>
  <AppVersion>15.0000</AppVersion>
  <Words>392</Words>
  <Paragraphs>98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2021-04-28T18:38:02Z</dcterms:created>
  <dc:creator/>
  <dc:description/>
  <dc:language>en-US</dc:language>
  <cp:lastModifiedBy/>
  <cp:lastPrinted>2021-10-14T21:32:43Z</cp:lastPrinted>
  <dcterms:modified xsi:type="dcterms:W3CDTF">2023-05-29T11:38:07Z</dcterms:modified>
  <cp:revision>125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13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