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29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7.png" ContentType="image/png"/>
  <Override PartName="/ppt/media/image8.jpeg" ContentType="image/jpeg"/>
  <Override PartName="/ppt/media/image30.png" ContentType="image/png"/>
  <Override PartName="/ppt/media/image5.jpeg" ContentType="image/jpeg"/>
  <Override PartName="/ppt/media/image35.png" ContentType="image/png"/>
  <Override PartName="/ppt/media/image20.png" ContentType="image/png"/>
  <Override PartName="/ppt/media/image28.png" ContentType="image/png"/>
  <Override PartName="/ppt/media/image7.jpeg" ContentType="image/jpeg"/>
  <Override PartName="/ppt/media/image13.png" ContentType="image/png"/>
  <Override PartName="/ppt/media/image18.png" ContentType="image/png"/>
  <Override PartName="/ppt/media/image6.jpeg" ContentType="image/jpeg"/>
  <Override PartName="/ppt/media/image10.png" ContentType="image/png"/>
  <Override PartName="/ppt/media/image9.png" ContentType="image/png"/>
  <Override PartName="/ppt/media/image12.png" ContentType="image/png"/>
  <Override PartName="/ppt/media/image11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</a:t>
            </a:r>
            <a:r>
              <a:rPr b="0" lang="pt-BR" sz="2000" spc="-1" strike="noStrike">
                <a:latin typeface="Arial"/>
              </a:rPr>
              <a:t>the notes </a:t>
            </a:r>
            <a:r>
              <a:rPr b="0" lang="pt-BR" sz="2000" spc="-1" strike="noStrike">
                <a:latin typeface="Arial"/>
              </a:rPr>
              <a:t>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833C4C94-291A-4C46-86DA-ED3AD699C4D9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67" name="CustomShape 3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94" name="CustomShape 3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8920"/>
          </a:xfrm>
          <a:prstGeom prst="rect">
            <a:avLst/>
          </a:prstGeom>
          <a:ln w="0">
            <a:noFill/>
          </a:ln>
        </p:spPr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97" name="CustomShape 26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8920"/>
          </a:xfrm>
          <a:prstGeom prst="rect">
            <a:avLst/>
          </a:prstGeom>
          <a:ln w="0">
            <a:noFill/>
          </a:ln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00" name="CustomShape 31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8920"/>
          </a:xfrm>
          <a:prstGeom prst="rect">
            <a:avLst/>
          </a:prstGeom>
          <a:ln w="0">
            <a:noFill/>
          </a:ln>
        </p:spPr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03" name="CustomShape 36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8920"/>
          </a:xfrm>
          <a:prstGeom prst="rect">
            <a:avLst/>
          </a:prstGeom>
          <a:ln w="0">
            <a:noFill/>
          </a:ln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06" name="CustomShape 98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09" name="CustomShape 41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8920"/>
          </a:xfrm>
          <a:prstGeom prst="rect">
            <a:avLst/>
          </a:prstGeom>
          <a:ln w="0">
            <a:noFill/>
          </a:ln>
        </p:spPr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12" name="CustomShape 46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8920"/>
          </a:xfrm>
          <a:prstGeom prst="rect">
            <a:avLst/>
          </a:prstGeom>
          <a:ln w="0">
            <a:noFill/>
          </a:ln>
        </p:spPr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15" name="CustomShape 51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18" name="CustomShape 56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21" name="CustomShape 64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70" name="CustomShape 13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24" name="CustomShape 20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27" name="CustomShape 86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8920"/>
          </a:xfrm>
          <a:prstGeom prst="rect">
            <a:avLst/>
          </a:prstGeom>
          <a:ln w="0">
            <a:noFill/>
          </a:ln>
        </p:spPr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30" name="CustomShape 69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8920"/>
          </a:xfrm>
          <a:prstGeom prst="rect">
            <a:avLst/>
          </a:prstGeom>
          <a:ln w="0">
            <a:noFill/>
          </a:ln>
        </p:spPr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33" name="CustomShape 74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36" name="CustomShape 79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39" name="CustomShape 88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42" name="CustomShape 93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73" name="CustomShape 3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76" name="CustomShape 3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79" name="CustomShape 3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82" name="CustomShape 3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85" name="CustomShape 3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88" name="CustomShape 3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91" name="CustomShape 3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1000" cy="125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1000" cy="53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1000" cy="531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1000" cy="531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li</a:t>
            </a: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k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d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t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h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l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x</a:t>
            </a:r>
            <a:r>
              <a:rPr b="0" lang="pt-BR" sz="4400" spc="-1" strike="noStrike">
                <a:latin typeface="Arial"/>
              </a:rPr>
              <a:t>t </a:t>
            </a:r>
            <a:r>
              <a:rPr b="0" lang="pt-BR" sz="4400" spc="-1" strike="noStrike">
                <a:latin typeface="Arial"/>
              </a:rPr>
              <a:t>f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r</a:t>
            </a:r>
            <a:r>
              <a:rPr b="0" lang="pt-BR" sz="4400" spc="-1" strike="noStrike">
                <a:latin typeface="Arial"/>
              </a:rPr>
              <a:t>m</a:t>
            </a:r>
            <a:r>
              <a:rPr b="0" lang="pt-BR" sz="4400" spc="-1" strike="noStrike">
                <a:latin typeface="Arial"/>
              </a:rPr>
              <a:t>a</a:t>
            </a:r>
            <a:r>
              <a:rPr b="0" lang="pt-BR" sz="4400" spc="-1" strike="noStrike">
                <a:latin typeface="Arial"/>
              </a:rPr>
              <a:t>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</a:t>
            </a:r>
            <a:r>
              <a:rPr b="0" lang="pt-BR" sz="4400" spc="-1" strike="noStrike">
                <a:latin typeface="Arial"/>
              </a:rPr>
              <a:t>to edit </a:t>
            </a:r>
            <a:r>
              <a:rPr b="0" lang="pt-BR" sz="4400" spc="-1" strike="noStrike">
                <a:latin typeface="Arial"/>
              </a:rPr>
              <a:t>the </a:t>
            </a:r>
            <a:r>
              <a:rPr b="0" lang="pt-BR" sz="4400" spc="-1" strike="noStrike">
                <a:latin typeface="Arial"/>
              </a:rPr>
              <a:t>title </a:t>
            </a:r>
            <a:r>
              <a:rPr b="0" lang="pt-BR" sz="4400" spc="-1" strike="noStrike">
                <a:latin typeface="Arial"/>
              </a:rPr>
              <a:t>text </a:t>
            </a:r>
            <a:r>
              <a:rPr b="0" lang="pt-BR" sz="4400" spc="-1" strike="noStrike">
                <a:latin typeface="Arial"/>
              </a:rPr>
              <a:t>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slideLayout" Target="../slideLayouts/slideLayout37.xml"/><Relationship Id="rId11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slideLayout" Target="../slideLayouts/slideLayout37.xml"/><Relationship Id="rId1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60000" y="333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Raciocínio Algorítmico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540000" y="4680000"/>
            <a:ext cx="9171360" cy="251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Desenvolvendo o Raciocínio Algorítmico – 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Torre de Hanoi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9" name="CustomShape 4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60" name="Imagem 2" descr=""/>
          <p:cNvPicPr/>
          <p:nvPr/>
        </p:nvPicPr>
        <p:blipFill>
          <a:blip r:embed="rId1"/>
          <a:stretch/>
        </p:blipFill>
        <p:spPr>
          <a:xfrm>
            <a:off x="498960" y="1678320"/>
            <a:ext cx="9073440" cy="3140640"/>
          </a:xfrm>
          <a:prstGeom prst="rect">
            <a:avLst/>
          </a:prstGeom>
          <a:ln w="0">
            <a:noFill/>
          </a:ln>
        </p:spPr>
      </p:pic>
      <p:sp>
        <p:nvSpPr>
          <p:cNvPr id="261" name="CaixaDeTexto 3"/>
          <p:cNvSpPr/>
          <p:nvPr/>
        </p:nvSpPr>
        <p:spPr>
          <a:xfrm>
            <a:off x="1223280" y="4901760"/>
            <a:ext cx="776340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Objetivo: Mover todos os discos para a torre 3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Restrições: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Movimentar um disco por vez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Disco maior não pode ficar sobre o disco menor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2" name="CaixaDeTexto 6"/>
          <p:cNvSpPr/>
          <p:nvPr/>
        </p:nvSpPr>
        <p:spPr>
          <a:xfrm>
            <a:off x="1570320" y="1688400"/>
            <a:ext cx="7763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Torre de Hanoi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22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Linguagem de Programação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64" name="CustomShape 23"/>
          <p:cNvSpPr/>
          <p:nvPr/>
        </p:nvSpPr>
        <p:spPr>
          <a:xfrm>
            <a:off x="360000" y="1980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Permite a comunicação entre o operador e máquina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Sequência de Instruções  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Sintaxe Bem Definida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Tipos: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Baixo Nível → Linguagem do Hardware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Alto Nível → Linguagem “Human Readable”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65" name="CustomShape 24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6" name="CustomShape 25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67" name="Imagem 1" descr=""/>
          <p:cNvPicPr/>
          <p:nvPr/>
        </p:nvPicPr>
        <p:blipFill>
          <a:blip r:embed="rId1"/>
          <a:stretch/>
        </p:blipFill>
        <p:spPr>
          <a:xfrm>
            <a:off x="7272000" y="2592000"/>
            <a:ext cx="2232000" cy="266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27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Linguagem de Programação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69" name="CustomShape 28"/>
          <p:cNvSpPr/>
          <p:nvPr/>
        </p:nvSpPr>
        <p:spPr>
          <a:xfrm>
            <a:off x="360000" y="1980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Existe apenas uma linguagem de programação?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70" name="CustomShape 29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71" name="CustomShape 30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72" name="Imagem 5" descr=""/>
          <p:cNvPicPr/>
          <p:nvPr/>
        </p:nvPicPr>
        <p:blipFill>
          <a:blip r:embed="rId1"/>
          <a:stretch/>
        </p:blipFill>
        <p:spPr>
          <a:xfrm>
            <a:off x="7272000" y="2592000"/>
            <a:ext cx="2232000" cy="2660040"/>
          </a:xfrm>
          <a:prstGeom prst="rect">
            <a:avLst/>
          </a:prstGeom>
          <a:ln w="0">
            <a:noFill/>
          </a:ln>
        </p:spPr>
      </p:pic>
      <p:pic>
        <p:nvPicPr>
          <p:cNvPr id="273" name="Imagem 6" descr=""/>
          <p:cNvPicPr/>
          <p:nvPr/>
        </p:nvPicPr>
        <p:blipFill>
          <a:blip r:embed="rId2"/>
          <a:stretch/>
        </p:blipFill>
        <p:spPr>
          <a:xfrm>
            <a:off x="3542760" y="2854800"/>
            <a:ext cx="3046680" cy="304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32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Linguagem de Programação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75" name="CustomShape 33"/>
          <p:cNvSpPr/>
          <p:nvPr/>
        </p:nvSpPr>
        <p:spPr>
          <a:xfrm>
            <a:off x="360000" y="1980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Cada linguagem tem suas particularidades e aplicações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76" name="CustomShape 34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77" name="CustomShape 35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78" name="Imagem 7" descr=""/>
          <p:cNvPicPr/>
          <p:nvPr/>
        </p:nvPicPr>
        <p:blipFill>
          <a:blip r:embed="rId1"/>
          <a:stretch/>
        </p:blipFill>
        <p:spPr>
          <a:xfrm>
            <a:off x="2016000" y="2362320"/>
            <a:ext cx="6838920" cy="4116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94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Hello World (Python)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80" name="CustomShape 95"/>
          <p:cNvSpPr/>
          <p:nvPr/>
        </p:nvSpPr>
        <p:spPr>
          <a:xfrm>
            <a:off x="360000" y="1980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y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h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,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j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81" name="CustomShape 96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2" name="CustomShape 97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37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Variáveis e Tipos de Dados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84" name="CustomShape 38"/>
          <p:cNvSpPr/>
          <p:nvPr/>
        </p:nvSpPr>
        <p:spPr>
          <a:xfrm>
            <a:off x="360000" y="1980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Análise a sequência de operações a seguir: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X = 10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Y = X+20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Z = X + Y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W = Z + 2*X + 2*Y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Qual o valor das variáveis X, Y, Z, W ?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85" name="CustomShape 39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6" name="CustomShape 40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42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Variáveis e Tipos de Dados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88" name="CustomShape 43"/>
          <p:cNvSpPr/>
          <p:nvPr/>
        </p:nvSpPr>
        <p:spPr>
          <a:xfrm>
            <a:off x="360000" y="1980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Variáveis são utilizadas para armazenar um dado: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Número, Texto, Objeto….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Comumente o sinal (=) atribui/altera um valor: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X = 10  (Variável ‘X’ recebe o valor 10)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Não são voláteis, ou seja, a cada atribuição o valor é substituído pelo último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X = 10  (X armazena o valor 10)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X = 20  (X armazena o valor 20, o valor 10 foi descartado)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Possuem nome, tipo e valor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89" name="CustomShape 44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90" name="CustomShape 45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47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Variáveis e Tipos de Dados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92" name="CustomShape 48"/>
          <p:cNvSpPr/>
          <p:nvPr/>
        </p:nvSpPr>
        <p:spPr>
          <a:xfrm>
            <a:off x="360000" y="1980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Tipos de Dados Básicos: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Inteiro (int) 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1, 2, 1000, 1345, -98721, ….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Real (float)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1.23 , 2392.82762, -9823.2, 0.923321, ….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Caractere (char)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a’, ‘b’, ‘c’, ‘d’, ‘e’, …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String (char [])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Carro’, ‘Casa’, ‘Hoje está chovendo’, ...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93" name="CustomShape 49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94" name="CustomShape 50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52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Operadores Aritiméticos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96" name="CustomShape 53"/>
          <p:cNvSpPr/>
          <p:nvPr/>
        </p:nvSpPr>
        <p:spPr>
          <a:xfrm>
            <a:off x="360000" y="1980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97" name="CustomShape 54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98" name="CustomShape 55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99" name="Imagem 8" descr=""/>
          <p:cNvPicPr/>
          <p:nvPr/>
        </p:nvPicPr>
        <p:blipFill>
          <a:blip r:embed="rId1"/>
          <a:stretch/>
        </p:blipFill>
        <p:spPr>
          <a:xfrm>
            <a:off x="513000" y="2116440"/>
            <a:ext cx="4577040" cy="4143240"/>
          </a:xfrm>
          <a:prstGeom prst="rect">
            <a:avLst/>
          </a:prstGeom>
          <a:ln w="0">
            <a:noFill/>
          </a:ln>
        </p:spPr>
      </p:pic>
      <p:sp>
        <p:nvSpPr>
          <p:cNvPr id="300" name="TextShape 2"/>
          <p:cNvSpPr/>
          <p:nvPr/>
        </p:nvSpPr>
        <p:spPr>
          <a:xfrm>
            <a:off x="6098760" y="2130120"/>
            <a:ext cx="3413520" cy="290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Qual o resultado das fórmulas?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4 / 2 + 5 = ?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3 x 2 + 1 = ?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6 + 2 * 2 = ?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 + 10 / 5 = ?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57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Precedência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02" name="CustomShape 58"/>
          <p:cNvSpPr/>
          <p:nvPr/>
        </p:nvSpPr>
        <p:spPr>
          <a:xfrm>
            <a:off x="360000" y="199944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Não se resolve uma fórmula da esquerda para direita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20 + 10 / 5 = 6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Respeita-se a precedência de operadores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()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** (exponenciação)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*, / ,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+ , -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Então: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303" name="CustomShape 59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4" name="CustomShape 60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5" name="TextShape 1"/>
          <p:cNvSpPr/>
          <p:nvPr/>
        </p:nvSpPr>
        <p:spPr>
          <a:xfrm>
            <a:off x="553320" y="5000400"/>
            <a:ext cx="1654920" cy="13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4 / 2 + 5 = 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3 x 2 + 1 = 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6 + 2 * 2 = 16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 + 10 / 5 = 6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6" name="CustomShape 61"/>
          <p:cNvSpPr/>
          <p:nvPr/>
        </p:nvSpPr>
        <p:spPr>
          <a:xfrm>
            <a:off x="803160" y="2645640"/>
            <a:ext cx="2066400" cy="237240"/>
          </a:xfrm>
          <a:custGeom>
            <a:avLst/>
            <a:gdLst/>
            <a:ahLst/>
            <a:rect l="l" t="t" r="r" b="b"/>
            <a:pathLst>
              <a:path w="5744" h="664">
                <a:moveTo>
                  <a:pt x="0" y="165"/>
                </a:moveTo>
                <a:lnTo>
                  <a:pt x="4308" y="165"/>
                </a:lnTo>
                <a:lnTo>
                  <a:pt x="4308" y="0"/>
                </a:lnTo>
                <a:lnTo>
                  <a:pt x="5743" y="331"/>
                </a:lnTo>
                <a:lnTo>
                  <a:pt x="4308" y="663"/>
                </a:lnTo>
                <a:lnTo>
                  <a:pt x="4308" y="497"/>
                </a:lnTo>
                <a:lnTo>
                  <a:pt x="0" y="497"/>
                </a:lnTo>
                <a:lnTo>
                  <a:pt x="0" y="165"/>
                </a:lnTo>
              </a:path>
            </a:pathLst>
          </a:cu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307" name="Imagem 4" descr=""/>
          <p:cNvPicPr/>
          <p:nvPr/>
        </p:nvPicPr>
        <p:blipFill>
          <a:blip r:embed="rId1"/>
          <a:stretch/>
        </p:blipFill>
        <p:spPr>
          <a:xfrm>
            <a:off x="2627640" y="2441160"/>
            <a:ext cx="263880" cy="20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2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6" name="CustomShape 6"/>
          <p:cNvSpPr/>
          <p:nvPr/>
        </p:nvSpPr>
        <p:spPr>
          <a:xfrm>
            <a:off x="360000" y="1980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Apresentação do Professor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 que esperar da disciplina?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Algoritmo e Linguagem de Programação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Variáveis e Operadores Aritméticos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Primeiros Códigos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17" name="CustomShape 7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8" name="CustomShape 8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19" name="Imagem 3" descr=""/>
          <p:cNvPicPr/>
          <p:nvPr/>
        </p:nvPicPr>
        <p:blipFill>
          <a:blip r:embed="rId1"/>
          <a:stretch/>
        </p:blipFill>
        <p:spPr>
          <a:xfrm>
            <a:off x="2387880" y="3714120"/>
            <a:ext cx="5788800" cy="2741400"/>
          </a:xfrm>
          <a:prstGeom prst="rect">
            <a:avLst/>
          </a:prstGeom>
          <a:ln w="0">
            <a:noFill/>
          </a:ln>
        </p:spPr>
      </p:pic>
      <p:sp>
        <p:nvSpPr>
          <p:cNvPr id="220" name="CustomShape 9"/>
          <p:cNvSpPr/>
          <p:nvPr/>
        </p:nvSpPr>
        <p:spPr>
          <a:xfrm>
            <a:off x="2870640" y="4881600"/>
            <a:ext cx="263520" cy="26352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10"/>
          <p:cNvSpPr/>
          <p:nvPr/>
        </p:nvSpPr>
        <p:spPr>
          <a:xfrm>
            <a:off x="3230640" y="4881600"/>
            <a:ext cx="263520" cy="26352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1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Precedência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09" name="CustomShape 14"/>
          <p:cNvSpPr/>
          <p:nvPr/>
        </p:nvSpPr>
        <p:spPr>
          <a:xfrm>
            <a:off x="360000" y="199944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Não se resolve uma fórmula da esquerda para direita, diretamente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20 + 10 / 5 = 6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Respeita-se a precedência de operadores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()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** (exponenciação)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*, / ,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+ , -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Então: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310" name="CustomShape 15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11" name="CustomShape 16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12" name="TextShape 5"/>
          <p:cNvSpPr/>
          <p:nvPr/>
        </p:nvSpPr>
        <p:spPr>
          <a:xfrm>
            <a:off x="553320" y="5000400"/>
            <a:ext cx="1654920" cy="13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4 / 2 + 5 = 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3 x 2 + 1 = 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6 + 2 * 2 = 16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 + 10 / 5 = 6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13" name="TextShape 6"/>
          <p:cNvSpPr/>
          <p:nvPr/>
        </p:nvSpPr>
        <p:spPr>
          <a:xfrm>
            <a:off x="3076200" y="5251680"/>
            <a:ext cx="1963800" cy="111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4 / 2 + 5 = 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3 x 2 + 1 = 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6 + 2 * 2 = 10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 + 10 / 5 = 22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14" name="CustomShape 17"/>
          <p:cNvSpPr/>
          <p:nvPr/>
        </p:nvSpPr>
        <p:spPr>
          <a:xfrm>
            <a:off x="803160" y="2645640"/>
            <a:ext cx="2066400" cy="237240"/>
          </a:xfrm>
          <a:custGeom>
            <a:avLst/>
            <a:gdLst/>
            <a:ahLst/>
            <a:rect l="l" t="t" r="r" b="b"/>
            <a:pathLst>
              <a:path w="5744" h="664">
                <a:moveTo>
                  <a:pt x="0" y="165"/>
                </a:moveTo>
                <a:lnTo>
                  <a:pt x="4308" y="165"/>
                </a:lnTo>
                <a:lnTo>
                  <a:pt x="4308" y="0"/>
                </a:lnTo>
                <a:lnTo>
                  <a:pt x="5743" y="331"/>
                </a:lnTo>
                <a:lnTo>
                  <a:pt x="4308" y="663"/>
                </a:lnTo>
                <a:lnTo>
                  <a:pt x="4308" y="497"/>
                </a:lnTo>
                <a:lnTo>
                  <a:pt x="0" y="497"/>
                </a:lnTo>
                <a:lnTo>
                  <a:pt x="0" y="165"/>
                </a:lnTo>
              </a:path>
            </a:pathLst>
          </a:cu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315" name="Imagem 11" descr=""/>
          <p:cNvPicPr/>
          <p:nvPr/>
        </p:nvPicPr>
        <p:blipFill>
          <a:blip r:embed="rId1"/>
          <a:stretch/>
        </p:blipFill>
        <p:spPr>
          <a:xfrm>
            <a:off x="1981080" y="5345280"/>
            <a:ext cx="183240" cy="161280"/>
          </a:xfrm>
          <a:prstGeom prst="rect">
            <a:avLst/>
          </a:prstGeom>
          <a:ln w="0">
            <a:noFill/>
          </a:ln>
        </p:spPr>
      </p:pic>
      <p:pic>
        <p:nvPicPr>
          <p:cNvPr id="316" name="Imagem 12" descr=""/>
          <p:cNvPicPr/>
          <p:nvPr/>
        </p:nvPicPr>
        <p:blipFill>
          <a:blip r:embed="rId2"/>
          <a:stretch/>
        </p:blipFill>
        <p:spPr>
          <a:xfrm>
            <a:off x="2025000" y="5634720"/>
            <a:ext cx="183240" cy="161280"/>
          </a:xfrm>
          <a:prstGeom prst="rect">
            <a:avLst/>
          </a:prstGeom>
          <a:ln w="0">
            <a:noFill/>
          </a:ln>
        </p:spPr>
      </p:pic>
      <p:pic>
        <p:nvPicPr>
          <p:cNvPr id="317" name="Imagem 27" descr=""/>
          <p:cNvPicPr/>
          <p:nvPr/>
        </p:nvPicPr>
        <p:blipFill>
          <a:blip r:embed="rId3"/>
          <a:stretch/>
        </p:blipFill>
        <p:spPr>
          <a:xfrm>
            <a:off x="2057760" y="5934600"/>
            <a:ext cx="268560" cy="124200"/>
          </a:xfrm>
          <a:prstGeom prst="rect">
            <a:avLst/>
          </a:prstGeom>
          <a:ln w="0">
            <a:noFill/>
          </a:ln>
        </p:spPr>
      </p:pic>
      <p:pic>
        <p:nvPicPr>
          <p:cNvPr id="318" name="Imagem 28" descr=""/>
          <p:cNvPicPr/>
          <p:nvPr/>
        </p:nvPicPr>
        <p:blipFill>
          <a:blip r:embed="rId4"/>
          <a:stretch/>
        </p:blipFill>
        <p:spPr>
          <a:xfrm>
            <a:off x="2179440" y="6247800"/>
            <a:ext cx="268560" cy="124200"/>
          </a:xfrm>
          <a:prstGeom prst="rect">
            <a:avLst/>
          </a:prstGeom>
          <a:ln w="0">
            <a:noFill/>
          </a:ln>
        </p:spPr>
      </p:pic>
      <p:sp>
        <p:nvSpPr>
          <p:cNvPr id="319" name="CustomShape 19"/>
          <p:cNvSpPr/>
          <p:nvPr/>
        </p:nvSpPr>
        <p:spPr>
          <a:xfrm>
            <a:off x="2502720" y="5633640"/>
            <a:ext cx="452880" cy="237240"/>
          </a:xfrm>
          <a:custGeom>
            <a:avLst/>
            <a:gdLst/>
            <a:ahLst/>
            <a:rect l="l" t="t" r="r" b="b"/>
            <a:pathLst>
              <a:path w="1263" h="664">
                <a:moveTo>
                  <a:pt x="0" y="165"/>
                </a:moveTo>
                <a:lnTo>
                  <a:pt x="946" y="165"/>
                </a:lnTo>
                <a:lnTo>
                  <a:pt x="946" y="0"/>
                </a:lnTo>
                <a:lnTo>
                  <a:pt x="1262" y="331"/>
                </a:lnTo>
                <a:lnTo>
                  <a:pt x="946" y="663"/>
                </a:lnTo>
                <a:lnTo>
                  <a:pt x="946" y="497"/>
                </a:lnTo>
                <a:lnTo>
                  <a:pt x="0" y="497"/>
                </a:lnTo>
                <a:lnTo>
                  <a:pt x="0" y="165"/>
                </a:lnTo>
              </a:path>
            </a:pathLst>
          </a:cu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320" name="Imagem 9" descr=""/>
          <p:cNvPicPr/>
          <p:nvPr/>
        </p:nvPicPr>
        <p:blipFill>
          <a:blip r:embed="rId5"/>
          <a:stretch/>
        </p:blipFill>
        <p:spPr>
          <a:xfrm>
            <a:off x="2627640" y="2441160"/>
            <a:ext cx="263880" cy="204480"/>
          </a:xfrm>
          <a:prstGeom prst="rect">
            <a:avLst/>
          </a:prstGeom>
          <a:ln w="0">
            <a:noFill/>
          </a:ln>
        </p:spPr>
      </p:pic>
      <p:pic>
        <p:nvPicPr>
          <p:cNvPr id="321" name="Imagem 14" descr=""/>
          <p:cNvPicPr/>
          <p:nvPr/>
        </p:nvPicPr>
        <p:blipFill>
          <a:blip r:embed="rId6"/>
          <a:stretch/>
        </p:blipFill>
        <p:spPr>
          <a:xfrm>
            <a:off x="4640760" y="5904000"/>
            <a:ext cx="183240" cy="161280"/>
          </a:xfrm>
          <a:prstGeom prst="rect">
            <a:avLst/>
          </a:prstGeom>
          <a:ln w="0">
            <a:noFill/>
          </a:ln>
        </p:spPr>
      </p:pic>
      <p:pic>
        <p:nvPicPr>
          <p:cNvPr id="322" name="Imagem 15" descr=""/>
          <p:cNvPicPr/>
          <p:nvPr/>
        </p:nvPicPr>
        <p:blipFill>
          <a:blip r:embed="rId7"/>
          <a:stretch/>
        </p:blipFill>
        <p:spPr>
          <a:xfrm>
            <a:off x="4500360" y="5345280"/>
            <a:ext cx="183240" cy="161280"/>
          </a:xfrm>
          <a:prstGeom prst="rect">
            <a:avLst/>
          </a:prstGeom>
          <a:ln w="0">
            <a:noFill/>
          </a:ln>
        </p:spPr>
      </p:pic>
      <p:pic>
        <p:nvPicPr>
          <p:cNvPr id="323" name="Imagem 16" descr=""/>
          <p:cNvPicPr/>
          <p:nvPr/>
        </p:nvPicPr>
        <p:blipFill>
          <a:blip r:embed="rId8"/>
          <a:stretch/>
        </p:blipFill>
        <p:spPr>
          <a:xfrm>
            <a:off x="4860000" y="6203520"/>
            <a:ext cx="183240" cy="161280"/>
          </a:xfrm>
          <a:prstGeom prst="rect">
            <a:avLst/>
          </a:prstGeom>
          <a:ln w="0">
            <a:noFill/>
          </a:ln>
        </p:spPr>
      </p:pic>
      <p:pic>
        <p:nvPicPr>
          <p:cNvPr id="324" name="Imagem 17" descr=""/>
          <p:cNvPicPr/>
          <p:nvPr/>
        </p:nvPicPr>
        <p:blipFill>
          <a:blip r:embed="rId9"/>
          <a:stretch/>
        </p:blipFill>
        <p:spPr>
          <a:xfrm>
            <a:off x="4536000" y="5634720"/>
            <a:ext cx="183240" cy="16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21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Precedência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26" name="CustomShape 80"/>
          <p:cNvSpPr/>
          <p:nvPr/>
        </p:nvSpPr>
        <p:spPr>
          <a:xfrm>
            <a:off x="360000" y="199944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Não se resolve uma fórmula da esquerda para direita, diretamente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20 + 10 / 5 = 6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Respeita-se a precedência de operadores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()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** (exponenciação)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*, / ,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+ , -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Então: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327" name="CustomShape 81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28" name="CustomShape 82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29" name="CustomShape 83"/>
          <p:cNvSpPr/>
          <p:nvPr/>
        </p:nvSpPr>
        <p:spPr>
          <a:xfrm>
            <a:off x="803160" y="2645640"/>
            <a:ext cx="2066400" cy="237240"/>
          </a:xfrm>
          <a:custGeom>
            <a:avLst/>
            <a:gdLst/>
            <a:ahLst/>
            <a:rect l="l" t="t" r="r" b="b"/>
            <a:pathLst>
              <a:path w="5744" h="664">
                <a:moveTo>
                  <a:pt x="0" y="165"/>
                </a:moveTo>
                <a:lnTo>
                  <a:pt x="4308" y="165"/>
                </a:lnTo>
                <a:lnTo>
                  <a:pt x="4308" y="0"/>
                </a:lnTo>
                <a:lnTo>
                  <a:pt x="5743" y="331"/>
                </a:lnTo>
                <a:lnTo>
                  <a:pt x="4308" y="663"/>
                </a:lnTo>
                <a:lnTo>
                  <a:pt x="4308" y="497"/>
                </a:lnTo>
                <a:lnTo>
                  <a:pt x="0" y="497"/>
                </a:lnTo>
                <a:lnTo>
                  <a:pt x="0" y="165"/>
                </a:lnTo>
              </a:path>
            </a:pathLst>
          </a:cu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84"/>
          <p:cNvSpPr/>
          <p:nvPr/>
        </p:nvSpPr>
        <p:spPr>
          <a:xfrm>
            <a:off x="5165280" y="5328000"/>
            <a:ext cx="3695760" cy="1052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Mas se houver parenteses ‘( 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(6 + 2) * 2 = 16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(20 + 10) / 5 = 6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331" name="Imagem 39" descr=""/>
          <p:cNvPicPr/>
          <p:nvPr/>
        </p:nvPicPr>
        <p:blipFill>
          <a:blip r:embed="rId1"/>
          <a:stretch/>
        </p:blipFill>
        <p:spPr>
          <a:xfrm>
            <a:off x="6904440" y="5906160"/>
            <a:ext cx="150840" cy="160200"/>
          </a:xfrm>
          <a:prstGeom prst="rect">
            <a:avLst/>
          </a:prstGeom>
          <a:ln w="0">
            <a:noFill/>
          </a:ln>
        </p:spPr>
      </p:pic>
      <p:pic>
        <p:nvPicPr>
          <p:cNvPr id="332" name="Imagem 40" descr=""/>
          <p:cNvPicPr/>
          <p:nvPr/>
        </p:nvPicPr>
        <p:blipFill>
          <a:blip r:embed="rId2"/>
          <a:stretch/>
        </p:blipFill>
        <p:spPr>
          <a:xfrm>
            <a:off x="6976440" y="6194160"/>
            <a:ext cx="150840" cy="160200"/>
          </a:xfrm>
          <a:prstGeom prst="rect">
            <a:avLst/>
          </a:prstGeom>
          <a:ln w="0">
            <a:noFill/>
          </a:ln>
        </p:spPr>
      </p:pic>
      <p:pic>
        <p:nvPicPr>
          <p:cNvPr id="333" name="Imagem 10" descr=""/>
          <p:cNvPicPr/>
          <p:nvPr/>
        </p:nvPicPr>
        <p:blipFill>
          <a:blip r:embed="rId3"/>
          <a:stretch/>
        </p:blipFill>
        <p:spPr>
          <a:xfrm>
            <a:off x="2627640" y="2441160"/>
            <a:ext cx="169920" cy="131760"/>
          </a:xfrm>
          <a:prstGeom prst="rect">
            <a:avLst/>
          </a:prstGeom>
          <a:ln w="0">
            <a:noFill/>
          </a:ln>
        </p:spPr>
      </p:pic>
      <p:sp>
        <p:nvSpPr>
          <p:cNvPr id="334" name="TextShape 3"/>
          <p:cNvSpPr/>
          <p:nvPr/>
        </p:nvSpPr>
        <p:spPr>
          <a:xfrm>
            <a:off x="553320" y="5000760"/>
            <a:ext cx="1654920" cy="13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4 / 2 + 5 = 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3 x 2 + 1 = 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6 + 2 * 2 = 16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 + 10 / 5 = 6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35" name="TextShape 4"/>
          <p:cNvSpPr/>
          <p:nvPr/>
        </p:nvSpPr>
        <p:spPr>
          <a:xfrm>
            <a:off x="3076200" y="5252040"/>
            <a:ext cx="1963800" cy="111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4 / 2 + 5 = 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3 x 2 + 1 = 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6 + 2 * 2 = 10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 + 10 / 5 = 22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336" name="Imagem 13" descr=""/>
          <p:cNvPicPr/>
          <p:nvPr/>
        </p:nvPicPr>
        <p:blipFill>
          <a:blip r:embed="rId4"/>
          <a:stretch/>
        </p:blipFill>
        <p:spPr>
          <a:xfrm>
            <a:off x="1981080" y="5345640"/>
            <a:ext cx="183240" cy="161280"/>
          </a:xfrm>
          <a:prstGeom prst="rect">
            <a:avLst/>
          </a:prstGeom>
          <a:ln w="0">
            <a:noFill/>
          </a:ln>
        </p:spPr>
      </p:pic>
      <p:pic>
        <p:nvPicPr>
          <p:cNvPr id="337" name="Imagem 18" descr=""/>
          <p:cNvPicPr/>
          <p:nvPr/>
        </p:nvPicPr>
        <p:blipFill>
          <a:blip r:embed="rId5"/>
          <a:stretch/>
        </p:blipFill>
        <p:spPr>
          <a:xfrm>
            <a:off x="2025000" y="5635080"/>
            <a:ext cx="183240" cy="161280"/>
          </a:xfrm>
          <a:prstGeom prst="rect">
            <a:avLst/>
          </a:prstGeom>
          <a:ln w="0">
            <a:noFill/>
          </a:ln>
        </p:spPr>
      </p:pic>
      <p:pic>
        <p:nvPicPr>
          <p:cNvPr id="338" name="Imagem 19" descr=""/>
          <p:cNvPicPr/>
          <p:nvPr/>
        </p:nvPicPr>
        <p:blipFill>
          <a:blip r:embed="rId6"/>
          <a:stretch/>
        </p:blipFill>
        <p:spPr>
          <a:xfrm>
            <a:off x="2057760" y="5934960"/>
            <a:ext cx="268560" cy="124200"/>
          </a:xfrm>
          <a:prstGeom prst="rect">
            <a:avLst/>
          </a:prstGeom>
          <a:ln w="0">
            <a:noFill/>
          </a:ln>
        </p:spPr>
      </p:pic>
      <p:pic>
        <p:nvPicPr>
          <p:cNvPr id="339" name="Imagem 20" descr=""/>
          <p:cNvPicPr/>
          <p:nvPr/>
        </p:nvPicPr>
        <p:blipFill>
          <a:blip r:embed="rId7"/>
          <a:stretch/>
        </p:blipFill>
        <p:spPr>
          <a:xfrm>
            <a:off x="2179440" y="6248160"/>
            <a:ext cx="268560" cy="124200"/>
          </a:xfrm>
          <a:prstGeom prst="rect">
            <a:avLst/>
          </a:prstGeom>
          <a:ln w="0">
            <a:noFill/>
          </a:ln>
        </p:spPr>
      </p:pic>
      <p:sp>
        <p:nvSpPr>
          <p:cNvPr id="340" name="CustomShape 85"/>
          <p:cNvSpPr/>
          <p:nvPr/>
        </p:nvSpPr>
        <p:spPr>
          <a:xfrm>
            <a:off x="2502720" y="5634000"/>
            <a:ext cx="452880" cy="237240"/>
          </a:xfrm>
          <a:custGeom>
            <a:avLst/>
            <a:gdLst/>
            <a:ahLst/>
            <a:rect l="l" t="t" r="r" b="b"/>
            <a:pathLst>
              <a:path w="1263" h="664">
                <a:moveTo>
                  <a:pt x="0" y="165"/>
                </a:moveTo>
                <a:lnTo>
                  <a:pt x="946" y="165"/>
                </a:lnTo>
                <a:lnTo>
                  <a:pt x="946" y="0"/>
                </a:lnTo>
                <a:lnTo>
                  <a:pt x="1262" y="331"/>
                </a:lnTo>
                <a:lnTo>
                  <a:pt x="946" y="663"/>
                </a:lnTo>
                <a:lnTo>
                  <a:pt x="946" y="497"/>
                </a:lnTo>
                <a:lnTo>
                  <a:pt x="0" y="497"/>
                </a:lnTo>
                <a:lnTo>
                  <a:pt x="0" y="165"/>
                </a:lnTo>
              </a:path>
            </a:pathLst>
          </a:cu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341" name="Imagem 21" descr=""/>
          <p:cNvPicPr/>
          <p:nvPr/>
        </p:nvPicPr>
        <p:blipFill>
          <a:blip r:embed="rId8"/>
          <a:stretch/>
        </p:blipFill>
        <p:spPr>
          <a:xfrm>
            <a:off x="4640760" y="5904360"/>
            <a:ext cx="183240" cy="161280"/>
          </a:xfrm>
          <a:prstGeom prst="rect">
            <a:avLst/>
          </a:prstGeom>
          <a:ln w="0">
            <a:noFill/>
          </a:ln>
        </p:spPr>
      </p:pic>
      <p:pic>
        <p:nvPicPr>
          <p:cNvPr id="342" name="Imagem 22" descr=""/>
          <p:cNvPicPr/>
          <p:nvPr/>
        </p:nvPicPr>
        <p:blipFill>
          <a:blip r:embed="rId9"/>
          <a:stretch/>
        </p:blipFill>
        <p:spPr>
          <a:xfrm>
            <a:off x="4500360" y="5345640"/>
            <a:ext cx="183240" cy="161280"/>
          </a:xfrm>
          <a:prstGeom prst="rect">
            <a:avLst/>
          </a:prstGeom>
          <a:ln w="0">
            <a:noFill/>
          </a:ln>
        </p:spPr>
      </p:pic>
      <p:pic>
        <p:nvPicPr>
          <p:cNvPr id="343" name="Imagem 23" descr=""/>
          <p:cNvPicPr/>
          <p:nvPr/>
        </p:nvPicPr>
        <p:blipFill>
          <a:blip r:embed="rId10"/>
          <a:stretch/>
        </p:blipFill>
        <p:spPr>
          <a:xfrm>
            <a:off x="4860000" y="6203880"/>
            <a:ext cx="183240" cy="161280"/>
          </a:xfrm>
          <a:prstGeom prst="rect">
            <a:avLst/>
          </a:prstGeom>
          <a:ln w="0">
            <a:noFill/>
          </a:ln>
        </p:spPr>
      </p:pic>
      <p:pic>
        <p:nvPicPr>
          <p:cNvPr id="344" name="Imagem 24" descr=""/>
          <p:cNvPicPr/>
          <p:nvPr/>
        </p:nvPicPr>
        <p:blipFill>
          <a:blip r:embed="rId11"/>
          <a:stretch/>
        </p:blipFill>
        <p:spPr>
          <a:xfrm>
            <a:off x="4536000" y="5635080"/>
            <a:ext cx="183240" cy="16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65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Exercícios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46" name="CustomShape 66"/>
          <p:cNvSpPr/>
          <p:nvPr/>
        </p:nvSpPr>
        <p:spPr>
          <a:xfrm>
            <a:off x="360000" y="1980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Desenvolva os Pseudo-Códigos utilizando variáveis. Também discuta quais são as situações-problema similares.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16000">
              <a:spcAft>
                <a:spcPts val="1140"/>
              </a:spcAft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 antecessor e sucessor de um número 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spcAft>
                <a:spcPts val="1140"/>
              </a:spcAft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Calcular o troco de uma compra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spcAft>
                <a:spcPts val="1140"/>
              </a:spcAft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gorjeta de um garçom (10%)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spcAft>
                <a:spcPts val="1140"/>
              </a:spcAft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metragem quadrada de uma área qualquer (casa, terreno, etc)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347" name="CustomShape 67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48" name="CustomShape 68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70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Exercícios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50" name="CustomShape 71"/>
          <p:cNvSpPr/>
          <p:nvPr/>
        </p:nvSpPr>
        <p:spPr>
          <a:xfrm>
            <a:off x="360000" y="1980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6000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Desenvolva os Pseudo-Códigos utilizando variáveis. Também discuta quais são as situações-problema similares: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metragem quadrada de uma casa com 3 pavimentos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média de idade de 5 pessoas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idade a partir do ano de nascimento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Em anos 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Em meses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Em dias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351" name="CustomShape 72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52" name="CustomShape 73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75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Generalização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54" name="CustomShape 76"/>
          <p:cNvSpPr/>
          <p:nvPr/>
        </p:nvSpPr>
        <p:spPr>
          <a:xfrm>
            <a:off x="360000" y="1980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8000"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Ao desenvolver algoritmos, devemos pensar em uma solução genérica sempre que possível: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metragem quadrada de uma casa com 3 pavimentos (Específica)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vs.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metragem quadrada de uma casa com N pavimentos (Genérica)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Calcular a gorjeta de 10% (Específica)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vs.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Calcular a gorjeta de N% (Genérica)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355" name="CustomShape 77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56" name="CustomShape 78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8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Let’s Code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58" name="CustomShape 62"/>
          <p:cNvSpPr/>
          <p:nvPr/>
        </p:nvSpPr>
        <p:spPr>
          <a:xfrm>
            <a:off x="360000" y="1980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Agora vamos desenvolver nossos primeiros algoritmos em linguagem python!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359" name="CustomShape 63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60" name="CustomShape 87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89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Considerações Finais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362" name="CustomShape 90"/>
          <p:cNvSpPr/>
          <p:nvPr/>
        </p:nvSpPr>
        <p:spPr>
          <a:xfrm>
            <a:off x="360000" y="1980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21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“</a:t>
            </a:r>
            <a:r>
              <a:rPr b="0" lang="pt-BR" sz="21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Não é sobre programar, não é sobre Python. É sobre lógica” </a:t>
            </a:r>
            <a:endParaRPr b="0" lang="pt-BR" sz="21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21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[Desconhecido]</a:t>
            </a:r>
            <a:endParaRPr b="0" lang="pt-BR" sz="21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363" name="CustomShape 91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64" name="CustomShape 92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Prof. André Gustavo Hochuli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360000" y="162792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5014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3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Formação</a:t>
            </a:r>
            <a:endParaRPr b="0" lang="pt-BR" sz="1300" spc="-1" strike="noStrike">
              <a:latin typeface="Arial"/>
            </a:endParaRPr>
          </a:p>
          <a:p>
            <a:pPr lvl="2" marL="9586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3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Ciência da Computação [2004, PUCPR]</a:t>
            </a:r>
            <a:endParaRPr b="0" lang="pt-BR" sz="1300" spc="-1" strike="noStrike">
              <a:latin typeface="Arial"/>
            </a:endParaRPr>
          </a:p>
          <a:p>
            <a:pPr lvl="2" marL="9586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3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Mestre [2007, PPGIA/PUCPR]</a:t>
            </a:r>
            <a:endParaRPr b="0" lang="pt-BR" sz="1300" spc="-1" strike="noStrike">
              <a:latin typeface="Arial"/>
            </a:endParaRPr>
          </a:p>
          <a:p>
            <a:pPr lvl="2" marL="9586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3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Doutor [2018, PPGINF/UFPR]</a:t>
            </a:r>
            <a:endParaRPr b="0" lang="pt-BR" sz="1300" spc="-1" strike="noStrike">
              <a:latin typeface="Arial"/>
            </a:endParaRPr>
          </a:p>
          <a:p>
            <a:pPr lvl="1" marL="5014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3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Experiência Profissional</a:t>
            </a:r>
            <a:endParaRPr b="0" lang="pt-BR" sz="1300" spc="-1" strike="noStrike">
              <a:latin typeface="Arial"/>
            </a:endParaRPr>
          </a:p>
          <a:p>
            <a:pPr lvl="2" marL="9586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3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P&amp;D em Visão Computacional [2008-2013]</a:t>
            </a:r>
            <a:endParaRPr b="0" lang="pt-BR" sz="1300" spc="-1" strike="noStrike">
              <a:latin typeface="Arial"/>
            </a:endParaRPr>
          </a:p>
          <a:p>
            <a:pPr lvl="2" marL="9586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3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Professor Universitário [2014 – Atual]</a:t>
            </a:r>
            <a:endParaRPr b="0" lang="pt-BR" sz="1300" spc="-1" strike="noStrike">
              <a:latin typeface="Arial"/>
            </a:endParaRPr>
          </a:p>
          <a:p>
            <a:pPr lvl="3" marL="45720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3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Linhas de Pesquisa</a:t>
            </a:r>
            <a:endParaRPr b="0" lang="pt-BR" sz="1300" spc="-1" strike="noStrike">
              <a:latin typeface="Arial"/>
            </a:endParaRPr>
          </a:p>
          <a:p>
            <a:pPr lvl="4" marL="91440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3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Aprendizagem de Máquina e Reconhecimento de Padrões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7560000" y="3216960"/>
            <a:ext cx="1505520" cy="8992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Latin Modern Sans"/>
                <a:ea typeface="DejaVu Sans"/>
              </a:rPr>
              <a:t>Hobbies</a:t>
            </a:r>
            <a:r>
              <a:rPr b="0" lang="pt-BR" sz="1400" spc="-1" strike="noStrike">
                <a:solidFill>
                  <a:srgbClr val="000000"/>
                </a:solidFill>
                <a:latin typeface="Latin Modern Sans"/>
                <a:ea typeface="DejaVu Sans"/>
              </a:rPr>
              <a:t>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Latin Modern Sans"/>
                <a:ea typeface="DejaVu Sans"/>
              </a:rPr>
              <a:t>  </a:t>
            </a:r>
            <a:r>
              <a:rPr b="0" lang="pt-BR" sz="1100" spc="-1" strike="noStrike">
                <a:solidFill>
                  <a:srgbClr val="000000"/>
                </a:solidFill>
                <a:latin typeface="Latin Modern Sans"/>
                <a:ea typeface="DejaVu Sans"/>
              </a:rPr>
              <a:t>Aviação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Latin Modern Sans"/>
                <a:ea typeface="DejaVu Sans"/>
              </a:rPr>
              <a:t>  </a:t>
            </a:r>
            <a:r>
              <a:rPr b="0" lang="pt-BR" sz="1100" spc="-1" strike="noStrike">
                <a:solidFill>
                  <a:srgbClr val="000000"/>
                </a:solidFill>
                <a:latin typeface="Latin Modern Sans"/>
                <a:ea typeface="DejaVu Sans"/>
              </a:rPr>
              <a:t>Futebol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Latin Modern Sans"/>
                <a:ea typeface="DejaVu Sans"/>
              </a:rPr>
              <a:t>  </a:t>
            </a:r>
            <a:r>
              <a:rPr b="0" lang="pt-BR" sz="1100" spc="-1" strike="noStrike">
                <a:solidFill>
                  <a:srgbClr val="000000"/>
                </a:solidFill>
                <a:latin typeface="Latin Modern Sans"/>
                <a:ea typeface="DejaVu Sans"/>
              </a:rPr>
              <a:t>Tecnologia</a:t>
            </a:r>
            <a:endParaRPr b="0" lang="pt-BR" sz="1100" spc="-1" strike="noStrike">
              <a:latin typeface="Arial"/>
            </a:endParaRPr>
          </a:p>
        </p:txBody>
      </p:sp>
      <p:pic>
        <p:nvPicPr>
          <p:cNvPr id="225" name="Picture 93" descr=""/>
          <p:cNvPicPr/>
          <p:nvPr/>
        </p:nvPicPr>
        <p:blipFill>
          <a:blip r:embed="rId1"/>
          <a:stretch/>
        </p:blipFill>
        <p:spPr>
          <a:xfrm>
            <a:off x="7560000" y="1620000"/>
            <a:ext cx="1505520" cy="1596240"/>
          </a:xfrm>
          <a:prstGeom prst="rect">
            <a:avLst/>
          </a:prstGeom>
          <a:ln w="0">
            <a:noFill/>
          </a:ln>
        </p:spPr>
      </p:pic>
      <p:sp>
        <p:nvSpPr>
          <p:cNvPr id="226" name="CustomShape 4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7" name="CustomShape 5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2"/>
          <a:stretch/>
        </p:blipFill>
        <p:spPr>
          <a:xfrm>
            <a:off x="900000" y="4718520"/>
            <a:ext cx="4116240" cy="2012760"/>
          </a:xfrm>
          <a:prstGeom prst="rect">
            <a:avLst/>
          </a:prstGeom>
          <a:ln w="0">
            <a:noFill/>
          </a:ln>
        </p:spPr>
      </p:pic>
      <p:pic>
        <p:nvPicPr>
          <p:cNvPr id="229" name="" descr=""/>
          <p:cNvPicPr/>
          <p:nvPr/>
        </p:nvPicPr>
        <p:blipFill>
          <a:blip r:embed="rId3"/>
          <a:srcRect l="0" t="-976" r="0" b="3268"/>
          <a:stretch/>
        </p:blipFill>
        <p:spPr>
          <a:xfrm>
            <a:off x="5220000" y="4680000"/>
            <a:ext cx="4860000" cy="215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 que esperar da disciplina ?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Resolução de problemas</a:t>
            </a:r>
            <a:endParaRPr b="0" lang="pt-BR" sz="14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Lógica matemática e algorítmica</a:t>
            </a:r>
            <a:endParaRPr b="0" lang="pt-BR" sz="14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Desafios encontrados no cotidiano</a:t>
            </a:r>
            <a:endParaRPr b="0" lang="pt-BR" sz="14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Aulas teóricas e práticas</a:t>
            </a:r>
            <a:endParaRPr b="0" lang="pt-BR" sz="14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Espaço para o estudante debater e trazer problemas/dúvidas</a:t>
            </a:r>
            <a:endParaRPr b="0" lang="pt-BR" sz="14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Conteúdo incremental</a:t>
            </a:r>
            <a:endParaRPr b="0" lang="pt-BR" sz="14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Trabalhos práticos (Em grupos)</a:t>
            </a:r>
            <a:endParaRPr b="0" lang="pt-BR" sz="14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Provas práticas (Individuais)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Debate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Qual a experiência dos alunos com programação e lógica?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Alguém já atua com programação? Compartilhe:</a:t>
            </a:r>
            <a:endParaRPr b="0" lang="pt-BR" sz="1400" spc="-1" strike="noStrike">
              <a:latin typeface="Arial"/>
            </a:endParaRPr>
          </a:p>
          <a:p>
            <a:pPr lvl="1" marL="431640" indent="-2084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Projeto ou área de atuação</a:t>
            </a:r>
            <a:endParaRPr b="0" lang="pt-BR" sz="1400" spc="-1" strike="noStrike">
              <a:latin typeface="Arial"/>
            </a:endParaRPr>
          </a:p>
          <a:p>
            <a:pPr lvl="1" marL="431640" indent="-2084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Dificuldades</a:t>
            </a:r>
            <a:endParaRPr b="0" lang="pt-BR" sz="1400" spc="-1" strike="noStrike">
              <a:latin typeface="Arial"/>
            </a:endParaRPr>
          </a:p>
          <a:p>
            <a:pPr lvl="1" marL="431640" indent="-2084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Motivação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 que é um algoritmo?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41" name="Picture 2" descr="Algoritmo - O que é, significado, exemplos, matemática, informática"/>
          <p:cNvPicPr/>
          <p:nvPr/>
        </p:nvPicPr>
        <p:blipFill>
          <a:blip r:embed="rId1"/>
          <a:stretch/>
        </p:blipFill>
        <p:spPr>
          <a:xfrm>
            <a:off x="1620000" y="2340000"/>
            <a:ext cx="6617520" cy="3231000"/>
          </a:xfrm>
          <a:prstGeom prst="rect">
            <a:avLst/>
          </a:prstGeom>
          <a:ln w="0">
            <a:noFill/>
          </a:ln>
        </p:spPr>
      </p:pic>
      <p:sp>
        <p:nvSpPr>
          <p:cNvPr id="242" name="Retângulo 1"/>
          <p:cNvSpPr/>
          <p:nvPr/>
        </p:nvSpPr>
        <p:spPr>
          <a:xfrm>
            <a:off x="7055280" y="2155680"/>
            <a:ext cx="561600" cy="912600"/>
          </a:xfrm>
          <a:prstGeom prst="rect">
            <a:avLst/>
          </a:prstGeom>
          <a:solidFill>
            <a:srgbClr val="ffffff"/>
          </a:solidFill>
          <a:ln>
            <a:solidFill>
              <a:srgbClr val="c050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5400" spc="-1" strike="noStrike">
                <a:solidFill>
                  <a:srgbClr val="4f81bd"/>
                </a:solidFill>
                <a:latin typeface="Arial"/>
                <a:ea typeface="DejaVu Sans"/>
              </a:rPr>
              <a:t>?</a:t>
            </a:r>
            <a:endParaRPr b="0" lang="pt-BR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 que é um algoritmo?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5" name="CustomShape 4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613800" y="1683360"/>
            <a:ext cx="892548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Algoritmo: </a:t>
            </a:r>
            <a:endParaRPr b="0" lang="pt-BR" sz="15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MATEMÁTICA:  Sequência finita de regras, raciocínios ou operações que, aplicada a um número finito de dados, permite solucionar classes semelhantes de problemas.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5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INFORMÁTICA: Conjunto das regras e procedimentos lógicos perfeitamente definidos que levam à solução de um problema em um número finito de etapas.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Pensar Computacionalmente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5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Sequência Lógica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5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Ações Atômicas (Curtas e Diretas)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Raciocínio Algorítmico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9" name="CustomShape 4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50" name="Picture 1" descr="Vai no mercado buscar leite, se tiver batata traz 4 Tinha batata... - )"/>
          <p:cNvPicPr/>
          <p:nvPr/>
        </p:nvPicPr>
        <p:blipFill>
          <a:blip r:embed="rId1"/>
          <a:stretch/>
        </p:blipFill>
        <p:spPr>
          <a:xfrm>
            <a:off x="2830320" y="1866600"/>
            <a:ext cx="4411080" cy="4404240"/>
          </a:xfrm>
          <a:prstGeom prst="rect">
            <a:avLst/>
          </a:prstGeom>
          <a:ln w="0">
            <a:noFill/>
          </a:ln>
        </p:spPr>
      </p:pic>
      <p:pic>
        <p:nvPicPr>
          <p:cNvPr id="251" name="Picture 3" descr="Vai no mercado buscar leite, se tiver batata traz 4 Tinha batata... - )"/>
          <p:cNvPicPr/>
          <p:nvPr/>
        </p:nvPicPr>
        <p:blipFill>
          <a:blip r:embed="rId2"/>
          <a:srcRect l="0" t="0" r="0" b="45543"/>
          <a:stretch/>
        </p:blipFill>
        <p:spPr>
          <a:xfrm>
            <a:off x="2830320" y="1866600"/>
            <a:ext cx="4411080" cy="2476800"/>
          </a:xfrm>
          <a:prstGeom prst="rect">
            <a:avLst/>
          </a:prstGeom>
          <a:ln w="0">
            <a:noFill/>
          </a:ln>
        </p:spPr>
      </p:pic>
      <p:sp>
        <p:nvSpPr>
          <p:cNvPr id="252" name="Botão de ação: Ajuda 2"/>
          <p:cNvSpPr/>
          <p:nvPr/>
        </p:nvSpPr>
        <p:spPr>
          <a:xfrm>
            <a:off x="2830320" y="4308120"/>
            <a:ext cx="4411080" cy="1955160"/>
          </a:xfrm>
          <a:prstGeom prst="actionButtonHelp">
            <a:avLst/>
          </a:prstGeom>
          <a:solidFill>
            <a:srgbClr val="ffffff"/>
          </a:solidFill>
          <a:ln>
            <a:solidFill>
              <a:srgbClr val="f7964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Raciocínio Algorítmico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56" name="Picture 2" descr="Vai no mercado buscar leite, se tiver batata traz 4 Tinha batata... - )"/>
          <p:cNvPicPr/>
          <p:nvPr/>
        </p:nvPicPr>
        <p:blipFill>
          <a:blip r:embed="rId1"/>
          <a:stretch/>
        </p:blipFill>
        <p:spPr>
          <a:xfrm>
            <a:off x="2829960" y="1866600"/>
            <a:ext cx="4411080" cy="4404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3013</TotalTime>
  <Application>LibreOffice/7.3.7.2$Linux_X86_64 LibreOffice_project/30$Build-2</Application>
  <AppVersion>15.0000</AppVersion>
  <Words>613</Words>
  <Paragraphs>132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cp:lastPrinted>2021-10-14T21:32:43Z</cp:lastPrinted>
  <dcterms:modified xsi:type="dcterms:W3CDTF">2023-02-22T07:04:44Z</dcterms:modified>
  <cp:revision>128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14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