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0080625" cy="7559675"/>
  <p:notesSz cx="7315200" cy="96012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9A6877EE-E0AF-49CE-9FFC-AB251FDE57A5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1360" cy="3233520"/>
          </a:xfrm>
          <a:prstGeom prst="rect">
            <a:avLst/>
          </a:prstGeom>
          <a:ln w="0">
            <a:noFill/>
          </a:ln>
        </p:spPr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4240" cy="37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0" y="9119520"/>
            <a:ext cx="3162240" cy="47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1360" cy="3233520"/>
          </a:xfrm>
          <a:prstGeom prst="rect">
            <a:avLst/>
          </a:prstGeom>
          <a:ln w="0">
            <a:noFill/>
          </a:ln>
        </p:spPr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4240" cy="37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13" name="CustomShape 3"/>
          <p:cNvSpPr/>
          <p:nvPr/>
        </p:nvSpPr>
        <p:spPr>
          <a:xfrm>
            <a:off x="0" y="9119520"/>
            <a:ext cx="3162240" cy="47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1360" cy="3233520"/>
          </a:xfrm>
          <a:prstGeom prst="rect">
            <a:avLst/>
          </a:prstGeom>
          <a:ln w="0">
            <a:noFill/>
          </a:ln>
        </p:spPr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4240" cy="37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16" name="CustomShape 3"/>
          <p:cNvSpPr/>
          <p:nvPr/>
        </p:nvSpPr>
        <p:spPr>
          <a:xfrm>
            <a:off x="0" y="9119520"/>
            <a:ext cx="3162240" cy="47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1360" cy="3233520"/>
          </a:xfrm>
          <a:prstGeom prst="rect">
            <a:avLst/>
          </a:prstGeom>
          <a:ln w="0">
            <a:noFill/>
          </a:ln>
        </p:spPr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4240" cy="37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19" name="CustomShape 3"/>
          <p:cNvSpPr/>
          <p:nvPr/>
        </p:nvSpPr>
        <p:spPr>
          <a:xfrm>
            <a:off x="0" y="9119520"/>
            <a:ext cx="3162240" cy="47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1360" cy="3233520"/>
          </a:xfrm>
          <a:prstGeom prst="rect">
            <a:avLst/>
          </a:prstGeom>
          <a:ln w="0">
            <a:noFill/>
          </a:ln>
        </p:spPr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4240" cy="37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22" name="CustomShape 3"/>
          <p:cNvSpPr/>
          <p:nvPr/>
        </p:nvSpPr>
        <p:spPr>
          <a:xfrm>
            <a:off x="0" y="9119520"/>
            <a:ext cx="3162240" cy="47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1360" cy="3233520"/>
          </a:xfrm>
          <a:prstGeom prst="rect">
            <a:avLst/>
          </a:prstGeom>
          <a:ln w="0">
            <a:noFill/>
          </a:ln>
        </p:spPr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880" cy="377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89" name="CustomShape 3"/>
          <p:cNvSpPr/>
          <p:nvPr/>
        </p:nvSpPr>
        <p:spPr>
          <a:xfrm>
            <a:off x="0" y="9119520"/>
            <a:ext cx="3161880" cy="47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1360" cy="3233520"/>
          </a:xfrm>
          <a:prstGeom prst="rect">
            <a:avLst/>
          </a:prstGeom>
          <a:ln w="0">
            <a:noFill/>
          </a:ln>
        </p:spPr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4240" cy="37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92" name="CustomShape 3"/>
          <p:cNvSpPr/>
          <p:nvPr/>
        </p:nvSpPr>
        <p:spPr>
          <a:xfrm>
            <a:off x="0" y="9119520"/>
            <a:ext cx="3162240" cy="47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1360" cy="3233520"/>
          </a:xfrm>
          <a:prstGeom prst="rect">
            <a:avLst/>
          </a:prstGeom>
          <a:ln w="0">
            <a:noFill/>
          </a:ln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4240" cy="37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95" name="CustomShape 3"/>
          <p:cNvSpPr/>
          <p:nvPr/>
        </p:nvSpPr>
        <p:spPr>
          <a:xfrm>
            <a:off x="0" y="9119520"/>
            <a:ext cx="3162240" cy="47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1360" cy="3233520"/>
          </a:xfrm>
          <a:prstGeom prst="rect">
            <a:avLst/>
          </a:prstGeom>
          <a:ln w="0">
            <a:noFill/>
          </a:ln>
        </p:spPr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4240" cy="37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98" name="CustomShape 3"/>
          <p:cNvSpPr/>
          <p:nvPr/>
        </p:nvSpPr>
        <p:spPr>
          <a:xfrm>
            <a:off x="0" y="9119520"/>
            <a:ext cx="3162240" cy="47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1360" cy="3233520"/>
          </a:xfrm>
          <a:prstGeom prst="rect">
            <a:avLst/>
          </a:prstGeom>
          <a:ln w="0">
            <a:noFill/>
          </a:ln>
        </p:spPr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4240" cy="37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01" name="CustomShape 3"/>
          <p:cNvSpPr/>
          <p:nvPr/>
        </p:nvSpPr>
        <p:spPr>
          <a:xfrm>
            <a:off x="0" y="9119520"/>
            <a:ext cx="3162240" cy="47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1360" cy="3233520"/>
          </a:xfrm>
          <a:prstGeom prst="rect">
            <a:avLst/>
          </a:prstGeom>
          <a:ln w="0">
            <a:noFill/>
          </a:ln>
        </p:spPr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4240" cy="37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04" name="CustomShape 3"/>
          <p:cNvSpPr/>
          <p:nvPr/>
        </p:nvSpPr>
        <p:spPr>
          <a:xfrm>
            <a:off x="0" y="9119520"/>
            <a:ext cx="3162240" cy="47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1360" cy="3233520"/>
          </a:xfrm>
          <a:prstGeom prst="rect">
            <a:avLst/>
          </a:prstGeom>
          <a:ln w="0">
            <a:noFill/>
          </a:ln>
        </p:spPr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4240" cy="37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07" name="CustomShape 3"/>
          <p:cNvSpPr/>
          <p:nvPr/>
        </p:nvSpPr>
        <p:spPr>
          <a:xfrm>
            <a:off x="0" y="9119520"/>
            <a:ext cx="3162240" cy="47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1360" cy="3233520"/>
          </a:xfrm>
          <a:prstGeom prst="rect">
            <a:avLst/>
          </a:prstGeom>
          <a:ln w="0">
            <a:noFill/>
          </a:ln>
        </p:spPr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4240" cy="37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10" name="CustomShape 3"/>
          <p:cNvSpPr/>
          <p:nvPr/>
        </p:nvSpPr>
        <p:spPr>
          <a:xfrm>
            <a:off x="0" y="9119520"/>
            <a:ext cx="3162240" cy="47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2080" cy="12520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1720" cy="12517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1720" cy="5317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1720" cy="5317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1720" cy="5317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ic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di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th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tit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le 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te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xt 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fo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12080" cy="125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12080" cy="53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72080" cy="5320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32080" cy="5320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cL4YDtFnCt4" TargetMode="External"/><Relationship Id="rId2" Type="http://schemas.openxmlformats.org/officeDocument/2006/relationships/hyperlink" Target="https://www.youtube.com/watch?v=m_qPPdcRNW8" TargetMode="External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60000" y="333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Aula 06 –  Estruturas de Repetição (FOR)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540000" y="4680000"/>
            <a:ext cx="9172080" cy="251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While ou For ?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06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63" name="CustomShape 11"/>
          <p:cNvSpPr/>
          <p:nvPr/>
        </p:nvSpPr>
        <p:spPr>
          <a:xfrm flipH="1" rot="10800000">
            <a:off x="17998560" y="11128680"/>
            <a:ext cx="699480" cy="3560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15"/>
          <p:cNvSpPr/>
          <p:nvPr/>
        </p:nvSpPr>
        <p:spPr>
          <a:xfrm rot="10800000">
            <a:off x="16093080" y="11128680"/>
            <a:ext cx="735840" cy="3560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2"/>
          <p:cNvSpPr/>
          <p:nvPr/>
        </p:nvSpPr>
        <p:spPr>
          <a:xfrm>
            <a:off x="360000" y="170568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For:</a:t>
            </a:r>
            <a:endParaRPr b="0" lang="pt-BR" sz="1800" spc="-1" strike="noStrike">
              <a:latin typeface="Arial"/>
            </a:endParaRPr>
          </a:p>
          <a:p>
            <a:pPr lvl="1" marL="6732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Intervalo de execução bem definida</a:t>
            </a:r>
            <a:endParaRPr b="0" lang="pt-BR" sz="1800" spc="-1" strike="noStrike">
              <a:latin typeface="Arial"/>
            </a:endParaRPr>
          </a:p>
          <a:p>
            <a:pPr lvl="2" marL="11304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 10 a 20</a:t>
            </a:r>
            <a:endParaRPr b="0" lang="pt-BR" sz="1800" spc="-1" strike="noStrike">
              <a:latin typeface="Arial"/>
            </a:endParaRPr>
          </a:p>
          <a:p>
            <a:pPr lvl="2" marL="11304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 0 a N</a:t>
            </a:r>
            <a:endParaRPr b="0" lang="pt-BR" sz="1800" spc="-1" strike="noStrike">
              <a:latin typeface="Arial"/>
            </a:endParaRPr>
          </a:p>
          <a:p>
            <a:pPr lvl="2" marL="11304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 X a Y</a:t>
            </a:r>
            <a:endParaRPr b="0" lang="pt-BR" sz="18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While</a:t>
            </a:r>
            <a:endParaRPr b="0" lang="pt-BR" sz="1800" spc="-1" strike="noStrike">
              <a:latin typeface="Arial"/>
            </a:endParaRPr>
          </a:p>
          <a:p>
            <a:pPr lvl="1" marL="6732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Condições indefinidas</a:t>
            </a:r>
            <a:endParaRPr b="0" lang="pt-BR" sz="1800" spc="-1" strike="noStrike">
              <a:latin typeface="Arial"/>
            </a:endParaRPr>
          </a:p>
          <a:p>
            <a:pPr lvl="2" marL="11304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Depende de ação do usuário</a:t>
            </a:r>
            <a:endParaRPr b="0" lang="pt-BR" sz="1800" spc="-1" strike="noStrike">
              <a:latin typeface="Arial"/>
            </a:endParaRPr>
          </a:p>
          <a:p>
            <a:pPr lvl="2" marL="11304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Depende de um cálculo</a:t>
            </a:r>
            <a:endParaRPr b="0" lang="pt-BR" sz="1800" spc="-1" strike="noStrike">
              <a:latin typeface="Arial"/>
            </a:endParaRPr>
          </a:p>
          <a:p>
            <a:pPr lvl="2" marL="11304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Etc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While ou For ?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68" name="CustomShape 3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06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69" name="CustomShape 11"/>
          <p:cNvSpPr/>
          <p:nvPr/>
        </p:nvSpPr>
        <p:spPr>
          <a:xfrm flipH="1" rot="10800000">
            <a:off x="17998560" y="11128680"/>
            <a:ext cx="699480" cy="3560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15"/>
          <p:cNvSpPr/>
          <p:nvPr/>
        </p:nvSpPr>
        <p:spPr>
          <a:xfrm rot="10800000">
            <a:off x="16093080" y="11128680"/>
            <a:ext cx="735840" cy="3560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2"/>
          <p:cNvSpPr/>
          <p:nvPr/>
        </p:nvSpPr>
        <p:spPr>
          <a:xfrm>
            <a:off x="360000" y="170568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8000"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Imprima a sequencia entre 0 e 20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Imprima a sequencia entre 0 e N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Some todos os números pares de 0 a 100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Some todos os números pares digitados até que a soma ultrapasse 100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Imprima 15 elementos da serie de Fibonacci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Solicite 5 números e calcule a média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Solicite números até digitar 0 e calcule a média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While ou For ?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06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75" name="CustomShape 11"/>
          <p:cNvSpPr/>
          <p:nvPr/>
        </p:nvSpPr>
        <p:spPr>
          <a:xfrm flipH="1" rot="10800000">
            <a:off x="17998560" y="11128680"/>
            <a:ext cx="699480" cy="3560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15"/>
          <p:cNvSpPr/>
          <p:nvPr/>
        </p:nvSpPr>
        <p:spPr>
          <a:xfrm rot="10800000">
            <a:off x="16093080" y="11128680"/>
            <a:ext cx="735840" cy="3560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2"/>
          <p:cNvSpPr/>
          <p:nvPr/>
        </p:nvSpPr>
        <p:spPr>
          <a:xfrm>
            <a:off x="360000" y="170568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8000"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Imprima a sequencia entre 0 e 20  </a:t>
            </a:r>
            <a:r>
              <a:rPr b="0" lang="pt-BR" sz="1800" spc="-1" strike="noStrike">
                <a:solidFill>
                  <a:srgbClr val="ff0000"/>
                </a:solidFill>
                <a:latin typeface="Latin Modern Sans"/>
                <a:ea typeface="DejaVu Sans"/>
              </a:rPr>
              <a:t>(for)</a:t>
            </a:r>
            <a:endParaRPr b="0" lang="pt-BR" sz="18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Imprima a sequencia entre 0 e N </a:t>
            </a:r>
            <a:r>
              <a:rPr b="0" lang="pt-BR" sz="1800" spc="-1" strike="noStrike">
                <a:solidFill>
                  <a:srgbClr val="ff0000"/>
                </a:solidFill>
                <a:latin typeface="Latin Modern Sans"/>
                <a:ea typeface="DejaVu Sans"/>
              </a:rPr>
              <a:t>(for)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Some todos os números pares de 0 a 100 </a:t>
            </a:r>
            <a:r>
              <a:rPr b="0" lang="pt-BR" sz="1800" spc="-1" strike="noStrike">
                <a:solidFill>
                  <a:srgbClr val="ff0000"/>
                </a:solidFill>
                <a:latin typeface="Latin Modern Sans"/>
                <a:ea typeface="DejaVu Sans"/>
              </a:rPr>
              <a:t>(for)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Some todos os números pares digitados até que a soma ultrapasse 100 </a:t>
            </a:r>
            <a:r>
              <a:rPr b="0" lang="pt-BR" sz="1800" spc="-1" strike="noStrike">
                <a:solidFill>
                  <a:srgbClr val="ff0000"/>
                </a:solidFill>
                <a:latin typeface="Latin Modern Sans"/>
                <a:ea typeface="DejaVu Sans"/>
              </a:rPr>
              <a:t>(while)</a:t>
            </a:r>
            <a:endParaRPr b="0" lang="pt-BR" sz="18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Imprima 15 elementos da serie de Fibonacci </a:t>
            </a:r>
            <a:r>
              <a:rPr b="0" lang="pt-BR" sz="1800" spc="-1" strike="noStrike">
                <a:solidFill>
                  <a:srgbClr val="ff0000"/>
                </a:solidFill>
                <a:latin typeface="Latin Modern Sans"/>
                <a:ea typeface="DejaVu Sans"/>
              </a:rPr>
              <a:t>(for)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Solicite 5 números e calcule a média </a:t>
            </a:r>
            <a:r>
              <a:rPr b="0" lang="pt-BR" sz="1800" spc="-1" strike="noStrike">
                <a:solidFill>
                  <a:srgbClr val="ff0000"/>
                </a:solidFill>
                <a:latin typeface="Latin Modern Sans"/>
                <a:ea typeface="DejaVu Sans"/>
              </a:rPr>
              <a:t>(for)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Solicite números até digitar 0 e calcule a média </a:t>
            </a:r>
            <a:r>
              <a:rPr b="0" lang="pt-BR" sz="1800" spc="-1" strike="noStrike">
                <a:solidFill>
                  <a:srgbClr val="ff0000"/>
                </a:solidFill>
                <a:latin typeface="Latin Modern Sans"/>
                <a:ea typeface="DejaVu Sans"/>
              </a:rPr>
              <a:t>(while)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Considerações Finais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06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81" name="CustomShape 11"/>
          <p:cNvSpPr/>
          <p:nvPr/>
        </p:nvSpPr>
        <p:spPr>
          <a:xfrm flipH="1" rot="10800000">
            <a:off x="17998560" y="11128680"/>
            <a:ext cx="699480" cy="3560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15"/>
          <p:cNvSpPr/>
          <p:nvPr/>
        </p:nvSpPr>
        <p:spPr>
          <a:xfrm rot="10800000">
            <a:off x="16093080" y="11128680"/>
            <a:ext cx="735840" cy="3560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2"/>
          <p:cNvSpPr/>
          <p:nvPr/>
        </p:nvSpPr>
        <p:spPr>
          <a:xfrm>
            <a:off x="360000" y="170568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 estrutura de repetição </a:t>
            </a: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FOR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é indicada para intervalo de execução bem definidos</a:t>
            </a:r>
            <a:endParaRPr b="0" lang="pt-BR" sz="18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 de Fixação:</a:t>
            </a:r>
            <a:endParaRPr b="0" lang="pt-BR" sz="1800" spc="-1" strike="noStrike">
              <a:latin typeface="Arial"/>
            </a:endParaRPr>
          </a:p>
          <a:p>
            <a:pPr lvl="1" marL="6732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AVA -&gt; Atividades Pedagógicas -&gt; Exercício Fixação 03</a:t>
            </a:r>
            <a:endParaRPr b="0" lang="pt-BR" sz="1800" spc="-1" strike="noStrike">
              <a:latin typeface="Arial"/>
            </a:endParaRPr>
          </a:p>
          <a:p>
            <a:pPr lvl="2" marL="11304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Tente rever quais soluções são cabíveis com for e while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Perdeu a aula ? Quer outra explicação ? Segue alguns links: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lvl="1" marL="6732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 Guanabara</a:t>
            </a:r>
            <a:endParaRPr b="0" lang="pt-BR" sz="1800" spc="-1" strike="noStrike">
              <a:latin typeface="Arial"/>
            </a:endParaRPr>
          </a:p>
          <a:p>
            <a:pPr lvl="1" marL="6732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Pythonando</a:t>
            </a:r>
            <a:endParaRPr b="0" lang="pt-BR" sz="18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60000" y="198000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Estruturas de Repetição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Laço For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</a:t>
            </a: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06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35" name="Imagem 134" descr=""/>
          <p:cNvPicPr/>
          <p:nvPr/>
        </p:nvPicPr>
        <p:blipFill>
          <a:blip r:embed="rId1"/>
          <a:stretch/>
        </p:blipFill>
        <p:spPr>
          <a:xfrm>
            <a:off x="2387880" y="3714120"/>
            <a:ext cx="5789520" cy="2742120"/>
          </a:xfrm>
          <a:prstGeom prst="rect">
            <a:avLst/>
          </a:prstGeom>
          <a:ln w="0">
            <a:noFill/>
          </a:ln>
        </p:spPr>
      </p:pic>
      <p:sp>
        <p:nvSpPr>
          <p:cNvPr id="136" name="CustomShape 5"/>
          <p:cNvSpPr/>
          <p:nvPr/>
        </p:nvSpPr>
        <p:spPr>
          <a:xfrm>
            <a:off x="2870640" y="4881600"/>
            <a:ext cx="264240" cy="26424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6"/>
          <p:cNvSpPr/>
          <p:nvPr/>
        </p:nvSpPr>
        <p:spPr>
          <a:xfrm>
            <a:off x="3230640" y="4881600"/>
            <a:ext cx="264240" cy="26424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6"/>
          <p:cNvSpPr/>
          <p:nvPr/>
        </p:nvSpPr>
        <p:spPr>
          <a:xfrm>
            <a:off x="3590640" y="4881600"/>
            <a:ext cx="264240" cy="26424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6"/>
          <p:cNvSpPr/>
          <p:nvPr/>
        </p:nvSpPr>
        <p:spPr>
          <a:xfrm>
            <a:off x="3984480" y="4881600"/>
            <a:ext cx="264240" cy="26424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Estruturas de Repetição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06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4026600" y="3488040"/>
            <a:ext cx="338184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1"/>
          <p:cNvSpPr/>
          <p:nvPr/>
        </p:nvSpPr>
        <p:spPr>
          <a:xfrm flipH="1" rot="10800000">
            <a:off x="17998560" y="11128680"/>
            <a:ext cx="699480" cy="3560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15"/>
          <p:cNvSpPr/>
          <p:nvPr/>
        </p:nvSpPr>
        <p:spPr>
          <a:xfrm rot="10800000">
            <a:off x="16093080" y="11128680"/>
            <a:ext cx="735840" cy="3560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2"/>
          <p:cNvSpPr/>
          <p:nvPr/>
        </p:nvSpPr>
        <p:spPr>
          <a:xfrm>
            <a:off x="360000" y="170568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Repete a execução de um bloco de código até que a condição de para seja atingida</a:t>
            </a:r>
            <a:endParaRPr b="0" lang="pt-BR" sz="18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É aplicado quando existe a necessidade de executar uma tarefa inúmeras vezes</a:t>
            </a:r>
            <a:endParaRPr b="0" lang="pt-BR" sz="1800" spc="-1" strike="noStrike">
              <a:latin typeface="Arial"/>
            </a:endParaRPr>
          </a:p>
          <a:p>
            <a:pPr lvl="1" marL="6732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Login e Senha</a:t>
            </a:r>
            <a:endParaRPr b="0" lang="pt-BR" sz="1800" spc="-1" strike="noStrike">
              <a:latin typeface="Arial"/>
            </a:endParaRPr>
          </a:p>
          <a:p>
            <a:pPr lvl="1" marL="6732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Cálculos</a:t>
            </a:r>
            <a:endParaRPr b="0" lang="pt-BR" sz="1800" spc="-1" strike="noStrike">
              <a:latin typeface="Arial"/>
            </a:endParaRPr>
          </a:p>
          <a:p>
            <a:pPr lvl="1" marL="6732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Etc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47" name="Losango 1"/>
          <p:cNvSpPr/>
          <p:nvPr/>
        </p:nvSpPr>
        <p:spPr>
          <a:xfrm>
            <a:off x="5272920" y="3628440"/>
            <a:ext cx="1460160" cy="1082520"/>
          </a:xfrm>
          <a:prstGeom prst="diamond">
            <a:avLst/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Cond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8" name="Fluxograma: Processo Predefinido 2"/>
          <p:cNvSpPr/>
          <p:nvPr/>
        </p:nvSpPr>
        <p:spPr>
          <a:xfrm>
            <a:off x="5109120" y="5533200"/>
            <a:ext cx="1775520" cy="480960"/>
          </a:xfrm>
          <a:prstGeom prst="flowChartPredefinedProcess">
            <a:avLst/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onector de Seta Reta 4"/>
          <p:cNvSpPr/>
          <p:nvPr/>
        </p:nvSpPr>
        <p:spPr>
          <a:xfrm>
            <a:off x="5995440" y="3000960"/>
            <a:ext cx="7200" cy="627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onector de Seta Reta 6"/>
          <p:cNvSpPr/>
          <p:nvPr/>
        </p:nvSpPr>
        <p:spPr>
          <a:xfrm flipH="1">
            <a:off x="5996880" y="4711320"/>
            <a:ext cx="5760" cy="82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onector: Angulado 16"/>
          <p:cNvSpPr/>
          <p:nvPr/>
        </p:nvSpPr>
        <p:spPr>
          <a:xfrm flipH="1" rot="10800000">
            <a:off x="5109480" y="4170240"/>
            <a:ext cx="163440" cy="1603800"/>
          </a:xfrm>
          <a:prstGeom prst="bentConnector3">
            <a:avLst>
              <a:gd name="adj1" fmla="val -139557"/>
            </a:avLst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onector reto 20"/>
          <p:cNvSpPr/>
          <p:nvPr/>
        </p:nvSpPr>
        <p:spPr>
          <a:xfrm>
            <a:off x="6733080" y="4169880"/>
            <a:ext cx="775080" cy="360"/>
          </a:xfrm>
          <a:prstGeom prst="line">
            <a:avLst/>
          </a:prstGeom>
          <a:ln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onector reto 22"/>
          <p:cNvSpPr/>
          <p:nvPr/>
        </p:nvSpPr>
        <p:spPr>
          <a:xfrm>
            <a:off x="7508160" y="4169880"/>
            <a:ext cx="360" cy="2345760"/>
          </a:xfrm>
          <a:prstGeom prst="line">
            <a:avLst/>
          </a:prstGeom>
          <a:ln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onector de Seta Reta 25"/>
          <p:cNvSpPr/>
          <p:nvPr/>
        </p:nvSpPr>
        <p:spPr>
          <a:xfrm flipH="1" flipV="1">
            <a:off x="6660000" y="6515280"/>
            <a:ext cx="90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Seta: para Baixo 62"/>
          <p:cNvSpPr/>
          <p:nvPr/>
        </p:nvSpPr>
        <p:spPr>
          <a:xfrm>
            <a:off x="4500000" y="2986920"/>
            <a:ext cx="99360" cy="36730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aixaDeTexto 32"/>
          <p:cNvSpPr/>
          <p:nvPr/>
        </p:nvSpPr>
        <p:spPr>
          <a:xfrm>
            <a:off x="6139440" y="4870440"/>
            <a:ext cx="641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7" name="CaixaDeTexto 71"/>
          <p:cNvSpPr/>
          <p:nvPr/>
        </p:nvSpPr>
        <p:spPr>
          <a:xfrm>
            <a:off x="6748560" y="3733560"/>
            <a:ext cx="738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False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Laço FOR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06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948240" y="2912040"/>
            <a:ext cx="338184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11"/>
          <p:cNvSpPr/>
          <p:nvPr/>
        </p:nvSpPr>
        <p:spPr>
          <a:xfrm flipH="1" rot="10800000">
            <a:off x="17998560" y="11128680"/>
            <a:ext cx="699480" cy="3560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15"/>
          <p:cNvSpPr/>
          <p:nvPr/>
        </p:nvSpPr>
        <p:spPr>
          <a:xfrm rot="10800000">
            <a:off x="16093080" y="11128680"/>
            <a:ext cx="735840" cy="3560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2"/>
          <p:cNvSpPr/>
          <p:nvPr/>
        </p:nvSpPr>
        <p:spPr>
          <a:xfrm>
            <a:off x="360000" y="170568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Repete (itera) um bloco de código por </a:t>
            </a: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determinadas vezes</a:t>
            </a:r>
            <a:endParaRPr b="0" lang="pt-BR" sz="1800" spc="-1" strike="noStrike">
              <a:latin typeface="Arial"/>
            </a:endParaRPr>
          </a:p>
          <a:p>
            <a:pPr marL="4647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65" name="Losango 1"/>
          <p:cNvSpPr/>
          <p:nvPr/>
        </p:nvSpPr>
        <p:spPr>
          <a:xfrm>
            <a:off x="2194200" y="3052440"/>
            <a:ext cx="1460160" cy="1082520"/>
          </a:xfrm>
          <a:prstGeom prst="diamond">
            <a:avLst/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Cond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6" name="Fluxograma: Processo Predefinido 2"/>
          <p:cNvSpPr/>
          <p:nvPr/>
        </p:nvSpPr>
        <p:spPr>
          <a:xfrm>
            <a:off x="2030400" y="4957200"/>
            <a:ext cx="1775520" cy="480960"/>
          </a:xfrm>
          <a:prstGeom prst="flowChartPredefinedProcess">
            <a:avLst/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onector de Seta Reta 4"/>
          <p:cNvSpPr/>
          <p:nvPr/>
        </p:nvSpPr>
        <p:spPr>
          <a:xfrm>
            <a:off x="2916720" y="2424960"/>
            <a:ext cx="7200" cy="627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onector de Seta Reta 6"/>
          <p:cNvSpPr/>
          <p:nvPr/>
        </p:nvSpPr>
        <p:spPr>
          <a:xfrm flipH="1">
            <a:off x="2918520" y="4135320"/>
            <a:ext cx="5760" cy="82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onector: Angulado 16"/>
          <p:cNvSpPr/>
          <p:nvPr/>
        </p:nvSpPr>
        <p:spPr>
          <a:xfrm flipH="1" rot="10800000">
            <a:off x="2030760" y="3594240"/>
            <a:ext cx="163440" cy="1603800"/>
          </a:xfrm>
          <a:prstGeom prst="bentConnector3">
            <a:avLst>
              <a:gd name="adj1" fmla="val -139557"/>
            </a:avLst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onector reto 20"/>
          <p:cNvSpPr/>
          <p:nvPr/>
        </p:nvSpPr>
        <p:spPr>
          <a:xfrm>
            <a:off x="3654360" y="3593880"/>
            <a:ext cx="775080" cy="360"/>
          </a:xfrm>
          <a:prstGeom prst="line">
            <a:avLst/>
          </a:prstGeom>
          <a:ln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onector reto 22"/>
          <p:cNvSpPr/>
          <p:nvPr/>
        </p:nvSpPr>
        <p:spPr>
          <a:xfrm>
            <a:off x="4429440" y="3593880"/>
            <a:ext cx="360" cy="2755800"/>
          </a:xfrm>
          <a:prstGeom prst="line">
            <a:avLst/>
          </a:prstGeom>
          <a:ln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onector de Seta Reta 25"/>
          <p:cNvSpPr/>
          <p:nvPr/>
        </p:nvSpPr>
        <p:spPr>
          <a:xfrm flipH="1">
            <a:off x="3534840" y="6350040"/>
            <a:ext cx="893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Seta: para Baixo 62"/>
          <p:cNvSpPr/>
          <p:nvPr/>
        </p:nvSpPr>
        <p:spPr>
          <a:xfrm>
            <a:off x="1155600" y="2424960"/>
            <a:ext cx="99360" cy="42058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aixaDeTexto 32"/>
          <p:cNvSpPr/>
          <p:nvPr/>
        </p:nvSpPr>
        <p:spPr>
          <a:xfrm>
            <a:off x="3060720" y="4294440"/>
            <a:ext cx="641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5" name="CaixaDeTexto 71"/>
          <p:cNvSpPr/>
          <p:nvPr/>
        </p:nvSpPr>
        <p:spPr>
          <a:xfrm>
            <a:off x="3670200" y="3157560"/>
            <a:ext cx="738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False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6" name="Seta: para a Direita 5"/>
          <p:cNvSpPr/>
          <p:nvPr/>
        </p:nvSpPr>
        <p:spPr>
          <a:xfrm>
            <a:off x="5040360" y="4135320"/>
            <a:ext cx="1492200" cy="528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aixaDeTexto 7"/>
          <p:cNvSpPr/>
          <p:nvPr/>
        </p:nvSpPr>
        <p:spPr>
          <a:xfrm>
            <a:off x="5100480" y="3696840"/>
            <a:ext cx="1371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Codificação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8" name="Retângulo 8"/>
          <p:cNvSpPr/>
          <p:nvPr/>
        </p:nvSpPr>
        <p:spPr>
          <a:xfrm>
            <a:off x="7351560" y="3603240"/>
            <a:ext cx="2359080" cy="13820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just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for i in range(0,10,1):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print("Iteração: ", i)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Laço FOR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06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948240" y="2912040"/>
            <a:ext cx="338184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11"/>
          <p:cNvSpPr/>
          <p:nvPr/>
        </p:nvSpPr>
        <p:spPr>
          <a:xfrm flipH="1" rot="10800000">
            <a:off x="17998560" y="11128680"/>
            <a:ext cx="699480" cy="3560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15"/>
          <p:cNvSpPr/>
          <p:nvPr/>
        </p:nvSpPr>
        <p:spPr>
          <a:xfrm rot="10800000">
            <a:off x="16093080" y="11128680"/>
            <a:ext cx="735840" cy="3560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2"/>
          <p:cNvSpPr/>
          <p:nvPr/>
        </p:nvSpPr>
        <p:spPr>
          <a:xfrm>
            <a:off x="360000" y="170568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Incremento de 3 a 3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86" name="Losango 1"/>
          <p:cNvSpPr/>
          <p:nvPr/>
        </p:nvSpPr>
        <p:spPr>
          <a:xfrm>
            <a:off x="2194200" y="3052440"/>
            <a:ext cx="1460160" cy="1082520"/>
          </a:xfrm>
          <a:prstGeom prst="diamond">
            <a:avLst/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Cond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7" name="Fluxograma: Processo Predefinido 2"/>
          <p:cNvSpPr/>
          <p:nvPr/>
        </p:nvSpPr>
        <p:spPr>
          <a:xfrm>
            <a:off x="2030400" y="4957200"/>
            <a:ext cx="1775520" cy="480960"/>
          </a:xfrm>
          <a:prstGeom prst="flowChartPredefinedProcess">
            <a:avLst/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onector de Seta Reta 4"/>
          <p:cNvSpPr/>
          <p:nvPr/>
        </p:nvSpPr>
        <p:spPr>
          <a:xfrm>
            <a:off x="2916720" y="2424960"/>
            <a:ext cx="7200" cy="627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onector de Seta Reta 6"/>
          <p:cNvSpPr/>
          <p:nvPr/>
        </p:nvSpPr>
        <p:spPr>
          <a:xfrm flipH="1">
            <a:off x="2918520" y="4135320"/>
            <a:ext cx="5760" cy="82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onector: Angulado 16"/>
          <p:cNvSpPr/>
          <p:nvPr/>
        </p:nvSpPr>
        <p:spPr>
          <a:xfrm flipH="1" rot="10800000">
            <a:off x="2030760" y="3594240"/>
            <a:ext cx="163440" cy="1603800"/>
          </a:xfrm>
          <a:prstGeom prst="bentConnector3">
            <a:avLst>
              <a:gd name="adj1" fmla="val -139557"/>
            </a:avLst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onector reto 20"/>
          <p:cNvSpPr/>
          <p:nvPr/>
        </p:nvSpPr>
        <p:spPr>
          <a:xfrm>
            <a:off x="3654360" y="3593880"/>
            <a:ext cx="775080" cy="360"/>
          </a:xfrm>
          <a:prstGeom prst="line">
            <a:avLst/>
          </a:prstGeom>
          <a:ln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onector reto 22"/>
          <p:cNvSpPr/>
          <p:nvPr/>
        </p:nvSpPr>
        <p:spPr>
          <a:xfrm>
            <a:off x="4429440" y="3593880"/>
            <a:ext cx="360" cy="2755800"/>
          </a:xfrm>
          <a:prstGeom prst="line">
            <a:avLst/>
          </a:prstGeom>
          <a:ln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onector de Seta Reta 25"/>
          <p:cNvSpPr/>
          <p:nvPr/>
        </p:nvSpPr>
        <p:spPr>
          <a:xfrm flipH="1">
            <a:off x="3534840" y="6350040"/>
            <a:ext cx="893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Seta: para Baixo 62"/>
          <p:cNvSpPr/>
          <p:nvPr/>
        </p:nvSpPr>
        <p:spPr>
          <a:xfrm>
            <a:off x="1155600" y="2424960"/>
            <a:ext cx="99360" cy="42058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aixaDeTexto 32"/>
          <p:cNvSpPr/>
          <p:nvPr/>
        </p:nvSpPr>
        <p:spPr>
          <a:xfrm>
            <a:off x="3060720" y="4294440"/>
            <a:ext cx="641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6" name="CaixaDeTexto 71"/>
          <p:cNvSpPr/>
          <p:nvPr/>
        </p:nvSpPr>
        <p:spPr>
          <a:xfrm>
            <a:off x="3670200" y="3157560"/>
            <a:ext cx="738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False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7" name="Seta: para a Direita 5"/>
          <p:cNvSpPr/>
          <p:nvPr/>
        </p:nvSpPr>
        <p:spPr>
          <a:xfrm>
            <a:off x="5040360" y="4135320"/>
            <a:ext cx="1492200" cy="528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aixaDeTexto 7"/>
          <p:cNvSpPr/>
          <p:nvPr/>
        </p:nvSpPr>
        <p:spPr>
          <a:xfrm>
            <a:off x="5100480" y="3696840"/>
            <a:ext cx="1371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Codificação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9" name="Retângulo 8"/>
          <p:cNvSpPr/>
          <p:nvPr/>
        </p:nvSpPr>
        <p:spPr>
          <a:xfrm>
            <a:off x="7336800" y="3610440"/>
            <a:ext cx="2359080" cy="13820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just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for i in range(0,10,3):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print("Iteração: ", i)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Laço FOR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06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3" name="CustomShape 4"/>
          <p:cNvSpPr/>
          <p:nvPr/>
        </p:nvSpPr>
        <p:spPr>
          <a:xfrm>
            <a:off x="948240" y="2912040"/>
            <a:ext cx="338184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11"/>
          <p:cNvSpPr/>
          <p:nvPr/>
        </p:nvSpPr>
        <p:spPr>
          <a:xfrm flipH="1" rot="10800000">
            <a:off x="17998560" y="11128680"/>
            <a:ext cx="699480" cy="3560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15"/>
          <p:cNvSpPr/>
          <p:nvPr/>
        </p:nvSpPr>
        <p:spPr>
          <a:xfrm rot="10800000">
            <a:off x="16093080" y="11128680"/>
            <a:ext cx="735840" cy="3560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2"/>
          <p:cNvSpPr/>
          <p:nvPr/>
        </p:nvSpPr>
        <p:spPr>
          <a:xfrm>
            <a:off x="360000" y="170568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Não precisa começar em zero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207" name="Losango 1"/>
          <p:cNvSpPr/>
          <p:nvPr/>
        </p:nvSpPr>
        <p:spPr>
          <a:xfrm>
            <a:off x="2194200" y="3052440"/>
            <a:ext cx="1460160" cy="1082520"/>
          </a:xfrm>
          <a:prstGeom prst="diamond">
            <a:avLst/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Cond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8" name="Fluxograma: Processo Predefinido 2"/>
          <p:cNvSpPr/>
          <p:nvPr/>
        </p:nvSpPr>
        <p:spPr>
          <a:xfrm>
            <a:off x="2030400" y="4957200"/>
            <a:ext cx="1775520" cy="480960"/>
          </a:xfrm>
          <a:prstGeom prst="flowChartPredefinedProcess">
            <a:avLst/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onector de Seta Reta 4"/>
          <p:cNvSpPr/>
          <p:nvPr/>
        </p:nvSpPr>
        <p:spPr>
          <a:xfrm>
            <a:off x="2916720" y="2424960"/>
            <a:ext cx="7200" cy="627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onector de Seta Reta 6"/>
          <p:cNvSpPr/>
          <p:nvPr/>
        </p:nvSpPr>
        <p:spPr>
          <a:xfrm flipH="1">
            <a:off x="2918520" y="4135320"/>
            <a:ext cx="5760" cy="82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onector: Angulado 16"/>
          <p:cNvSpPr/>
          <p:nvPr/>
        </p:nvSpPr>
        <p:spPr>
          <a:xfrm flipH="1" rot="10800000">
            <a:off x="2030760" y="3594240"/>
            <a:ext cx="163440" cy="1603800"/>
          </a:xfrm>
          <a:prstGeom prst="bentConnector3">
            <a:avLst>
              <a:gd name="adj1" fmla="val -139557"/>
            </a:avLst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onector reto 20"/>
          <p:cNvSpPr/>
          <p:nvPr/>
        </p:nvSpPr>
        <p:spPr>
          <a:xfrm>
            <a:off x="3654360" y="3593880"/>
            <a:ext cx="775080" cy="360"/>
          </a:xfrm>
          <a:prstGeom prst="line">
            <a:avLst/>
          </a:prstGeom>
          <a:ln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onector reto 22"/>
          <p:cNvSpPr/>
          <p:nvPr/>
        </p:nvSpPr>
        <p:spPr>
          <a:xfrm>
            <a:off x="4429440" y="3593880"/>
            <a:ext cx="360" cy="2755800"/>
          </a:xfrm>
          <a:prstGeom prst="line">
            <a:avLst/>
          </a:prstGeom>
          <a:ln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onector de Seta Reta 25"/>
          <p:cNvSpPr/>
          <p:nvPr/>
        </p:nvSpPr>
        <p:spPr>
          <a:xfrm flipH="1">
            <a:off x="3534840" y="6350040"/>
            <a:ext cx="893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Seta: para Baixo 62"/>
          <p:cNvSpPr/>
          <p:nvPr/>
        </p:nvSpPr>
        <p:spPr>
          <a:xfrm>
            <a:off x="1155600" y="2424960"/>
            <a:ext cx="99360" cy="42058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aixaDeTexto 32"/>
          <p:cNvSpPr/>
          <p:nvPr/>
        </p:nvSpPr>
        <p:spPr>
          <a:xfrm>
            <a:off x="3060720" y="4294440"/>
            <a:ext cx="641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7" name="CaixaDeTexto 71"/>
          <p:cNvSpPr/>
          <p:nvPr/>
        </p:nvSpPr>
        <p:spPr>
          <a:xfrm>
            <a:off x="3670200" y="3157560"/>
            <a:ext cx="738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False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8" name="Seta: para a Direita 5"/>
          <p:cNvSpPr/>
          <p:nvPr/>
        </p:nvSpPr>
        <p:spPr>
          <a:xfrm>
            <a:off x="5040360" y="4135320"/>
            <a:ext cx="1492200" cy="528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aixaDeTexto 7"/>
          <p:cNvSpPr/>
          <p:nvPr/>
        </p:nvSpPr>
        <p:spPr>
          <a:xfrm>
            <a:off x="5100480" y="3696840"/>
            <a:ext cx="1371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Codificação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0" name="Retângulo 8"/>
          <p:cNvSpPr/>
          <p:nvPr/>
        </p:nvSpPr>
        <p:spPr>
          <a:xfrm>
            <a:off x="6980760" y="3610440"/>
            <a:ext cx="2715120" cy="13820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just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for i in range(102,203,3):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print("Iteração: ", i)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Laço FOR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06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4" name="CustomShape 4"/>
          <p:cNvSpPr/>
          <p:nvPr/>
        </p:nvSpPr>
        <p:spPr>
          <a:xfrm>
            <a:off x="948240" y="2912040"/>
            <a:ext cx="338184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11"/>
          <p:cNvSpPr/>
          <p:nvPr/>
        </p:nvSpPr>
        <p:spPr>
          <a:xfrm flipH="1" rot="10800000">
            <a:off x="17998560" y="11128680"/>
            <a:ext cx="699480" cy="3560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15"/>
          <p:cNvSpPr/>
          <p:nvPr/>
        </p:nvSpPr>
        <p:spPr>
          <a:xfrm rot="10800000">
            <a:off x="16093080" y="11128680"/>
            <a:ext cx="735840" cy="3560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2"/>
          <p:cNvSpPr/>
          <p:nvPr/>
        </p:nvSpPr>
        <p:spPr>
          <a:xfrm>
            <a:off x="360000" y="170568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Pode também decrementar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228" name="Losango 1"/>
          <p:cNvSpPr/>
          <p:nvPr/>
        </p:nvSpPr>
        <p:spPr>
          <a:xfrm>
            <a:off x="2194200" y="3052440"/>
            <a:ext cx="1460160" cy="1082520"/>
          </a:xfrm>
          <a:prstGeom prst="diamond">
            <a:avLst/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Cond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9" name="Fluxograma: Processo Predefinido 2"/>
          <p:cNvSpPr/>
          <p:nvPr/>
        </p:nvSpPr>
        <p:spPr>
          <a:xfrm>
            <a:off x="2030400" y="4957200"/>
            <a:ext cx="1775520" cy="480960"/>
          </a:xfrm>
          <a:prstGeom prst="flowChartPredefinedProcess">
            <a:avLst/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onector de Seta Reta 4"/>
          <p:cNvSpPr/>
          <p:nvPr/>
        </p:nvSpPr>
        <p:spPr>
          <a:xfrm>
            <a:off x="2916720" y="2424960"/>
            <a:ext cx="7200" cy="627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onector de Seta Reta 6"/>
          <p:cNvSpPr/>
          <p:nvPr/>
        </p:nvSpPr>
        <p:spPr>
          <a:xfrm flipH="1">
            <a:off x="2918520" y="4135320"/>
            <a:ext cx="5760" cy="82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onector: Angulado 16"/>
          <p:cNvSpPr/>
          <p:nvPr/>
        </p:nvSpPr>
        <p:spPr>
          <a:xfrm flipH="1" rot="10800000">
            <a:off x="2030760" y="3594240"/>
            <a:ext cx="163440" cy="1603800"/>
          </a:xfrm>
          <a:prstGeom prst="bentConnector3">
            <a:avLst>
              <a:gd name="adj1" fmla="val -139557"/>
            </a:avLst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onector reto 20"/>
          <p:cNvSpPr/>
          <p:nvPr/>
        </p:nvSpPr>
        <p:spPr>
          <a:xfrm>
            <a:off x="3654360" y="3593880"/>
            <a:ext cx="775080" cy="360"/>
          </a:xfrm>
          <a:prstGeom prst="line">
            <a:avLst/>
          </a:prstGeom>
          <a:ln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onector reto 22"/>
          <p:cNvSpPr/>
          <p:nvPr/>
        </p:nvSpPr>
        <p:spPr>
          <a:xfrm>
            <a:off x="4429440" y="3593880"/>
            <a:ext cx="360" cy="2755800"/>
          </a:xfrm>
          <a:prstGeom prst="line">
            <a:avLst/>
          </a:prstGeom>
          <a:ln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onector de Seta Reta 25"/>
          <p:cNvSpPr/>
          <p:nvPr/>
        </p:nvSpPr>
        <p:spPr>
          <a:xfrm flipH="1">
            <a:off x="3534840" y="6350040"/>
            <a:ext cx="893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Seta: para Baixo 62"/>
          <p:cNvSpPr/>
          <p:nvPr/>
        </p:nvSpPr>
        <p:spPr>
          <a:xfrm>
            <a:off x="1155600" y="2424960"/>
            <a:ext cx="99360" cy="42058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aixaDeTexto 32"/>
          <p:cNvSpPr/>
          <p:nvPr/>
        </p:nvSpPr>
        <p:spPr>
          <a:xfrm>
            <a:off x="3060720" y="4294440"/>
            <a:ext cx="641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8" name="CaixaDeTexto 71"/>
          <p:cNvSpPr/>
          <p:nvPr/>
        </p:nvSpPr>
        <p:spPr>
          <a:xfrm>
            <a:off x="3670200" y="3157560"/>
            <a:ext cx="738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False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9" name="Seta: para a Direita 5"/>
          <p:cNvSpPr/>
          <p:nvPr/>
        </p:nvSpPr>
        <p:spPr>
          <a:xfrm>
            <a:off x="5040360" y="4135320"/>
            <a:ext cx="1492200" cy="528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aixaDeTexto 7"/>
          <p:cNvSpPr/>
          <p:nvPr/>
        </p:nvSpPr>
        <p:spPr>
          <a:xfrm>
            <a:off x="5100480" y="3696840"/>
            <a:ext cx="1371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Codificação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1" name="Retângulo 8"/>
          <p:cNvSpPr/>
          <p:nvPr/>
        </p:nvSpPr>
        <p:spPr>
          <a:xfrm>
            <a:off x="6980760" y="3610440"/>
            <a:ext cx="2715120" cy="13820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just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for i in range(30, 15, -2):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print("Iteração: ", i)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Laço FOR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06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5" name="CustomShape 11"/>
          <p:cNvSpPr/>
          <p:nvPr/>
        </p:nvSpPr>
        <p:spPr>
          <a:xfrm flipH="1" rot="10800000">
            <a:off x="17998560" y="11128680"/>
            <a:ext cx="699480" cy="3560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15"/>
          <p:cNvSpPr/>
          <p:nvPr/>
        </p:nvSpPr>
        <p:spPr>
          <a:xfrm rot="10800000">
            <a:off x="16093080" y="11128680"/>
            <a:ext cx="735840" cy="3560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2"/>
          <p:cNvSpPr/>
          <p:nvPr/>
        </p:nvSpPr>
        <p:spPr>
          <a:xfrm>
            <a:off x="360000" y="170568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Atenção a condição deve ser sempre válida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248" name="Retângulo 8"/>
          <p:cNvSpPr/>
          <p:nvPr/>
        </p:nvSpPr>
        <p:spPr>
          <a:xfrm>
            <a:off x="1002600" y="3272760"/>
            <a:ext cx="2715120" cy="13820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just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for i in range(0, 10, -1):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print("Iteração: ", i)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9" name="Retângulo 23"/>
          <p:cNvSpPr/>
          <p:nvPr/>
        </p:nvSpPr>
        <p:spPr>
          <a:xfrm>
            <a:off x="5750280" y="3272760"/>
            <a:ext cx="2715120" cy="13820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just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for i in range(30, 15, 2):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print("Iteração: ", i)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0" name="Conector reto 11"/>
          <p:cNvSpPr/>
          <p:nvPr/>
        </p:nvSpPr>
        <p:spPr>
          <a:xfrm>
            <a:off x="680400" y="3092400"/>
            <a:ext cx="3436560" cy="1804680"/>
          </a:xfrm>
          <a:prstGeom prst="line">
            <a:avLst/>
          </a:prstGeom>
          <a:ln w="25400">
            <a:solidFill>
              <a:srgbClr val="c05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onector reto 30"/>
          <p:cNvSpPr/>
          <p:nvPr/>
        </p:nvSpPr>
        <p:spPr>
          <a:xfrm flipV="1">
            <a:off x="680400" y="3092400"/>
            <a:ext cx="3353040" cy="1723320"/>
          </a:xfrm>
          <a:prstGeom prst="line">
            <a:avLst/>
          </a:prstGeom>
          <a:ln w="25400">
            <a:solidFill>
              <a:srgbClr val="c05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onector reto 36"/>
          <p:cNvSpPr/>
          <p:nvPr/>
        </p:nvSpPr>
        <p:spPr>
          <a:xfrm>
            <a:off x="5486760" y="3156120"/>
            <a:ext cx="3436200" cy="1804680"/>
          </a:xfrm>
          <a:prstGeom prst="line">
            <a:avLst/>
          </a:prstGeom>
          <a:ln w="25400">
            <a:solidFill>
              <a:srgbClr val="c05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onector reto 37"/>
          <p:cNvSpPr/>
          <p:nvPr/>
        </p:nvSpPr>
        <p:spPr>
          <a:xfrm flipV="1">
            <a:off x="5486760" y="3156120"/>
            <a:ext cx="3352680" cy="1723320"/>
          </a:xfrm>
          <a:prstGeom prst="line">
            <a:avLst/>
          </a:prstGeom>
          <a:ln w="25400">
            <a:solidFill>
              <a:srgbClr val="c05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Codificação Dialogada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06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7" name="CustomShape 11"/>
          <p:cNvSpPr/>
          <p:nvPr/>
        </p:nvSpPr>
        <p:spPr>
          <a:xfrm flipH="1" rot="10800000">
            <a:off x="17998560" y="11128680"/>
            <a:ext cx="699480" cy="3560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15"/>
          <p:cNvSpPr/>
          <p:nvPr/>
        </p:nvSpPr>
        <p:spPr>
          <a:xfrm rot="10800000">
            <a:off x="16093080" y="11128680"/>
            <a:ext cx="735840" cy="3560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2"/>
          <p:cNvSpPr/>
          <p:nvPr/>
        </p:nvSpPr>
        <p:spPr>
          <a:xfrm>
            <a:off x="360000" y="170568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Entre 0 e 100, informe:</a:t>
            </a:r>
            <a:endParaRPr b="0" lang="pt-BR" sz="1800" spc="-1" strike="noStrike">
              <a:latin typeface="Arial"/>
            </a:endParaRPr>
          </a:p>
          <a:p>
            <a:pPr lvl="1" marL="6732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Informe os números pares e impares</a:t>
            </a:r>
            <a:endParaRPr b="0" lang="pt-BR" sz="1800" spc="-1" strike="noStrike">
              <a:latin typeface="Arial"/>
            </a:endParaRPr>
          </a:p>
          <a:p>
            <a:pPr lvl="1" marL="6732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 soma de todos os múltiplos de 5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3392</TotalTime>
  <Application>LibreOffice/7.3.7.2$Linux_X86_64 LibreOffice_project/30$Build-2</Application>
  <AppVersion>15.0000</AppVersion>
  <Words>639</Words>
  <Paragraphs>159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2021-04-28T18:38:02Z</dcterms:created>
  <dc:creator/>
  <dc:description/>
  <dc:language>en-US</dc:language>
  <cp:lastModifiedBy/>
  <cp:lastPrinted>2021-10-14T21:32:43Z</cp:lastPrinted>
  <dcterms:modified xsi:type="dcterms:W3CDTF">2023-02-21T20:02:27Z</dcterms:modified>
  <cp:revision>125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13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