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711" r:id="rId4"/>
    <p:sldMasterId id="2147483737" r:id="rId5"/>
  </p:sldMasterIdLst>
  <p:notesMasterIdLst>
    <p:notesMasterId r:id="rId30"/>
  </p:notesMasterIdLst>
  <p:sldIdLst>
    <p:sldId id="259" r:id="rId6"/>
    <p:sldId id="262" r:id="rId7"/>
    <p:sldId id="265" r:id="rId8"/>
    <p:sldId id="290" r:id="rId9"/>
    <p:sldId id="452" r:id="rId10"/>
    <p:sldId id="453" r:id="rId11"/>
    <p:sldId id="296" r:id="rId12"/>
    <p:sldId id="454" r:id="rId13"/>
    <p:sldId id="299" r:id="rId14"/>
    <p:sldId id="293" r:id="rId15"/>
    <p:sldId id="291" r:id="rId16"/>
    <p:sldId id="316" r:id="rId17"/>
    <p:sldId id="325" r:id="rId18"/>
    <p:sldId id="328" r:id="rId19"/>
    <p:sldId id="331" r:id="rId20"/>
    <p:sldId id="334" r:id="rId21"/>
    <p:sldId id="337" r:id="rId22"/>
    <p:sldId id="340" r:id="rId23"/>
    <p:sldId id="343" r:id="rId24"/>
    <p:sldId id="358" r:id="rId25"/>
    <p:sldId id="361" r:id="rId26"/>
    <p:sldId id="364" r:id="rId27"/>
    <p:sldId id="367" r:id="rId28"/>
    <p:sldId id="455" r:id="rId29"/>
  </p:sldIdLst>
  <p:sldSz cx="10080625" cy="7559675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00" d="100"/>
          <a:sy n="100" d="100"/>
        </p:scale>
        <p:origin x="3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itchFamily="34" charset="0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 idx="2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1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5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6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99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9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41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7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9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03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1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7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6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70C3DA-890E-403A-A394-12590D674BA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74593B-6BDF-43DE-A371-3B62B07974C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F1ECD-7B5D-4ED5-B354-B514CC2D989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B7CD33-797B-40E9-B6C1-B200728C487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2FFFD-5B9F-4330-9053-92D63BD29E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016035-970B-46C4-B62F-D2A8CDEEA4E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240F4E-B457-4DFF-8827-E4069535D59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948287-0DC0-4C23-A348-491CC4BB958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45C689-0618-482C-BDF9-E83D2E9AA2B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2121E0-F184-436A-92D2-2E2C43F2E7F2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909959-A17F-44CF-ABF3-4FB5CC832A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Aula 03 –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Descritores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/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Extração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de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Características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Discriminativa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AC25AE-E89C-76B5-0F53-197581EE2247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A6BB2FA8-06A4-47F5-E95E-E97ED05A575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3BD0A93-8B41-5248-5221-485E8A7E27F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24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Como produzir um espaço de características discriminativo?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características devem ser singulares para uma boa generalização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8E44E456-F66A-3885-E2D9-61E1B0D30180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66D2862-1394-ADA8-5A5D-5C11D003BE8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ADD877E-7ECF-51AB-F221-C1981813D89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234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Baseados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Gradiente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Convolucionais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Filtros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96FA89DE-92D5-BDF5-382A-1797C7C44A7E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0A79F6E-6569-83C9-5D7D-BB1DEDB9FC9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4942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vertical and horizontal projection histograms for the letter “a”. |  Download Scientific Diagram">
            <a:extLst>
              <a:ext uri="{FF2B5EF4-FFF2-40B4-BE49-F238E27FC236}">
                <a16:creationId xmlns:a16="http://schemas.microsoft.com/office/drawing/2014/main" id="{155FC394-53A0-9359-C83C-1F879185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0083" y="198913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76F632-E800-B00C-27F3-97D89FCE0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Histogramas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Projeção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BD3379E-0F26-64FF-A344-0D0D9267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27" y="2045765"/>
            <a:ext cx="4278629" cy="2261191"/>
          </a:xfrm>
          <a:prstGeom prst="rect">
            <a:avLst/>
          </a:prstGeom>
        </p:spPr>
      </p:pic>
      <p:pic>
        <p:nvPicPr>
          <p:cNvPr id="2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BC48103D-574D-01DE-2017-9BF6EBEBD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28" y="4306956"/>
            <a:ext cx="3883179" cy="11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ECD63159-B2C0-F32A-FA99-E950EF7F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3" y="4139877"/>
            <a:ext cx="3557909" cy="26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AD7EE7-1FD2-8B68-33AC-BC239CAD8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163" y="5627777"/>
            <a:ext cx="3370549" cy="1036399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3E329E67-6CD9-236B-5AE2-EB17929391A4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F6AC1AE-E2D9-D6E3-714A-C153B1FA11C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31056BB-2DDE-2AC9-804A-F0F6601B6EA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5855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51" y="2154837"/>
            <a:ext cx="3724677" cy="17625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5C3BCA-60A8-25F0-165D-8C36296C1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350998"/>
            <a:ext cx="8656140" cy="2377803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0D5ECDD2-591F-97B7-46A3-C2BEF4CBED1C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9E5EC82-FE78-E046-AC5E-523535C0D01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8F82000-6B31-0150-6B67-301E1D3C659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0849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79" y="3036170"/>
            <a:ext cx="3724677" cy="17625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FD3385-1112-A623-37A0-AB07035C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8" y="1554479"/>
            <a:ext cx="3044060" cy="5187995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CD57A966-6EA7-9442-0549-3FCC7CC0AF49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22DDFA7-BA12-1064-605E-26898FED085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E8A7976A-25D0-9386-C516-F35B0334ECCE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291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Laplace</a:t>
            </a: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B0ACA-0823-A128-2C22-AB0480BA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8" y="3473965"/>
            <a:ext cx="1638529" cy="1276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6D6FC3-999D-8BFB-9E45-F08B5A281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739" y="1524000"/>
            <a:ext cx="3122308" cy="5176458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AF4F1078-017A-5F0F-9EA0-0BF30DABFB7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D57567A9-3654-9EC2-E1F2-575CFFA93C6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DFAC02-BB9C-8F60-5A78-853A03A9CB87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02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Canny </a:t>
            </a:r>
            <a:r>
              <a:rPr lang="en-US" b="0" i="0" dirty="0">
                <a:effectLst/>
                <a:latin typeface="-apple-system"/>
              </a:rPr>
              <a:t>(John F. Canny 1986)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Gaussian Based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A50D-AA04-6C1D-FEDD-59098E4A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390807"/>
            <a:ext cx="4145240" cy="19925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9E8AAC-EEAD-E626-CDA3-1AFFACA7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67" y="1533030"/>
            <a:ext cx="3163253" cy="5259610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6896E5C1-8F79-3B5B-175A-F100319EEC31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EA9AD7B-102B-B0E8-1555-E51B2E4D582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6BF4915-7EC8-412D-7A62-3A599F046CA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996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C9FEEB-AF51-1DB6-AB5F-B61C2619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28" y="1542932"/>
            <a:ext cx="6298592" cy="5056616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A7AC7BA7-23D7-575B-9A3E-27A5A1F290BD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16F8140-F65B-D00E-2836-174DC2AE3E2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C1A1B22-BC53-EA59-3EB8-7CFAEF3901E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108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EB88FD-8817-B6FD-08C2-62932E0C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2" y="1829240"/>
            <a:ext cx="8686800" cy="224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D1F8E3-B809-B27C-BC7E-F62E08F6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2" y="4563631"/>
            <a:ext cx="8686800" cy="1166804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502337D3-756D-50E6-A86D-13089CC457B2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2B6F773-FAA4-F0B7-C4C2-014CC47C32EE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7E69CF9-7A04-5425-A9B7-73DFA819498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4635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Tópicos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Discussão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Descritores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Bordas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Formas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Texturas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0" i="0">
                <a:effectLst/>
                <a:latin typeface="Inter"/>
              </a:rPr>
              <a:t>Values that carry both spatial and intensity information (shape)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Weighted average of all pixel's intensities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I(x,y)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pixel coordinates of input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Powers,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q, </a:t>
            </a:r>
            <a:r>
              <a:rPr lang="en-US" b="0" i="0">
                <a:effectLst/>
                <a:latin typeface="Inter"/>
              </a:rPr>
              <a:t>are the weights of the horizontal and vertical dimensions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HuMoments (Hu 1962)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Translation and Scale Invariant</a:t>
            </a:r>
          </a:p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B29E5-FAF1-2F2D-5CBE-0ADB8C2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39" y="2042458"/>
            <a:ext cx="2449926" cy="6386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558767-0EF5-FDA8-31EC-15B072A1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038898"/>
            <a:ext cx="7724171" cy="25058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B69428-0B67-BE7B-2101-3C717DF7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39" y="2194858"/>
            <a:ext cx="2449926" cy="638606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751733CE-EDAA-7DAB-C43F-DA8540929F13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BDE7BD1-AAB4-5E13-FF68-553AB8A916B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79551D8-43D5-F5DE-BE76-2B0B0D0CA40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78324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HoG – Histogram of Oriented Gradients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0" i="0">
                <a:effectLst/>
                <a:latin typeface="Inter"/>
              </a:rPr>
              <a:t>Computes the gradient and orientation of edges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>
                <a:latin typeface="Inter"/>
                <a:cs typeface="Calibri" panose="020F0502020204030204" pitchFamily="34" charset="0"/>
              </a:rPr>
              <a:t>Use a kernel to compute the Gradients (i.e 9x1)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>
                <a:latin typeface="Inter"/>
                <a:cs typeface="Calibri" panose="020F0502020204030204" pitchFamily="34" charset="0"/>
              </a:rPr>
              <a:t>Patch-Based Histogram (8x8, 16x16..)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og_feature">
            <a:extLst>
              <a:ext uri="{FF2B5EF4-FFF2-40B4-BE49-F238E27FC236}">
                <a16:creationId xmlns:a16="http://schemas.microsoft.com/office/drawing/2014/main" id="{687EB9A3-A41E-60CA-A278-0E1EC8C0E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865" y="3024357"/>
            <a:ext cx="1979141" cy="32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E1AC25-8689-4D1F-6D76-96028DF76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22" y="3112140"/>
            <a:ext cx="1560649" cy="3068928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FC37ECB-57CF-656A-F10E-167ED0C1A8A7}"/>
              </a:ext>
            </a:extLst>
          </p:cNvPr>
          <p:cNvSpPr/>
          <p:nvPr/>
        </p:nvSpPr>
        <p:spPr>
          <a:xfrm>
            <a:off x="4118940" y="4339680"/>
            <a:ext cx="1135906" cy="36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20775F2A-9949-939F-B91C-D03AFB70B6D0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Bordas / Formas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3A0680-5966-4A1F-ECEA-1D6497EF970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DAA8C2ED-D4E3-F2EA-D186-45E147C1E58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5733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Gabor Filters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>
                <a:latin typeface="Inter"/>
                <a:cs typeface="Calibri" panose="020F0502020204030204" pitchFamily="34" charset="0"/>
              </a:rPr>
              <a:t>Convolves the image using several Gaussian Kernels (Kernel Bank)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2A61DE-F644-9AE3-06FD-39188C12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0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727262-A501-D314-5922-6D4AF173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7811" y="2963660"/>
            <a:ext cx="3668589" cy="36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27D33C-D7B3-1172-9E1A-B90A2E4E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6195" y="4191710"/>
            <a:ext cx="1528234" cy="101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D69A97B9-749F-11BB-87DA-653AAEB18AC7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Texturas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AC3AA53-1D91-0713-68DE-B008BC657E4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AC516C0C-DE18-9665-7EC5-6D8650ABF01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5149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Binary Patterns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Convolves the image using a Circular Kernel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Inter"/>
                <a:cs typeface="Calibri" panose="020F0502020204030204" pitchFamily="34" charset="0"/>
              </a:rPr>
              <a:t>The resulting pixel is computed in the binary neighborhood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9AD8BA-53E4-1409-0248-18024CE0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7517" y="1910429"/>
            <a:ext cx="2287498" cy="7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BC68CF-E8F3-A63F-0A09-0E6BABDDE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15" y="3128675"/>
            <a:ext cx="7207870" cy="3598658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3BBAC072-9533-90E2-8103-61B84EEC59C4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 de Imagem – Texturas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A464CC-8ECC-B766-B4E3-6989DAB6132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F81F600-77E5-98EE-AFAC-93BCA918723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2863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BBAC072-9533-90E2-8103-61B84EEC59C4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Codificação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A464CC-8ECC-B766-B4E3-6989DAB6132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F81F600-77E5-98EE-AFAC-93BCA918723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41CE17-AA81-595F-9240-2E477B58263D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166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Visão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Computacional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(Workflow)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 pitchFamily="34" charset="0"/>
                <a:ea typeface="DejaVu Sans"/>
              </a:rPr>
              <a:t>Computer Vision - Prof. André Hochuli</a:t>
            </a:r>
            <a:endParaRPr lang="pt-BR" sz="1800" b="0" strike="noStrike" spc="-1">
              <a:latin typeface="Arial" pitchFamily="34" charset="0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679433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E24525E3-CD69-56E8-E3E9-0081506C4A4F}"/>
              </a:ext>
            </a:extLst>
          </p:cNvPr>
          <p:cNvSpPr/>
          <p:nvPr/>
        </p:nvSpPr>
        <p:spPr>
          <a:xfrm rot="10800000">
            <a:off x="6192440" y="443450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630D5CD-5F16-2287-6562-D7C4012DBF5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Extração de Características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Descritor de característica converte um dado de alta dimensão em um espaço de característica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vetor de característica representa o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Então, um modelo computacional aprende a representação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F5410CBB-3E1E-3FF6-BD7D-7B517CC05AF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5422A7-DEC2-93BB-215F-07E5F22082B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3287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Dada uma imagem representada pelas suas dimensões, então uma imagem que pertence a classe X é representada por: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E7CDA5-9A79-C910-8E7C-A7977D44363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3AC30CE9-C09F-DFAB-28D6-E661D649421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51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" y="1937977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84B44803-9D7B-772E-26E5-20ACC7D6C3D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8C56816-868D-8B30-7C49-689732F30BF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589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07A418-4EB1-F17D-4E78-7021E08D08B8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950C8F0-315A-3E29-61E1-ED45A1B4B103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72D093-223F-717C-C1C6-A1BD5B0D420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C663CF3-3CBD-5A35-7BF0-FC3041C7C8B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734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929DA6-EDF7-6D6F-578E-51A9B1FFA4FB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16E61AF-CD69-3D6F-C5BF-04391966D6BA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2EAE8FFF-AC3B-4861-125D-82A9B73072E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D06421A6-57ED-B919-D6E6-699184F995C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166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6BAA00-D887-61A1-12B8-1F9D61AA1EBD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79DDB1F-885B-ED4C-45C7-4C5B3D390DBB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C6A258A6-A7B5-E26A-6527-CB1EFD5CFB2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F682E3A-7269-C3A2-5DA0-7CF84547C40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298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5.0.1020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699</Words>
  <Application>Microsoft Office PowerPoint</Application>
  <PresentationFormat>Personalizar</PresentationFormat>
  <Paragraphs>213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24</vt:i4>
      </vt:variant>
    </vt:vector>
  </HeadingPairs>
  <TitlesOfParts>
    <vt:vector size="37" baseType="lpstr">
      <vt:lpstr>-apple-system</vt:lpstr>
      <vt:lpstr>Arial</vt:lpstr>
      <vt:lpstr>Calibri</vt:lpstr>
      <vt:lpstr>Inter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Andre Gustavo Hochuli</cp:lastModifiedBy>
  <cp:revision>4</cp:revision>
  <cp:lastPrinted>2022-10-14T17:09:31Z</cp:lastPrinted>
  <dcterms:created xsi:type="dcterms:W3CDTF">2022-10-14T17:09:31Z</dcterms:created>
  <dcterms:modified xsi:type="dcterms:W3CDTF">2022-10-14T21:06:43Z</dcterms:modified>
</cp:coreProperties>
</file>