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40"/>
  </p:notesMasterIdLst>
  <p:sldIdLst>
    <p:sldId id="256" r:id="rId3"/>
    <p:sldId id="257" r:id="rId4"/>
    <p:sldId id="277" r:id="rId5"/>
    <p:sldId id="259" r:id="rId6"/>
    <p:sldId id="260" r:id="rId7"/>
    <p:sldId id="261" r:id="rId8"/>
    <p:sldId id="262" r:id="rId9"/>
    <p:sldId id="264" r:id="rId10"/>
    <p:sldId id="263" r:id="rId11"/>
    <p:sldId id="278" r:id="rId12"/>
    <p:sldId id="279" r:id="rId13"/>
    <p:sldId id="274" r:id="rId14"/>
    <p:sldId id="275" r:id="rId15"/>
    <p:sldId id="276" r:id="rId16"/>
    <p:sldId id="280" r:id="rId17"/>
    <p:sldId id="273" r:id="rId18"/>
    <p:sldId id="281" r:id="rId19"/>
    <p:sldId id="282" r:id="rId20"/>
    <p:sldId id="271" r:id="rId21"/>
    <p:sldId id="283" r:id="rId22"/>
    <p:sldId id="284" r:id="rId23"/>
    <p:sldId id="285" r:id="rId24"/>
    <p:sldId id="286" r:id="rId25"/>
    <p:sldId id="288" r:id="rId26"/>
    <p:sldId id="287" r:id="rId27"/>
    <p:sldId id="289" r:id="rId28"/>
    <p:sldId id="290" r:id="rId29"/>
    <p:sldId id="295" r:id="rId30"/>
    <p:sldId id="292" r:id="rId31"/>
    <p:sldId id="296" r:id="rId32"/>
    <p:sldId id="298" r:id="rId33"/>
    <p:sldId id="299" r:id="rId34"/>
    <p:sldId id="293" r:id="rId35"/>
    <p:sldId id="291" r:id="rId36"/>
    <p:sldId id="300" r:id="rId37"/>
    <p:sldId id="301" r:id="rId38"/>
    <p:sldId id="302" r:id="rId39"/>
  </p:sldIdLst>
  <p:sldSz cx="10080625" cy="7559675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3503B14-B72F-4545-8E19-219A304BE0C6}" v="96" dt="2022-08-02T10:17:19.9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0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notesMaster" Target="notesMasters/notesMaster1.xml"/><Relationship Id="rId45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0" Type="http://schemas.openxmlformats.org/officeDocument/2006/relationships/slide" Target="slides/slide18.xml"/><Relationship Id="rId4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BR" sz="4400" b="0" strike="noStrike" spc="-1">
                <a:latin typeface="Arial"/>
              </a:rPr>
              <a:t>Click to move the slide</a:t>
            </a: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pt-BR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8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pt-BR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84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pt-BR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85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pt-BR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86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B258C9D4-9181-45F9-AD11-E3E8804A9261}" type="slidenum">
              <a:rPr lang="pt-BR" sz="1400" b="0" strike="noStrike" spc="-1">
                <a:latin typeface="Times New Roman"/>
              </a:rPr>
              <a:t>‹nº›</a:t>
            </a:fld>
            <a:endParaRPr lang="pt-BR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 dirty="0">
              <a:latin typeface="Arial"/>
            </a:endParaRPr>
          </a:p>
        </p:txBody>
      </p:sp>
      <p:sp>
        <p:nvSpPr>
          <p:cNvPr id="161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 dirty="0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 dirty="0">
              <a:latin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041473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746269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527126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202429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174116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43897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393145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308401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750383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64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6159277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2659847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8830573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124652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9613252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1415077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7635423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1921246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708667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73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687427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5492227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8844732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6634359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2189067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92187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7311838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0181567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633126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210508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657498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846183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906258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953343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BR" sz="4400" b="0" strike="noStrike" spc="-1">
                <a:latin typeface="Arial"/>
              </a:rPr>
              <a:t>Clique para editar o título Mestre</a:t>
            </a: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BR" sz="3200" b="0" strike="noStrike" spc="-1">
                <a:latin typeface="Arial"/>
              </a:rPr>
              <a:t>Clique para editar os estilos de texto Mestres</a:t>
            </a: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BR" sz="3200" b="0" strike="noStrike" spc="-1">
                <a:latin typeface="Arial"/>
              </a:rPr>
              <a:t>Clique para editar os estilos de texto Mestres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BR" sz="4400" b="0" strike="noStrike" spc="-1">
                <a:latin typeface="Arial"/>
              </a:rPr>
              <a:t>Clique para editar o título Mestre</a:t>
            </a: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BR" sz="3200" b="0" strike="noStrike" spc="-1">
                <a:latin typeface="Arial"/>
              </a:rPr>
              <a:t>Clique para editar os estilos de texto Mestres</a:t>
            </a: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BR" sz="3200" b="0" strike="noStrike" spc="-1">
                <a:latin typeface="Arial"/>
              </a:rPr>
              <a:t>Clique para editar os estilos de texto Mestres</a:t>
            </a: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BR" sz="3200" b="0" strike="noStrike" spc="-1">
                <a:latin typeface="Arial"/>
              </a:rPr>
              <a:t>Clique para editar os estilos de texto Mestres</a:t>
            </a: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BR" sz="3200" b="0" strike="noStrike" spc="-1">
                <a:latin typeface="Arial"/>
              </a:rPr>
              <a:t>Clique para editar os estilos de texto Mestres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BR" sz="4400" b="0" strike="noStrike" spc="-1">
                <a:latin typeface="Arial"/>
              </a:rPr>
              <a:t>Clique para editar o título Mestre</a:t>
            </a: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BR" sz="3200" b="0" strike="noStrike" spc="-1">
                <a:latin typeface="Arial"/>
              </a:rPr>
              <a:t>Clique para editar os estilos de texto Mestres</a:t>
            </a: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BR" sz="3200" b="0" strike="noStrike" spc="-1">
                <a:latin typeface="Arial"/>
              </a:rPr>
              <a:t>Clique para editar os estilos de texto Mestres</a:t>
            </a: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BR" sz="3200" b="0" strike="noStrike" spc="-1">
                <a:latin typeface="Arial"/>
              </a:rPr>
              <a:t>Clique para editar os estilos de texto Mestres</a:t>
            </a: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BR" sz="3200" b="0" strike="noStrike" spc="-1">
                <a:latin typeface="Arial"/>
              </a:rPr>
              <a:t>Clique para editar os estilos de texto Mestres</a:t>
            </a: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BR" sz="3200" b="0" strike="noStrike" spc="-1">
                <a:latin typeface="Arial"/>
              </a:rPr>
              <a:t>Clique para editar os estilos de texto Mestres</a:t>
            </a: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BR" sz="3200" b="0" strike="noStrike" spc="-1">
                <a:latin typeface="Arial"/>
              </a:rPr>
              <a:t>Clique para editar os estilos de texto Mestres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BR" sz="4400" b="0" strike="noStrike" spc="-1">
                <a:latin typeface="Arial"/>
              </a:rPr>
              <a:t>Clique para editar o título Mestre</a:t>
            </a: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BR" sz="3200" b="0" strike="noStrike" spc="-1">
                <a:latin typeface="Arial"/>
              </a:rPr>
              <a:t>Clique para editar o estilo do subtítulo Mestre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BR" sz="4400" b="0" strike="noStrike" spc="-1">
                <a:latin typeface="Arial"/>
              </a:rPr>
              <a:t>Clique para editar o título Mestre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BR" sz="3200" b="0" strike="noStrike" spc="-1">
                <a:latin typeface="Arial"/>
              </a:rPr>
              <a:t>Clique para editar os estilos de texto Mestres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BR" sz="4400" b="0" strike="noStrike" spc="-1">
                <a:latin typeface="Arial"/>
              </a:rPr>
              <a:t>Clique para editar o título Mestre</a:t>
            </a: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BR" sz="3200" b="0" strike="noStrike" spc="-1">
                <a:latin typeface="Arial"/>
              </a:rPr>
              <a:t>Clique para editar os estilos de texto Mestres</a:t>
            </a: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BR" sz="3200" b="0" strike="noStrike" spc="-1">
                <a:latin typeface="Arial"/>
              </a:rPr>
              <a:t>Clique para editar os estilos de texto Mestres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BR" sz="4400" b="0" strike="noStrike" spc="-1">
                <a:latin typeface="Arial"/>
              </a:rPr>
              <a:t>Clique para editar o título Mestre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BR" sz="3200" b="0" strike="noStrike" spc="-1">
                <a:latin typeface="Arial"/>
              </a:rPr>
              <a:t>Clique para editar o estilo do subtítulo Mestre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ítulo, 2 partes pequenas de conteúd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BR" sz="4400" b="0" strike="noStrike" spc="-1">
                <a:latin typeface="Arial"/>
              </a:rPr>
              <a:t>Clique para editar o título Mestre</a:t>
            </a: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BR" sz="3200" b="0" strike="noStrike" spc="-1">
                <a:latin typeface="Arial"/>
              </a:rPr>
              <a:t>Clique para editar os estilos de texto Mestres</a:t>
            </a: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BR" sz="3200" b="0" strike="noStrike" spc="-1">
                <a:latin typeface="Arial"/>
              </a:rPr>
              <a:t>Clique para editar os estilos de texto Mestres</a:t>
            </a: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BR" sz="3200" b="0" strike="noStrike" spc="-1">
                <a:latin typeface="Arial"/>
              </a:rPr>
              <a:t>Clique para editar os estilos de texto Mestres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BR" sz="4400" b="0" strike="noStrike" spc="-1">
                <a:latin typeface="Arial"/>
              </a:rPr>
              <a:t>Clique para editar o título Mestre</a:t>
            </a: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BR" sz="3200" b="0" strike="noStrike" spc="-1">
                <a:latin typeface="Arial"/>
              </a:rPr>
              <a:t>Clique para editar os estilos de texto Mestres</a:t>
            </a: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BR" sz="3200" b="0" strike="noStrike" spc="-1">
                <a:latin typeface="Arial"/>
              </a:rPr>
              <a:t>Clique para editar os estilos de texto Mestres</a:t>
            </a: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BR" sz="3200" b="0" strike="noStrike" spc="-1">
                <a:latin typeface="Arial"/>
              </a:rPr>
              <a:t>Clique para editar os estilos de texto Mestres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BR" sz="4400" b="0" strike="noStrike" spc="-1">
                <a:latin typeface="Arial"/>
              </a:rPr>
              <a:t>Clique para editar o título Mestre</a:t>
            </a: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BR" sz="3200" b="0" strike="noStrike" spc="-1">
                <a:latin typeface="Arial"/>
              </a:rPr>
              <a:t>Clique para editar os estilos de texto Mestres</a:t>
            </a: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BR" sz="3200" b="0" strike="noStrike" spc="-1">
                <a:latin typeface="Arial"/>
              </a:rPr>
              <a:t>Clique para editar os estilos de texto Mestres</a:t>
            </a: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BR" sz="3200" b="0" strike="noStrike" spc="-1">
                <a:latin typeface="Arial"/>
              </a:rPr>
              <a:t>Clique para editar os estilos de texto Mestres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stomShape 1"/>
          <p:cNvSpPr/>
          <p:nvPr/>
        </p:nvSpPr>
        <p:spPr>
          <a:xfrm>
            <a:off x="0" y="3150000"/>
            <a:ext cx="9716400" cy="125640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PlaceHolder 2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BR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180000"/>
            <a:ext cx="9716400" cy="12564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" name="CustomShape 2"/>
          <p:cNvSpPr/>
          <p:nvPr/>
        </p:nvSpPr>
        <p:spPr>
          <a:xfrm>
            <a:off x="7560000" y="6840000"/>
            <a:ext cx="2516400" cy="5364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" name="CustomShape 3"/>
          <p:cNvSpPr/>
          <p:nvPr/>
        </p:nvSpPr>
        <p:spPr>
          <a:xfrm>
            <a:off x="900000" y="6840000"/>
            <a:ext cx="6476400" cy="53640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" name="CustomShape 4"/>
          <p:cNvSpPr/>
          <p:nvPr/>
        </p:nvSpPr>
        <p:spPr>
          <a:xfrm>
            <a:off x="180000" y="6840000"/>
            <a:ext cx="536400" cy="536400"/>
          </a:xfrm>
          <a:prstGeom prst="rect">
            <a:avLst/>
          </a:prstGeom>
          <a:noFill/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" name="PlaceHolder 5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BR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4" name="PlaceHolder 6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gustavo.hochuli@pucpr.b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aghochuli@ppgia.pucpr.br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7.gif"/><Relationship Id="rId5" Type="http://schemas.openxmlformats.org/officeDocument/2006/relationships/image" Target="../media/image16.gif"/><Relationship Id="rId4" Type="http://schemas.openxmlformats.org/officeDocument/2006/relationships/image" Target="../media/image15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8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7" Type="http://schemas.openxmlformats.org/officeDocument/2006/relationships/image" Target="../media/image2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8.jpe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eg"/><Relationship Id="rId3" Type="http://schemas.openxmlformats.org/officeDocument/2006/relationships/image" Target="../media/image14.jpeg"/><Relationship Id="rId7" Type="http://schemas.openxmlformats.org/officeDocument/2006/relationships/image" Target="../media/image2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8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3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4.jpeg"/><Relationship Id="rId4" Type="http://schemas.openxmlformats.org/officeDocument/2006/relationships/image" Target="../media/image23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5.jpeg"/><Relationship Id="rId4" Type="http://schemas.openxmlformats.org/officeDocument/2006/relationships/image" Target="../media/image23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6.png"/><Relationship Id="rId4" Type="http://schemas.openxmlformats.org/officeDocument/2006/relationships/image" Target="../media/image2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3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3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7" Type="http://schemas.openxmlformats.org/officeDocument/2006/relationships/image" Target="../media/image29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3.jpe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17.gif"/><Relationship Id="rId7" Type="http://schemas.openxmlformats.org/officeDocument/2006/relationships/image" Target="../media/image29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3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drehochuli/teaching/blob/8c153c5b177d3004b5c2aac82d373d4bcec50289/ComputerVision/Lecture%2004%20-%20Finding%20Components/Lecture_04_Component_Segmentation.ipynb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0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9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0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9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0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Relationship Id="rId9" Type="http://schemas.openxmlformats.org/officeDocument/2006/relationships/image" Target="../media/image43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9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0.png"/><Relationship Id="rId5" Type="http://schemas.openxmlformats.org/officeDocument/2006/relationships/image" Target="../media/image38.png"/><Relationship Id="rId10" Type="http://schemas.openxmlformats.org/officeDocument/2006/relationships/image" Target="../media/image44.png"/><Relationship Id="rId4" Type="http://schemas.openxmlformats.org/officeDocument/2006/relationships/image" Target="../media/image37.png"/><Relationship Id="rId9" Type="http://schemas.openxmlformats.org/officeDocument/2006/relationships/image" Target="../media/image4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9.png"/><Relationship Id="rId4" Type="http://schemas.openxmlformats.org/officeDocument/2006/relationships/image" Target="../media/image5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drehochuli/teaching/blob/main/ComputerVision/Lecture%2005%20-%20Feature%20Extraction/Lecture_05_Feature_Extraction.ipynb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360000" y="333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pt-BR" sz="3200" b="1" strike="noStrike" spc="-1" dirty="0">
                <a:solidFill>
                  <a:srgbClr val="FFFFFF"/>
                </a:solidFill>
                <a:latin typeface="Latin Modern Sans"/>
                <a:ea typeface="DejaVu Sans"/>
              </a:rPr>
              <a:t>Visão Computacional e Processamento de Imagens</a:t>
            </a:r>
            <a:endParaRPr lang="pt-BR" sz="3200" b="0" strike="noStrike" spc="-1" dirty="0"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540000" y="4680000"/>
            <a:ext cx="9176400" cy="251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pt-BR" sz="2200" b="0" strike="noStrike" spc="-1" dirty="0">
                <a:solidFill>
                  <a:srgbClr val="1C1C1C"/>
                </a:solidFill>
                <a:latin typeface="Latin Modern Sans"/>
                <a:ea typeface="DejaVu Sans"/>
              </a:rPr>
              <a:t>Prof. André Gustavo Hochuli</a:t>
            </a:r>
            <a:endParaRPr lang="pt-BR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200" b="0" u="sng" strike="noStrike" spc="-1" dirty="0">
                <a:solidFill>
                  <a:srgbClr val="0000FF"/>
                </a:solidFill>
                <a:uFillTx/>
                <a:latin typeface="Latin Modern Sans"/>
                <a:ea typeface="DejaVu Sans"/>
                <a:hlinkClick r:id="rId3"/>
              </a:rPr>
              <a:t>gustavo.hochuli@pucpr.br</a:t>
            </a:r>
            <a:endParaRPr lang="pt-BR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200" b="0" strike="noStrike" spc="-1" dirty="0">
                <a:solidFill>
                  <a:srgbClr val="1C1C1C"/>
                </a:solidFill>
                <a:latin typeface="Latin Modern Sans"/>
                <a:ea typeface="DejaVu Sans"/>
                <a:hlinkClick r:id="rId4"/>
              </a:rPr>
              <a:t>aghochuli@ppgia.pucpr.br</a:t>
            </a:r>
            <a:endParaRPr lang="pt-BR" sz="2200" b="0" strike="noStrike" spc="-1" dirty="0">
              <a:solidFill>
                <a:srgbClr val="1C1C1C"/>
              </a:solidFill>
              <a:latin typeface="Latin Modern Sans"/>
              <a:ea typeface="DejaVu Sans"/>
            </a:endParaRPr>
          </a:p>
          <a:p>
            <a:pPr>
              <a:lnSpc>
                <a:spcPct val="100000"/>
              </a:lnSpc>
            </a:pPr>
            <a:endParaRPr lang="pt-BR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2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pt-BR" sz="3200" b="1" spc="-1" dirty="0">
                <a:solidFill>
                  <a:srgbClr val="FFFFFF"/>
                </a:solidFill>
                <a:latin typeface="Latin Modern Sans"/>
              </a:rPr>
              <a:t>Segmentação de Componentes</a:t>
            </a:r>
            <a:endParaRPr lang="pt-BR" sz="3200" b="0" strike="noStrike" spc="-1" dirty="0">
              <a:latin typeface="Arial"/>
            </a:endParaRPr>
          </a:p>
        </p:txBody>
      </p:sp>
      <p:sp>
        <p:nvSpPr>
          <p:cNvPr id="9" name="CustomShape 2">
            <a:extLst>
              <a:ext uri="{FF2B5EF4-FFF2-40B4-BE49-F238E27FC236}">
                <a16:creationId xmlns:a16="http://schemas.microsoft.com/office/drawing/2014/main" id="{7D27D924-BAD9-59EB-0956-442C5E618C62}"/>
              </a:ext>
            </a:extLst>
          </p:cNvPr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10" name="CustomShape 3">
            <a:extLst>
              <a:ext uri="{FF2B5EF4-FFF2-40B4-BE49-F238E27FC236}">
                <a16:creationId xmlns:a16="http://schemas.microsoft.com/office/drawing/2014/main" id="{78C456B9-B5EA-AE0A-55ED-2B32CE41C07D}"/>
              </a:ext>
            </a:extLst>
          </p:cNvPr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pc="-1" dirty="0">
                <a:solidFill>
                  <a:srgbClr val="000000"/>
                </a:solidFill>
                <a:latin typeface="Arial"/>
                <a:ea typeface="DejaVu Sans"/>
              </a:rPr>
              <a:t>04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744B707-1B4A-5A5F-CC17-5C9D8382FBD9}"/>
              </a:ext>
            </a:extLst>
          </p:cNvPr>
          <p:cNvSpPr txBox="1"/>
          <p:nvPr/>
        </p:nvSpPr>
        <p:spPr>
          <a:xfrm>
            <a:off x="200025" y="1689990"/>
            <a:ext cx="95163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Componentes Conexos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Aplicação oriunda em teoria de grafos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Redes Sociais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Biologia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Reconhecimento de Padrões</a:t>
            </a:r>
          </a:p>
        </p:txBody>
      </p:sp>
      <p:pic>
        <p:nvPicPr>
          <p:cNvPr id="4" name="Picture 4" descr="3-Connected-Components-Graph">
            <a:extLst>
              <a:ext uri="{FF2B5EF4-FFF2-40B4-BE49-F238E27FC236}">
                <a16:creationId xmlns:a16="http://schemas.microsoft.com/office/drawing/2014/main" id="{C4FC3B5D-5923-4A70-8D3D-8FF40E5599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607" y="3779837"/>
            <a:ext cx="2612333" cy="2264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84B427BD-2336-DDAC-A5B3-A2615B1604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7990" y="4993781"/>
            <a:ext cx="4000500" cy="885825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3F7FA454-40F1-D401-25C1-90F1DA1CEC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0600" y="2109953"/>
            <a:ext cx="4495800" cy="914400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E1FBE4D0-F07C-E856-C7D1-2134406D30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20600" y="3538360"/>
            <a:ext cx="4544059" cy="876422"/>
          </a:xfrm>
          <a:prstGeom prst="rect">
            <a:avLst/>
          </a:prstGeom>
        </p:spPr>
      </p:pic>
      <p:sp>
        <p:nvSpPr>
          <p:cNvPr id="21" name="Seta: para Baixo 20">
            <a:extLst>
              <a:ext uri="{FF2B5EF4-FFF2-40B4-BE49-F238E27FC236}">
                <a16:creationId xmlns:a16="http://schemas.microsoft.com/office/drawing/2014/main" id="{9B792EEF-00E7-9722-D4A0-609BDBEA5A44}"/>
              </a:ext>
            </a:extLst>
          </p:cNvPr>
          <p:cNvSpPr/>
          <p:nvPr/>
        </p:nvSpPr>
        <p:spPr>
          <a:xfrm>
            <a:off x="7386320" y="3066733"/>
            <a:ext cx="243840" cy="4199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Seta: para Baixo 23">
            <a:extLst>
              <a:ext uri="{FF2B5EF4-FFF2-40B4-BE49-F238E27FC236}">
                <a16:creationId xmlns:a16="http://schemas.microsoft.com/office/drawing/2014/main" id="{D22861DC-39E8-66F1-C55A-C29341C20A7B}"/>
              </a:ext>
            </a:extLst>
          </p:cNvPr>
          <p:cNvSpPr/>
          <p:nvPr/>
        </p:nvSpPr>
        <p:spPr>
          <a:xfrm>
            <a:off x="7386320" y="4514131"/>
            <a:ext cx="243840" cy="4199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en-US" sz="3200" b="1" spc="-1" dirty="0">
                <a:solidFill>
                  <a:srgbClr val="FFFFFF"/>
                </a:solidFill>
                <a:latin typeface="Latin Modern Sans"/>
              </a:rPr>
              <a:t>Connected Component Labelling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9" name="CustomShape 2">
            <a:extLst>
              <a:ext uri="{FF2B5EF4-FFF2-40B4-BE49-F238E27FC236}">
                <a16:creationId xmlns:a16="http://schemas.microsoft.com/office/drawing/2014/main" id="{7D27D924-BAD9-59EB-0956-442C5E618C62}"/>
              </a:ext>
            </a:extLst>
          </p:cNvPr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10" name="CustomShape 3">
            <a:extLst>
              <a:ext uri="{FF2B5EF4-FFF2-40B4-BE49-F238E27FC236}">
                <a16:creationId xmlns:a16="http://schemas.microsoft.com/office/drawing/2014/main" id="{78C456B9-B5EA-AE0A-55ED-2B32CE41C07D}"/>
              </a:ext>
            </a:extLst>
          </p:cNvPr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pc="-1" dirty="0">
                <a:solidFill>
                  <a:srgbClr val="000000"/>
                </a:solidFill>
                <a:latin typeface="Arial"/>
                <a:ea typeface="DejaVu Sans"/>
              </a:rPr>
              <a:t>04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744B707-1B4A-5A5F-CC17-5C9D8382FBD9}"/>
              </a:ext>
            </a:extLst>
          </p:cNvPr>
          <p:cNvSpPr txBox="1"/>
          <p:nvPr/>
        </p:nvSpPr>
        <p:spPr>
          <a:xfrm>
            <a:off x="200025" y="1689990"/>
            <a:ext cx="95163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Analyzes the non-zero pixel's neighborhood (foreground)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Label each connected pixel with a label (1,2,3,4….)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Kernels: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5024AE6-8589-0627-C996-62A34C09E7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4776" y="4089281"/>
            <a:ext cx="2353424" cy="2353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219EC58E-AFA4-95C2-EB56-DE0B14B897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497" y="4074422"/>
            <a:ext cx="2353424" cy="2353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our-Pixel-Connectivity">
            <a:extLst>
              <a:ext uri="{FF2B5EF4-FFF2-40B4-BE49-F238E27FC236}">
                <a16:creationId xmlns:a16="http://schemas.microsoft.com/office/drawing/2014/main" id="{774961BA-8468-B9AC-FA1D-E6B10D4488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2732" y="2622845"/>
            <a:ext cx="685800" cy="70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8-Pixel-Connectivity">
            <a:extLst>
              <a:ext uri="{FF2B5EF4-FFF2-40B4-BE49-F238E27FC236}">
                <a16:creationId xmlns:a16="http://schemas.microsoft.com/office/drawing/2014/main" id="{83079A55-3478-7F2F-8800-853CB23746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5040" y="2613320"/>
            <a:ext cx="723900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02FFB3C4-81BC-635C-1BA2-4FA07504144A}"/>
              </a:ext>
            </a:extLst>
          </p:cNvPr>
          <p:cNvSpPr txBox="1"/>
          <p:nvPr/>
        </p:nvSpPr>
        <p:spPr>
          <a:xfrm>
            <a:off x="1262035" y="3361521"/>
            <a:ext cx="1507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4-Neighboors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CB57FF20-F359-5FD4-A886-6E366F8B879C}"/>
              </a:ext>
            </a:extLst>
          </p:cNvPr>
          <p:cNvSpPr txBox="1"/>
          <p:nvPr/>
        </p:nvSpPr>
        <p:spPr>
          <a:xfrm>
            <a:off x="3003393" y="3358835"/>
            <a:ext cx="1507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8-Neighboors</a:t>
            </a:r>
          </a:p>
        </p:txBody>
      </p:sp>
      <p:sp>
        <p:nvSpPr>
          <p:cNvPr id="3" name="Seta: para a Direita 2">
            <a:extLst>
              <a:ext uri="{FF2B5EF4-FFF2-40B4-BE49-F238E27FC236}">
                <a16:creationId xmlns:a16="http://schemas.microsoft.com/office/drawing/2014/main" id="{81D38F32-81EC-1421-2E52-326407D08A30}"/>
              </a:ext>
            </a:extLst>
          </p:cNvPr>
          <p:cNvSpPr/>
          <p:nvPr/>
        </p:nvSpPr>
        <p:spPr>
          <a:xfrm>
            <a:off x="5247861" y="5327343"/>
            <a:ext cx="755374" cy="2098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Picture 8" descr="8-Pixel-Connectivity">
            <a:extLst>
              <a:ext uri="{FF2B5EF4-FFF2-40B4-BE49-F238E27FC236}">
                <a16:creationId xmlns:a16="http://schemas.microsoft.com/office/drawing/2014/main" id="{3BB78D4C-A2EC-D0FA-E783-45FC5CA919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085" y="5084608"/>
            <a:ext cx="723900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Seta: para a Direita 15">
            <a:extLst>
              <a:ext uri="{FF2B5EF4-FFF2-40B4-BE49-F238E27FC236}">
                <a16:creationId xmlns:a16="http://schemas.microsoft.com/office/drawing/2014/main" id="{354CA9D4-4801-D5EC-3066-51BAA3E6879F}"/>
              </a:ext>
            </a:extLst>
          </p:cNvPr>
          <p:cNvSpPr/>
          <p:nvPr/>
        </p:nvSpPr>
        <p:spPr>
          <a:xfrm flipV="1">
            <a:off x="1748888" y="5292495"/>
            <a:ext cx="723900" cy="2447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350036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en-US" sz="3200" b="1" spc="-1" dirty="0">
                <a:solidFill>
                  <a:srgbClr val="FFFFFF"/>
                </a:solidFill>
                <a:latin typeface="Latin Modern Sans"/>
              </a:rPr>
              <a:t>Row by Row Algorithm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9" name="CustomShape 2">
            <a:extLst>
              <a:ext uri="{FF2B5EF4-FFF2-40B4-BE49-F238E27FC236}">
                <a16:creationId xmlns:a16="http://schemas.microsoft.com/office/drawing/2014/main" id="{7D27D924-BAD9-59EB-0956-442C5E618C62}"/>
              </a:ext>
            </a:extLst>
          </p:cNvPr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10" name="CustomShape 3">
            <a:extLst>
              <a:ext uri="{FF2B5EF4-FFF2-40B4-BE49-F238E27FC236}">
                <a16:creationId xmlns:a16="http://schemas.microsoft.com/office/drawing/2014/main" id="{78C456B9-B5EA-AE0A-55ED-2B32CE41C07D}"/>
              </a:ext>
            </a:extLst>
          </p:cNvPr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pc="-1" dirty="0">
                <a:solidFill>
                  <a:srgbClr val="000000"/>
                </a:solidFill>
                <a:latin typeface="Arial"/>
                <a:ea typeface="DejaVu Sans"/>
              </a:rPr>
              <a:t>04</a:t>
            </a:r>
            <a:endParaRPr lang="pt-BR" sz="1800" b="0" strike="noStrike" spc="-1" dirty="0">
              <a:latin typeface="Arial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5024AE6-8589-0627-C996-62A34C09E7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8454" y="3617825"/>
            <a:ext cx="3066638" cy="3066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3B2ABE29-7C97-EAC8-B881-8534DDB436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0858" y="3610146"/>
            <a:ext cx="3066638" cy="3066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250AB350-C521-7322-9B65-3AFC9AFE22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70031" y="3618633"/>
            <a:ext cx="414873" cy="430238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CBB8861B-A17B-0E56-54A2-A2B2C1C0182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39350" y="3474281"/>
            <a:ext cx="778409" cy="767289"/>
          </a:xfrm>
          <a:prstGeom prst="rect">
            <a:avLst/>
          </a:prstGeom>
          <a:solidFill>
            <a:srgbClr val="FFFFFF"/>
          </a:solidFill>
          <a:effectLst>
            <a:glow rad="127000">
              <a:schemeClr val="accent1">
                <a:alpha val="0"/>
              </a:schemeClr>
            </a:glow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sp>
        <p:nvSpPr>
          <p:cNvPr id="11" name="Seta: para a Direita 10">
            <a:extLst>
              <a:ext uri="{FF2B5EF4-FFF2-40B4-BE49-F238E27FC236}">
                <a16:creationId xmlns:a16="http://schemas.microsoft.com/office/drawing/2014/main" id="{0CBC221E-2C46-8EBF-B976-0AFA5B1A69A5}"/>
              </a:ext>
            </a:extLst>
          </p:cNvPr>
          <p:cNvSpPr/>
          <p:nvPr/>
        </p:nvSpPr>
        <p:spPr>
          <a:xfrm>
            <a:off x="5262602" y="5014995"/>
            <a:ext cx="680745" cy="2722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40B3969A-3478-EBE7-F418-45D528EE10DD}"/>
              </a:ext>
            </a:extLst>
          </p:cNvPr>
          <p:cNvSpPr txBox="1"/>
          <p:nvPr/>
        </p:nvSpPr>
        <p:spPr>
          <a:xfrm>
            <a:off x="200025" y="1689990"/>
            <a:ext cx="951637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Sliding a connectivity kernel , row by row ( 2 passes)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If the center falls in a non-zero pixel, label it!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Labeling: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If there are no labeled pixels connected, attribute a new label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Otherwise, attribute to it the neighbor´s label.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 Union-Find structure control adjacent labels (Union-Find)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Pass #1: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Row #1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793450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en-US" sz="3200" b="1" spc="-1" dirty="0">
                <a:solidFill>
                  <a:srgbClr val="FFFFFF"/>
                </a:solidFill>
                <a:latin typeface="Latin Modern Sans"/>
              </a:rPr>
              <a:t>Row by Row Algorithm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9" name="CustomShape 2">
            <a:extLst>
              <a:ext uri="{FF2B5EF4-FFF2-40B4-BE49-F238E27FC236}">
                <a16:creationId xmlns:a16="http://schemas.microsoft.com/office/drawing/2014/main" id="{7D27D924-BAD9-59EB-0956-442C5E618C62}"/>
              </a:ext>
            </a:extLst>
          </p:cNvPr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10" name="CustomShape 3">
            <a:extLst>
              <a:ext uri="{FF2B5EF4-FFF2-40B4-BE49-F238E27FC236}">
                <a16:creationId xmlns:a16="http://schemas.microsoft.com/office/drawing/2014/main" id="{78C456B9-B5EA-AE0A-55ED-2B32CE41C07D}"/>
              </a:ext>
            </a:extLst>
          </p:cNvPr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pc="-1" dirty="0">
                <a:solidFill>
                  <a:srgbClr val="000000"/>
                </a:solidFill>
                <a:latin typeface="Arial"/>
                <a:ea typeface="DejaVu Sans"/>
              </a:rPr>
              <a:t>04</a:t>
            </a:r>
            <a:endParaRPr lang="pt-BR" sz="1800" b="0" strike="noStrike" spc="-1" dirty="0">
              <a:latin typeface="Arial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5024AE6-8589-0627-C996-62A34C09E7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8454" y="3617825"/>
            <a:ext cx="3066638" cy="3066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3B2ABE29-7C97-EAC8-B881-8534DDB436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0858" y="3610146"/>
            <a:ext cx="3066638" cy="3066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CBB8861B-A17B-0E56-54A2-A2B2C1C018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36912" y="3474281"/>
            <a:ext cx="778409" cy="767289"/>
          </a:xfrm>
          <a:prstGeom prst="rect">
            <a:avLst/>
          </a:prstGeom>
          <a:solidFill>
            <a:srgbClr val="FFFFFF"/>
          </a:solidFill>
          <a:effectLst>
            <a:glow rad="127000">
              <a:schemeClr val="accent1">
                <a:alpha val="0"/>
              </a:schemeClr>
            </a:glow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sp>
        <p:nvSpPr>
          <p:cNvPr id="11" name="Seta: para a Direita 10">
            <a:extLst>
              <a:ext uri="{FF2B5EF4-FFF2-40B4-BE49-F238E27FC236}">
                <a16:creationId xmlns:a16="http://schemas.microsoft.com/office/drawing/2014/main" id="{0CBC221E-2C46-8EBF-B976-0AFA5B1A69A5}"/>
              </a:ext>
            </a:extLst>
          </p:cNvPr>
          <p:cNvSpPr/>
          <p:nvPr/>
        </p:nvSpPr>
        <p:spPr>
          <a:xfrm>
            <a:off x="5262602" y="5014995"/>
            <a:ext cx="680745" cy="2722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D27E8567-4F74-6977-0ADB-5ED8ECF0BF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66035" y="3624941"/>
            <a:ext cx="825095" cy="436348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89D3A44C-39A6-8F84-190F-8160AAD30B0F}"/>
              </a:ext>
            </a:extLst>
          </p:cNvPr>
          <p:cNvSpPr txBox="1"/>
          <p:nvPr/>
        </p:nvSpPr>
        <p:spPr>
          <a:xfrm>
            <a:off x="200025" y="1689990"/>
            <a:ext cx="951637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Sliding a connectivity kernel , row by row ( 2 passes)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If the center falls in a non-zero pixel, label it!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Labeling: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If there are no labeled pixels connected, attribute a new label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Otherwise, attribute to it the neighbor´s label.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 Union-Find structure control adjacent labels (Union-Find)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Pass #1: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Row #1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921715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en-US" sz="3200" b="1" spc="-1" dirty="0">
                <a:solidFill>
                  <a:srgbClr val="FFFFFF"/>
                </a:solidFill>
                <a:latin typeface="Latin Modern Sans"/>
              </a:rPr>
              <a:t>Row by Row Algorithm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9" name="CustomShape 2">
            <a:extLst>
              <a:ext uri="{FF2B5EF4-FFF2-40B4-BE49-F238E27FC236}">
                <a16:creationId xmlns:a16="http://schemas.microsoft.com/office/drawing/2014/main" id="{7D27D924-BAD9-59EB-0956-442C5E618C62}"/>
              </a:ext>
            </a:extLst>
          </p:cNvPr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10" name="CustomShape 3">
            <a:extLst>
              <a:ext uri="{FF2B5EF4-FFF2-40B4-BE49-F238E27FC236}">
                <a16:creationId xmlns:a16="http://schemas.microsoft.com/office/drawing/2014/main" id="{78C456B9-B5EA-AE0A-55ED-2B32CE41C07D}"/>
              </a:ext>
            </a:extLst>
          </p:cNvPr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pc="-1" dirty="0">
                <a:solidFill>
                  <a:srgbClr val="000000"/>
                </a:solidFill>
                <a:latin typeface="Arial"/>
                <a:ea typeface="DejaVu Sans"/>
              </a:rPr>
              <a:t>04</a:t>
            </a:r>
            <a:endParaRPr lang="pt-BR" sz="1800" b="0" strike="noStrike" spc="-1" dirty="0">
              <a:latin typeface="Arial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5024AE6-8589-0627-C996-62A34C09E7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8454" y="3617825"/>
            <a:ext cx="3066638" cy="3066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3B2ABE29-7C97-EAC8-B881-8534DDB436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0858" y="3610146"/>
            <a:ext cx="3066638" cy="3066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CBB8861B-A17B-0E56-54A2-A2B2C1C018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6084" y="3436528"/>
            <a:ext cx="778409" cy="767289"/>
          </a:xfrm>
          <a:prstGeom prst="rect">
            <a:avLst/>
          </a:prstGeom>
          <a:solidFill>
            <a:srgbClr val="FFFFFF"/>
          </a:solidFill>
          <a:effectLst>
            <a:glow rad="127000">
              <a:schemeClr val="accent1">
                <a:alpha val="0"/>
              </a:schemeClr>
            </a:glow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sp>
        <p:nvSpPr>
          <p:cNvPr id="11" name="Seta: para a Direita 10">
            <a:extLst>
              <a:ext uri="{FF2B5EF4-FFF2-40B4-BE49-F238E27FC236}">
                <a16:creationId xmlns:a16="http://schemas.microsoft.com/office/drawing/2014/main" id="{0CBC221E-2C46-8EBF-B976-0AFA5B1A69A5}"/>
              </a:ext>
            </a:extLst>
          </p:cNvPr>
          <p:cNvSpPr/>
          <p:nvPr/>
        </p:nvSpPr>
        <p:spPr>
          <a:xfrm>
            <a:off x="5262602" y="5014995"/>
            <a:ext cx="680745" cy="2722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D27E8567-4F74-6977-0ADB-5ED8ECF0BF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66035" y="3624941"/>
            <a:ext cx="825095" cy="436348"/>
          </a:xfrm>
          <a:prstGeom prst="rect">
            <a:avLst/>
          </a:prstGeom>
        </p:spPr>
      </p:pic>
      <p:pic>
        <p:nvPicPr>
          <p:cNvPr id="14338" name="Picture 2">
            <a:extLst>
              <a:ext uri="{FF2B5EF4-FFF2-40B4-BE49-F238E27FC236}">
                <a16:creationId xmlns:a16="http://schemas.microsoft.com/office/drawing/2014/main" id="{0BA4502B-E089-899E-02A8-E479D33B0C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6034" y="3624940"/>
            <a:ext cx="3051461" cy="3051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678A2A22-8FB8-141D-3410-D86611352DBC}"/>
              </a:ext>
            </a:extLst>
          </p:cNvPr>
          <p:cNvSpPr txBox="1"/>
          <p:nvPr/>
        </p:nvSpPr>
        <p:spPr>
          <a:xfrm>
            <a:off x="200025" y="1689990"/>
            <a:ext cx="951637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Sliding a connectivity kernel , row by row ( 2 passes)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If the center falls in a non-zero pixel, label it!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Labeling: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If there are no labeled pixels connected, attribute a new label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Otherwise, attribute to it the neighbor´s label.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 Union-Find structure control adjacent labels (Union-Find)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Pass #1: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Row #1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554710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en-US" sz="3200" b="1" spc="-1" dirty="0">
                <a:solidFill>
                  <a:srgbClr val="FFFFFF"/>
                </a:solidFill>
                <a:latin typeface="Latin Modern Sans"/>
              </a:rPr>
              <a:t>Row by Row Algorithm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9" name="CustomShape 2">
            <a:extLst>
              <a:ext uri="{FF2B5EF4-FFF2-40B4-BE49-F238E27FC236}">
                <a16:creationId xmlns:a16="http://schemas.microsoft.com/office/drawing/2014/main" id="{7D27D924-BAD9-59EB-0956-442C5E618C62}"/>
              </a:ext>
            </a:extLst>
          </p:cNvPr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10" name="CustomShape 3">
            <a:extLst>
              <a:ext uri="{FF2B5EF4-FFF2-40B4-BE49-F238E27FC236}">
                <a16:creationId xmlns:a16="http://schemas.microsoft.com/office/drawing/2014/main" id="{78C456B9-B5EA-AE0A-55ED-2B32CE41C07D}"/>
              </a:ext>
            </a:extLst>
          </p:cNvPr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pc="-1" dirty="0">
                <a:solidFill>
                  <a:srgbClr val="000000"/>
                </a:solidFill>
                <a:latin typeface="Arial"/>
                <a:ea typeface="DejaVu Sans"/>
              </a:rPr>
              <a:t>04</a:t>
            </a:r>
            <a:endParaRPr lang="pt-BR" sz="1800" b="0" strike="noStrike" spc="-1" dirty="0">
              <a:latin typeface="Arial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5024AE6-8589-0627-C996-62A34C09E7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8454" y="3617825"/>
            <a:ext cx="3066638" cy="3066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3B2ABE29-7C97-EAC8-B881-8534DDB436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0858" y="3610146"/>
            <a:ext cx="3066638" cy="3066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CBB8861B-A17B-0E56-54A2-A2B2C1C018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69007" y="3459470"/>
            <a:ext cx="778409" cy="767289"/>
          </a:xfrm>
          <a:prstGeom prst="rect">
            <a:avLst/>
          </a:prstGeom>
          <a:solidFill>
            <a:srgbClr val="FFFFFF"/>
          </a:solidFill>
          <a:effectLst>
            <a:glow rad="127000">
              <a:schemeClr val="accent1">
                <a:alpha val="0"/>
              </a:schemeClr>
            </a:glow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sp>
        <p:nvSpPr>
          <p:cNvPr id="11" name="Seta: para a Direita 10">
            <a:extLst>
              <a:ext uri="{FF2B5EF4-FFF2-40B4-BE49-F238E27FC236}">
                <a16:creationId xmlns:a16="http://schemas.microsoft.com/office/drawing/2014/main" id="{0CBC221E-2C46-8EBF-B976-0AFA5B1A69A5}"/>
              </a:ext>
            </a:extLst>
          </p:cNvPr>
          <p:cNvSpPr/>
          <p:nvPr/>
        </p:nvSpPr>
        <p:spPr>
          <a:xfrm>
            <a:off x="5262602" y="5014995"/>
            <a:ext cx="680745" cy="2722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D27E8567-4F74-6977-0ADB-5ED8ECF0BF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66035" y="3624941"/>
            <a:ext cx="825095" cy="436348"/>
          </a:xfrm>
          <a:prstGeom prst="rect">
            <a:avLst/>
          </a:prstGeom>
        </p:spPr>
      </p:pic>
      <p:pic>
        <p:nvPicPr>
          <p:cNvPr id="14338" name="Picture 2">
            <a:extLst>
              <a:ext uri="{FF2B5EF4-FFF2-40B4-BE49-F238E27FC236}">
                <a16:creationId xmlns:a16="http://schemas.microsoft.com/office/drawing/2014/main" id="{0BA4502B-E089-899E-02A8-E479D33B0C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6034" y="3624940"/>
            <a:ext cx="3051461" cy="3051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4" name="Picture 2">
            <a:extLst>
              <a:ext uri="{FF2B5EF4-FFF2-40B4-BE49-F238E27FC236}">
                <a16:creationId xmlns:a16="http://schemas.microsoft.com/office/drawing/2014/main" id="{45E1A2F0-EA07-C474-DDBC-20DB6F37F1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4029" y="3634956"/>
            <a:ext cx="3013466" cy="3013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8933D1F3-38A7-D1B3-91F1-460C1DF5E2F8}"/>
              </a:ext>
            </a:extLst>
          </p:cNvPr>
          <p:cNvSpPr txBox="1"/>
          <p:nvPr/>
        </p:nvSpPr>
        <p:spPr>
          <a:xfrm>
            <a:off x="200025" y="1689990"/>
            <a:ext cx="951637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Sliding a connectivity kernel , row by row ( 2 passes)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If the center falls in a non-zero pixel, label it!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Labeling: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If there are no labeled pixels connected, attribute a new label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Otherwise, attribute to it the neighbor´s label.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 Union-Find structure control adjacent labels (Union-Find)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Pass #1: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Row #1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111762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en-US" sz="3200" b="1" spc="-1" dirty="0">
                <a:solidFill>
                  <a:srgbClr val="FFFFFF"/>
                </a:solidFill>
                <a:latin typeface="Latin Modern Sans"/>
              </a:rPr>
              <a:t>Row by Row Algorithm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9" name="CustomShape 2">
            <a:extLst>
              <a:ext uri="{FF2B5EF4-FFF2-40B4-BE49-F238E27FC236}">
                <a16:creationId xmlns:a16="http://schemas.microsoft.com/office/drawing/2014/main" id="{7D27D924-BAD9-59EB-0956-442C5E618C62}"/>
              </a:ext>
            </a:extLst>
          </p:cNvPr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10" name="CustomShape 3">
            <a:extLst>
              <a:ext uri="{FF2B5EF4-FFF2-40B4-BE49-F238E27FC236}">
                <a16:creationId xmlns:a16="http://schemas.microsoft.com/office/drawing/2014/main" id="{78C456B9-B5EA-AE0A-55ED-2B32CE41C07D}"/>
              </a:ext>
            </a:extLst>
          </p:cNvPr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pc="-1" dirty="0">
                <a:solidFill>
                  <a:srgbClr val="000000"/>
                </a:solidFill>
                <a:latin typeface="Arial"/>
                <a:ea typeface="DejaVu Sans"/>
              </a:rPr>
              <a:t>04</a:t>
            </a:r>
            <a:endParaRPr lang="pt-BR" sz="1800" b="0" strike="noStrike" spc="-1" dirty="0">
              <a:latin typeface="Arial"/>
            </a:endParaRPr>
          </a:p>
        </p:txBody>
      </p:sp>
      <p:pic>
        <p:nvPicPr>
          <p:cNvPr id="13" name="Picture 8" descr="8-Pixel-Connectivity">
            <a:extLst>
              <a:ext uri="{FF2B5EF4-FFF2-40B4-BE49-F238E27FC236}">
                <a16:creationId xmlns:a16="http://schemas.microsoft.com/office/drawing/2014/main" id="{8EF1B627-4E25-1A16-B1D0-A9D2F9C560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8837" y="3449154"/>
            <a:ext cx="670184" cy="661366"/>
          </a:xfrm>
          <a:prstGeom prst="rect">
            <a:avLst/>
          </a:prstGeom>
          <a:gradFill>
            <a:gsLst>
              <a:gs pos="0">
                <a:schemeClr val="tx1">
                  <a:alpha val="21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reflection stA="0" endPos="65000" dist="50800" dir="5400000" sy="-100000" algn="bl" rotWithShape="0"/>
          </a:effec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2BE45A96-3DEE-88C1-DFD1-58AC03C3DE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9021" y="3577668"/>
            <a:ext cx="3139322" cy="3139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621D3966-299E-5EF2-6DD7-1F47CF31623F}"/>
              </a:ext>
            </a:extLst>
          </p:cNvPr>
          <p:cNvSpPr txBox="1"/>
          <p:nvPr/>
        </p:nvSpPr>
        <p:spPr>
          <a:xfrm>
            <a:off x="200025" y="1689990"/>
            <a:ext cx="951637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Sliding a connectivity kernel , row by row ( 2 passes)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If the center falls in a non-zero pixel, label it!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Labeling: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If there are no labeled pixels connected, attribute a new label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Otherwise, attribute to it the neighbor´s label.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 Union-Find structure control adjacent labels (Union-Find)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Pass #1: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Row #1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66278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en-US" sz="3200" b="1" spc="-1" dirty="0">
                <a:solidFill>
                  <a:srgbClr val="FFFFFF"/>
                </a:solidFill>
                <a:latin typeface="Latin Modern Sans"/>
              </a:rPr>
              <a:t>Row by Row Algorithm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9" name="CustomShape 2">
            <a:extLst>
              <a:ext uri="{FF2B5EF4-FFF2-40B4-BE49-F238E27FC236}">
                <a16:creationId xmlns:a16="http://schemas.microsoft.com/office/drawing/2014/main" id="{7D27D924-BAD9-59EB-0956-442C5E618C62}"/>
              </a:ext>
            </a:extLst>
          </p:cNvPr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10" name="CustomShape 3">
            <a:extLst>
              <a:ext uri="{FF2B5EF4-FFF2-40B4-BE49-F238E27FC236}">
                <a16:creationId xmlns:a16="http://schemas.microsoft.com/office/drawing/2014/main" id="{78C456B9-B5EA-AE0A-55ED-2B32CE41C07D}"/>
              </a:ext>
            </a:extLst>
          </p:cNvPr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pc="-1" dirty="0">
                <a:solidFill>
                  <a:srgbClr val="000000"/>
                </a:solidFill>
                <a:latin typeface="Arial"/>
                <a:ea typeface="DejaVu Sans"/>
              </a:rPr>
              <a:t>04</a:t>
            </a:r>
            <a:endParaRPr lang="pt-BR" sz="1800" b="0" strike="noStrike" spc="-1" dirty="0">
              <a:latin typeface="Arial"/>
            </a:endParaRPr>
          </a:p>
        </p:txBody>
      </p:sp>
      <p:pic>
        <p:nvPicPr>
          <p:cNvPr id="13" name="Picture 8" descr="8-Pixel-Connectivity">
            <a:extLst>
              <a:ext uri="{FF2B5EF4-FFF2-40B4-BE49-F238E27FC236}">
                <a16:creationId xmlns:a16="http://schemas.microsoft.com/office/drawing/2014/main" id="{8EF1B627-4E25-1A16-B1D0-A9D2F9C560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8837" y="3921807"/>
            <a:ext cx="670184" cy="661366"/>
          </a:xfrm>
          <a:prstGeom prst="rect">
            <a:avLst/>
          </a:prstGeom>
          <a:gradFill>
            <a:gsLst>
              <a:gs pos="0">
                <a:schemeClr val="tx1">
                  <a:alpha val="21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reflection stA="0" endPos="65000" dist="50800" dir="5400000" sy="-100000" algn="bl" rotWithShape="0"/>
          </a:effec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2BE45A96-3DEE-88C1-DFD1-58AC03C3DE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9021" y="3577668"/>
            <a:ext cx="3139322" cy="3139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58" name="Picture 2">
            <a:extLst>
              <a:ext uri="{FF2B5EF4-FFF2-40B4-BE49-F238E27FC236}">
                <a16:creationId xmlns:a16="http://schemas.microsoft.com/office/drawing/2014/main" id="{2A213B99-2A00-1338-E272-797330311F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9021" y="3577668"/>
            <a:ext cx="3139322" cy="3139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FCAFE55C-1F16-59C1-8016-E376E44586FD}"/>
              </a:ext>
            </a:extLst>
          </p:cNvPr>
          <p:cNvSpPr txBox="1"/>
          <p:nvPr/>
        </p:nvSpPr>
        <p:spPr>
          <a:xfrm>
            <a:off x="200025" y="1689990"/>
            <a:ext cx="951637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Sliding a connectivity kernel , row by row ( 2 passes)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If the center falls in a non-zero pixel, label it!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Labeling: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If there are no labeled pixels connected, attribute a new label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Otherwise, attribute to it the neighbor´s label.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 Union-Find structure control adjacent labels (Union-Find)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Pass #1: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Row #2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492406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en-US" sz="3200" b="1" spc="-1" dirty="0">
                <a:solidFill>
                  <a:srgbClr val="FFFFFF"/>
                </a:solidFill>
                <a:latin typeface="Latin Modern Sans"/>
              </a:rPr>
              <a:t>Row by Row Algorithm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9" name="CustomShape 2">
            <a:extLst>
              <a:ext uri="{FF2B5EF4-FFF2-40B4-BE49-F238E27FC236}">
                <a16:creationId xmlns:a16="http://schemas.microsoft.com/office/drawing/2014/main" id="{7D27D924-BAD9-59EB-0956-442C5E618C62}"/>
              </a:ext>
            </a:extLst>
          </p:cNvPr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10" name="CustomShape 3">
            <a:extLst>
              <a:ext uri="{FF2B5EF4-FFF2-40B4-BE49-F238E27FC236}">
                <a16:creationId xmlns:a16="http://schemas.microsoft.com/office/drawing/2014/main" id="{78C456B9-B5EA-AE0A-55ED-2B32CE41C07D}"/>
              </a:ext>
            </a:extLst>
          </p:cNvPr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pc="-1" dirty="0">
                <a:solidFill>
                  <a:srgbClr val="000000"/>
                </a:solidFill>
                <a:latin typeface="Arial"/>
                <a:ea typeface="DejaVu Sans"/>
              </a:rPr>
              <a:t>04</a:t>
            </a:r>
            <a:endParaRPr lang="pt-BR" sz="1800" b="0" strike="noStrike" spc="-1" dirty="0">
              <a:latin typeface="Arial"/>
            </a:endParaRPr>
          </a:p>
        </p:txBody>
      </p:sp>
      <p:pic>
        <p:nvPicPr>
          <p:cNvPr id="13" name="Picture 8" descr="8-Pixel-Connectivity">
            <a:extLst>
              <a:ext uri="{FF2B5EF4-FFF2-40B4-BE49-F238E27FC236}">
                <a16:creationId xmlns:a16="http://schemas.microsoft.com/office/drawing/2014/main" id="{8EF1B627-4E25-1A16-B1D0-A9D2F9C560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8837" y="4199251"/>
            <a:ext cx="670184" cy="661366"/>
          </a:xfrm>
          <a:prstGeom prst="rect">
            <a:avLst/>
          </a:prstGeom>
          <a:gradFill>
            <a:gsLst>
              <a:gs pos="0">
                <a:schemeClr val="tx1">
                  <a:alpha val="21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reflection stA="0" endPos="65000" dist="50800" dir="5400000" sy="-100000" algn="bl" rotWithShape="0"/>
          </a:effec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2BE45A96-3DEE-88C1-DFD1-58AC03C3DE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9021" y="3577668"/>
            <a:ext cx="3139322" cy="3139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82" name="Picture 2">
            <a:extLst>
              <a:ext uri="{FF2B5EF4-FFF2-40B4-BE49-F238E27FC236}">
                <a16:creationId xmlns:a16="http://schemas.microsoft.com/office/drawing/2014/main" id="{6BF76D4A-C72B-598C-C3D0-380CF13F19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9968" y="3577668"/>
            <a:ext cx="4690605" cy="3127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5A79061B-902B-F7EE-5887-BF88B133F754}"/>
              </a:ext>
            </a:extLst>
          </p:cNvPr>
          <p:cNvSpPr/>
          <p:nvPr/>
        </p:nvSpPr>
        <p:spPr>
          <a:xfrm>
            <a:off x="6811617" y="3565416"/>
            <a:ext cx="2425148" cy="3127070"/>
          </a:xfrm>
          <a:prstGeom prst="rect">
            <a:avLst/>
          </a:prstGeom>
          <a:solidFill>
            <a:schemeClr val="accent1">
              <a:alpha val="14000"/>
            </a:schemeClr>
          </a:solidFill>
          <a:ln>
            <a:solidFill>
              <a:schemeClr val="accent1">
                <a:shade val="50000"/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C69B24C-43AD-8B8E-BDA0-3149AF3154FC}"/>
              </a:ext>
            </a:extLst>
          </p:cNvPr>
          <p:cNvSpPr txBox="1"/>
          <p:nvPr/>
        </p:nvSpPr>
        <p:spPr>
          <a:xfrm>
            <a:off x="7430257" y="3222497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Union-Find</a:t>
            </a:r>
            <a:endParaRPr lang="pt-BR" dirty="0"/>
          </a:p>
        </p:txBody>
      </p:sp>
      <p:sp>
        <p:nvSpPr>
          <p:cNvPr id="11" name="Seta: para a Esquerda 10">
            <a:extLst>
              <a:ext uri="{FF2B5EF4-FFF2-40B4-BE49-F238E27FC236}">
                <a16:creationId xmlns:a16="http://schemas.microsoft.com/office/drawing/2014/main" id="{007433B3-99C9-F7A2-BC5C-C012603AF7A5}"/>
              </a:ext>
            </a:extLst>
          </p:cNvPr>
          <p:cNvSpPr/>
          <p:nvPr/>
        </p:nvSpPr>
        <p:spPr>
          <a:xfrm>
            <a:off x="7691162" y="4031043"/>
            <a:ext cx="820715" cy="33641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Seta: para Baixo 4">
            <a:extLst>
              <a:ext uri="{FF2B5EF4-FFF2-40B4-BE49-F238E27FC236}">
                <a16:creationId xmlns:a16="http://schemas.microsoft.com/office/drawing/2014/main" id="{AEBB9019-23B8-8DFB-811A-EF3289BE25FC}"/>
              </a:ext>
            </a:extLst>
          </p:cNvPr>
          <p:cNvSpPr/>
          <p:nvPr/>
        </p:nvSpPr>
        <p:spPr>
          <a:xfrm>
            <a:off x="7971205" y="2885936"/>
            <a:ext cx="260627" cy="3693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970E73E-4EA2-8F76-B086-278B17E6DBE1}"/>
              </a:ext>
            </a:extLst>
          </p:cNvPr>
          <p:cNvSpPr txBox="1"/>
          <p:nvPr/>
        </p:nvSpPr>
        <p:spPr>
          <a:xfrm>
            <a:off x="7176959" y="2358351"/>
            <a:ext cx="1849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Adjacent labels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598E6943-E5A0-31ED-BEC8-865D379FFD61}"/>
              </a:ext>
            </a:extLst>
          </p:cNvPr>
          <p:cNvSpPr txBox="1"/>
          <p:nvPr/>
        </p:nvSpPr>
        <p:spPr>
          <a:xfrm>
            <a:off x="200025" y="1689990"/>
            <a:ext cx="951637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Sliding a connectivity kernel , row by row ( 2 passes)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If the center falls in a non-zero pixel, label it!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Labeling: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If there are no labeled pixels connected, attribute a new label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Otherwise, attribute to it the neighbor´s label.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 Union-Find structure control adjacent labels (Union-Find)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Pass #1: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Row #3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636010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en-US" sz="3200" b="1" spc="-1" dirty="0">
                <a:solidFill>
                  <a:srgbClr val="FFFFFF"/>
                </a:solidFill>
                <a:latin typeface="Latin Modern Sans"/>
              </a:rPr>
              <a:t>Row by Row Algorithm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9" name="CustomShape 2">
            <a:extLst>
              <a:ext uri="{FF2B5EF4-FFF2-40B4-BE49-F238E27FC236}">
                <a16:creationId xmlns:a16="http://schemas.microsoft.com/office/drawing/2014/main" id="{7D27D924-BAD9-59EB-0956-442C5E618C62}"/>
              </a:ext>
            </a:extLst>
          </p:cNvPr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10" name="CustomShape 3">
            <a:extLst>
              <a:ext uri="{FF2B5EF4-FFF2-40B4-BE49-F238E27FC236}">
                <a16:creationId xmlns:a16="http://schemas.microsoft.com/office/drawing/2014/main" id="{78C456B9-B5EA-AE0A-55ED-2B32CE41C07D}"/>
              </a:ext>
            </a:extLst>
          </p:cNvPr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pc="-1" dirty="0">
                <a:solidFill>
                  <a:srgbClr val="000000"/>
                </a:solidFill>
                <a:latin typeface="Arial"/>
                <a:ea typeface="DejaVu Sans"/>
              </a:rPr>
              <a:t>04</a:t>
            </a:r>
            <a:endParaRPr lang="pt-BR" sz="1800" b="0" strike="noStrike" spc="-1" dirty="0">
              <a:latin typeface="Arial"/>
            </a:endParaRPr>
          </a:p>
        </p:txBody>
      </p:sp>
      <p:pic>
        <p:nvPicPr>
          <p:cNvPr id="13" name="Picture 8" descr="8-Pixel-Connectivity">
            <a:extLst>
              <a:ext uri="{FF2B5EF4-FFF2-40B4-BE49-F238E27FC236}">
                <a16:creationId xmlns:a16="http://schemas.microsoft.com/office/drawing/2014/main" id="{8EF1B627-4E25-1A16-B1D0-A9D2F9C560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8837" y="4601535"/>
            <a:ext cx="670184" cy="661366"/>
          </a:xfrm>
          <a:prstGeom prst="rect">
            <a:avLst/>
          </a:prstGeom>
          <a:gradFill>
            <a:gsLst>
              <a:gs pos="0">
                <a:schemeClr val="tx1">
                  <a:alpha val="21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reflection stA="0" endPos="65000" dist="50800" dir="5400000" sy="-100000" algn="bl" rotWithShape="0"/>
          </a:effec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2BE45A96-3DEE-88C1-DFD1-58AC03C3DE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9021" y="3577668"/>
            <a:ext cx="3139322" cy="3139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3D5C63D3-ACBA-6641-8F96-10970038D6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49021" y="3593267"/>
            <a:ext cx="4087311" cy="3123722"/>
          </a:xfrm>
          <a:prstGeom prst="rect">
            <a:avLst/>
          </a:prstGeom>
        </p:spPr>
      </p:pic>
      <p:sp>
        <p:nvSpPr>
          <p:cNvPr id="11" name="Retângulo 10">
            <a:extLst>
              <a:ext uri="{FF2B5EF4-FFF2-40B4-BE49-F238E27FC236}">
                <a16:creationId xmlns:a16="http://schemas.microsoft.com/office/drawing/2014/main" id="{FFB97103-BB68-8C43-D116-D4540665F54B}"/>
              </a:ext>
            </a:extLst>
          </p:cNvPr>
          <p:cNvSpPr/>
          <p:nvPr/>
        </p:nvSpPr>
        <p:spPr>
          <a:xfrm>
            <a:off x="6811617" y="3565416"/>
            <a:ext cx="2425148" cy="3127070"/>
          </a:xfrm>
          <a:prstGeom prst="rect">
            <a:avLst/>
          </a:prstGeom>
          <a:solidFill>
            <a:schemeClr val="accent1">
              <a:alpha val="14000"/>
            </a:schemeClr>
          </a:solidFill>
          <a:ln>
            <a:solidFill>
              <a:schemeClr val="accent1">
                <a:shade val="50000"/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DEC1CD76-070E-E143-38EA-C7FBBBA22805}"/>
              </a:ext>
            </a:extLst>
          </p:cNvPr>
          <p:cNvSpPr txBox="1"/>
          <p:nvPr/>
        </p:nvSpPr>
        <p:spPr>
          <a:xfrm>
            <a:off x="7430257" y="3222497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Union-Find</a:t>
            </a:r>
            <a:endParaRPr lang="pt-BR" dirty="0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32A182AA-DF57-7D72-8E6B-C63228346C1D}"/>
              </a:ext>
            </a:extLst>
          </p:cNvPr>
          <p:cNvSpPr txBox="1"/>
          <p:nvPr/>
        </p:nvSpPr>
        <p:spPr>
          <a:xfrm>
            <a:off x="200025" y="1689990"/>
            <a:ext cx="951637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Sliding a connectivity kernel , row by row ( 2 passes)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If the center falls in a non-zero pixel, label it!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Labeling: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If there are no labeled pixels connected, attribute a new label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Otherwise, attribute to it the neighbor´s label.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 Union-Find structure control adjacent labels (Union-Find)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Pass #1: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Row #4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707586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pt-BR" sz="3200" b="1" spc="-1" dirty="0">
                <a:solidFill>
                  <a:srgbClr val="FFFFFF"/>
                </a:solidFill>
                <a:latin typeface="Latin Modern Sans"/>
              </a:rPr>
              <a:t>Tópicos</a:t>
            </a:r>
            <a:endParaRPr lang="pt-BR" sz="3200" b="0" strike="noStrike" spc="-1" dirty="0">
              <a:latin typeface="Arial"/>
            </a:endParaRPr>
          </a:p>
        </p:txBody>
      </p:sp>
      <p:sp>
        <p:nvSpPr>
          <p:cNvPr id="92" name="CustomShape 4"/>
          <p:cNvSpPr/>
          <p:nvPr/>
        </p:nvSpPr>
        <p:spPr>
          <a:xfrm>
            <a:off x="360000" y="1980000"/>
            <a:ext cx="9176400" cy="467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strike="noStrike" spc="-1" dirty="0">
                <a:solidFill>
                  <a:srgbClr val="1C1C1C"/>
                </a:solidFill>
                <a:latin typeface="Latin Modern Sans"/>
                <a:ea typeface="DejaVu Sans"/>
              </a:rPr>
              <a:t>Revisão Aula 01</a:t>
            </a:r>
            <a:endParaRPr lang="pt-BR" sz="2000" strike="noStrike" spc="-1" dirty="0">
              <a:latin typeface="Arial"/>
            </a:endParaRPr>
          </a:p>
          <a:p>
            <a:pPr marL="673200" lvl="1" indent="-21240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strike="noStrike" spc="-1" dirty="0">
                <a:solidFill>
                  <a:srgbClr val="1C1C1C"/>
                </a:solidFill>
                <a:latin typeface="Latin Modern Sans"/>
                <a:ea typeface="DejaVu Sans"/>
              </a:rPr>
              <a:t>Visão Computacional</a:t>
            </a:r>
          </a:p>
          <a:p>
            <a:pPr marL="673200" lvl="1" indent="-21240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spc="-1" dirty="0">
                <a:solidFill>
                  <a:srgbClr val="1C1C1C"/>
                </a:solidFill>
                <a:latin typeface="Latin Modern Sans"/>
              </a:rPr>
              <a:t>Definições de Imagem</a:t>
            </a:r>
          </a:p>
          <a:p>
            <a:pPr marL="673200" lvl="1" indent="-21240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strike="noStrike" spc="-1" dirty="0">
                <a:solidFill>
                  <a:srgbClr val="1C1C1C"/>
                </a:solidFill>
                <a:latin typeface="Latin Modern Sans"/>
              </a:rPr>
              <a:t>S</a:t>
            </a:r>
            <a:r>
              <a:rPr lang="pt-BR" sz="2000" spc="-1" dirty="0">
                <a:solidFill>
                  <a:srgbClr val="1C1C1C"/>
                </a:solidFill>
                <a:latin typeface="Latin Modern Sans"/>
              </a:rPr>
              <a:t>istemas de Cor</a:t>
            </a:r>
            <a:endParaRPr lang="pt-BR" sz="2000" strike="noStrike" spc="-1" dirty="0">
              <a:latin typeface="Arial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strike="noStrike" spc="-1" dirty="0">
                <a:solidFill>
                  <a:srgbClr val="1C1C1C"/>
                </a:solidFill>
                <a:latin typeface="Latin Modern Sans"/>
                <a:ea typeface="DejaVu Sans"/>
              </a:rPr>
              <a:t>Convolução e Filtros</a:t>
            </a:r>
            <a:endParaRPr lang="pt-BR" sz="2000" strike="noStrike" spc="-1" dirty="0">
              <a:latin typeface="Arial"/>
            </a:endParaRPr>
          </a:p>
          <a:p>
            <a:pPr indent="-24012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strike="noStrike" spc="-1" dirty="0">
                <a:solidFill>
                  <a:srgbClr val="1C1C1C"/>
                </a:solidFill>
                <a:latin typeface="Latin Modern Sans"/>
                <a:ea typeface="DejaVu Sans"/>
              </a:rPr>
              <a:t>Extração de Componentes</a:t>
            </a:r>
            <a:endParaRPr lang="pt-BR" sz="2000" strike="noStrike" spc="-1" dirty="0">
              <a:latin typeface="Arial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strike="noStrike" spc="-1" dirty="0">
                <a:solidFill>
                  <a:srgbClr val="1C1C1C"/>
                </a:solidFill>
                <a:latin typeface="Latin Modern Sans"/>
                <a:ea typeface="DejaVu Sans"/>
              </a:rPr>
              <a:t>Descritores de Características (Introdução)</a:t>
            </a:r>
            <a:endParaRPr lang="pt-BR" sz="2000" strike="noStrike" spc="-1" dirty="0">
              <a:latin typeface="Arial"/>
            </a:endParaRPr>
          </a:p>
        </p:txBody>
      </p:sp>
      <p:sp>
        <p:nvSpPr>
          <p:cNvPr id="6" name="CustomShape 2">
            <a:extLst>
              <a:ext uri="{FF2B5EF4-FFF2-40B4-BE49-F238E27FC236}">
                <a16:creationId xmlns:a16="http://schemas.microsoft.com/office/drawing/2014/main" id="{9F79B7AD-06F4-B679-A310-D1BE9FE8C46C}"/>
              </a:ext>
            </a:extLst>
          </p:cNvPr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Visão Computacional - Prof. André Hochuli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7" name="CustomShape 3">
            <a:extLst>
              <a:ext uri="{FF2B5EF4-FFF2-40B4-BE49-F238E27FC236}">
                <a16:creationId xmlns:a16="http://schemas.microsoft.com/office/drawing/2014/main" id="{B8205B6A-13C6-9B35-FAB7-5688D9DB7566}"/>
              </a:ext>
            </a:extLst>
          </p:cNvPr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Aula 02</a:t>
            </a:r>
            <a:endParaRPr lang="pt-BR" sz="1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en-US" sz="3200" b="1" spc="-1" dirty="0">
                <a:solidFill>
                  <a:srgbClr val="FFFFFF"/>
                </a:solidFill>
                <a:latin typeface="Latin Modern Sans"/>
              </a:rPr>
              <a:t>Row by Row Algorithm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9" name="CustomShape 2">
            <a:extLst>
              <a:ext uri="{FF2B5EF4-FFF2-40B4-BE49-F238E27FC236}">
                <a16:creationId xmlns:a16="http://schemas.microsoft.com/office/drawing/2014/main" id="{7D27D924-BAD9-59EB-0956-442C5E618C62}"/>
              </a:ext>
            </a:extLst>
          </p:cNvPr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10" name="CustomShape 3">
            <a:extLst>
              <a:ext uri="{FF2B5EF4-FFF2-40B4-BE49-F238E27FC236}">
                <a16:creationId xmlns:a16="http://schemas.microsoft.com/office/drawing/2014/main" id="{78C456B9-B5EA-AE0A-55ED-2B32CE41C07D}"/>
              </a:ext>
            </a:extLst>
          </p:cNvPr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pc="-1" dirty="0">
                <a:solidFill>
                  <a:srgbClr val="000000"/>
                </a:solidFill>
                <a:latin typeface="Arial"/>
                <a:ea typeface="DejaVu Sans"/>
              </a:rPr>
              <a:t>04</a:t>
            </a:r>
            <a:endParaRPr lang="pt-BR" sz="1800" b="0" strike="noStrike" spc="-1" dirty="0">
              <a:latin typeface="Arial"/>
            </a:endParaRPr>
          </a:p>
        </p:txBody>
      </p:sp>
      <p:pic>
        <p:nvPicPr>
          <p:cNvPr id="13" name="Picture 8" descr="8-Pixel-Connectivity">
            <a:extLst>
              <a:ext uri="{FF2B5EF4-FFF2-40B4-BE49-F238E27FC236}">
                <a16:creationId xmlns:a16="http://schemas.microsoft.com/office/drawing/2014/main" id="{8EF1B627-4E25-1A16-B1D0-A9D2F9C560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8835" y="4998401"/>
            <a:ext cx="670184" cy="661366"/>
          </a:xfrm>
          <a:prstGeom prst="rect">
            <a:avLst/>
          </a:prstGeom>
          <a:gradFill>
            <a:gsLst>
              <a:gs pos="0">
                <a:schemeClr val="tx1">
                  <a:alpha val="21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reflection stA="0" endPos="65000" dist="50800" dir="5400000" sy="-100000" algn="bl" rotWithShape="0"/>
          </a:effec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2BE45A96-3DEE-88C1-DFD1-58AC03C3DE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9021" y="3577668"/>
            <a:ext cx="3139322" cy="3139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3D5C63D3-ACBA-6641-8F96-10970038D6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49021" y="3593267"/>
            <a:ext cx="4087311" cy="3123722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6C8E9CF3-0AD5-FD26-C40D-E1EC89CC5D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49020" y="3596233"/>
            <a:ext cx="4087311" cy="3169534"/>
          </a:xfrm>
          <a:prstGeom prst="rect">
            <a:avLst/>
          </a:prstGeom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A0CBE4E6-8DF4-AE0F-EC4E-67E7FC40AA48}"/>
              </a:ext>
            </a:extLst>
          </p:cNvPr>
          <p:cNvSpPr/>
          <p:nvPr/>
        </p:nvSpPr>
        <p:spPr>
          <a:xfrm>
            <a:off x="6811617" y="3565416"/>
            <a:ext cx="2425148" cy="3127070"/>
          </a:xfrm>
          <a:prstGeom prst="rect">
            <a:avLst/>
          </a:prstGeom>
          <a:solidFill>
            <a:schemeClr val="accent1">
              <a:alpha val="14000"/>
            </a:schemeClr>
          </a:solidFill>
          <a:ln>
            <a:solidFill>
              <a:schemeClr val="accent1">
                <a:shade val="50000"/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1E492822-8FF5-1786-AD35-6C404D6EA988}"/>
              </a:ext>
            </a:extLst>
          </p:cNvPr>
          <p:cNvSpPr txBox="1"/>
          <p:nvPr/>
        </p:nvSpPr>
        <p:spPr>
          <a:xfrm>
            <a:off x="7430257" y="3222497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Union-Find</a:t>
            </a:r>
            <a:endParaRPr lang="pt-BR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4870DF35-E1BE-1399-038A-3BAFDE8E6F81}"/>
              </a:ext>
            </a:extLst>
          </p:cNvPr>
          <p:cNvSpPr txBox="1"/>
          <p:nvPr/>
        </p:nvSpPr>
        <p:spPr>
          <a:xfrm>
            <a:off x="200025" y="1689990"/>
            <a:ext cx="951637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Sliding a connectivity kernel , row by row ( 2 passes)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If the center falls in a non-zero pixel, label it!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Labeling: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If there are no labeled pixels connected, attribute a new label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Otherwise, attribute to it the neighbor´s label.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 Union-Find structure control adjacent labels (Union-Find)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Pass #1: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Row #5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499415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en-US" sz="3200" b="1" spc="-1" dirty="0">
                <a:solidFill>
                  <a:srgbClr val="FFFFFF"/>
                </a:solidFill>
                <a:latin typeface="Latin Modern Sans"/>
              </a:rPr>
              <a:t>Row by Row Algorithm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9" name="CustomShape 2">
            <a:extLst>
              <a:ext uri="{FF2B5EF4-FFF2-40B4-BE49-F238E27FC236}">
                <a16:creationId xmlns:a16="http://schemas.microsoft.com/office/drawing/2014/main" id="{7D27D924-BAD9-59EB-0956-442C5E618C62}"/>
              </a:ext>
            </a:extLst>
          </p:cNvPr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10" name="CustomShape 3">
            <a:extLst>
              <a:ext uri="{FF2B5EF4-FFF2-40B4-BE49-F238E27FC236}">
                <a16:creationId xmlns:a16="http://schemas.microsoft.com/office/drawing/2014/main" id="{78C456B9-B5EA-AE0A-55ED-2B32CE41C07D}"/>
              </a:ext>
            </a:extLst>
          </p:cNvPr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pc="-1" dirty="0">
                <a:solidFill>
                  <a:srgbClr val="000000"/>
                </a:solidFill>
                <a:latin typeface="Arial"/>
                <a:ea typeface="DejaVu Sans"/>
              </a:rPr>
              <a:t>04</a:t>
            </a:r>
            <a:endParaRPr lang="pt-BR" sz="1800" b="0" strike="noStrike" spc="-1" dirty="0">
              <a:latin typeface="Arial"/>
            </a:endParaRPr>
          </a:p>
        </p:txBody>
      </p:sp>
      <p:pic>
        <p:nvPicPr>
          <p:cNvPr id="13" name="Picture 8" descr="8-Pixel-Connectivity">
            <a:extLst>
              <a:ext uri="{FF2B5EF4-FFF2-40B4-BE49-F238E27FC236}">
                <a16:creationId xmlns:a16="http://schemas.microsoft.com/office/drawing/2014/main" id="{8EF1B627-4E25-1A16-B1D0-A9D2F9C560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8833" y="5430215"/>
            <a:ext cx="670184" cy="661366"/>
          </a:xfrm>
          <a:prstGeom prst="rect">
            <a:avLst/>
          </a:prstGeom>
          <a:gradFill>
            <a:gsLst>
              <a:gs pos="0">
                <a:schemeClr val="tx1">
                  <a:alpha val="21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reflection stA="0" endPos="65000" dist="50800" dir="5400000" sy="-100000" algn="bl" rotWithShape="0"/>
          </a:effec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2BE45A96-3DEE-88C1-DFD1-58AC03C3DE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9021" y="3577668"/>
            <a:ext cx="3139322" cy="3139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3D5C63D3-ACBA-6641-8F96-10970038D6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49021" y="3593267"/>
            <a:ext cx="4087311" cy="3123722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6C8E9CF3-0AD5-FD26-C40D-E1EC89CC5D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49020" y="3596233"/>
            <a:ext cx="4087311" cy="3169534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AB475C13-AED0-44F7-1E01-A43F1DE8063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49018" y="3593267"/>
            <a:ext cx="3180279" cy="3169534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4D7A373A-6889-771C-C948-77CB5192AA17}"/>
              </a:ext>
            </a:extLst>
          </p:cNvPr>
          <p:cNvSpPr/>
          <p:nvPr/>
        </p:nvSpPr>
        <p:spPr>
          <a:xfrm>
            <a:off x="6811617" y="3565416"/>
            <a:ext cx="2425148" cy="3127070"/>
          </a:xfrm>
          <a:prstGeom prst="rect">
            <a:avLst/>
          </a:prstGeom>
          <a:solidFill>
            <a:schemeClr val="accent1">
              <a:alpha val="14000"/>
            </a:schemeClr>
          </a:solidFill>
          <a:ln>
            <a:solidFill>
              <a:schemeClr val="accent1">
                <a:shade val="50000"/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29458CD3-49B8-9416-C34A-1EDEE2CFCFEE}"/>
              </a:ext>
            </a:extLst>
          </p:cNvPr>
          <p:cNvSpPr txBox="1"/>
          <p:nvPr/>
        </p:nvSpPr>
        <p:spPr>
          <a:xfrm>
            <a:off x="7430257" y="3222497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Union-Find</a:t>
            </a:r>
            <a:endParaRPr lang="pt-BR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5A5344E2-995E-8530-CD48-678C2A76C37E}"/>
              </a:ext>
            </a:extLst>
          </p:cNvPr>
          <p:cNvSpPr txBox="1"/>
          <p:nvPr/>
        </p:nvSpPr>
        <p:spPr>
          <a:xfrm>
            <a:off x="200025" y="1689990"/>
            <a:ext cx="951637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Sliding a connectivity kernel , row by row ( 2 passes)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If the center falls in a non-zero pixel, label it!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Labeling: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If there are no labeled pixels connected, attribute a new label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Otherwise, attribute to it the neighbor´s label.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 Union-Find structure control adjacent labels (Union-Find)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Pass #1: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Row #6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819988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en-US" sz="3200" b="1" spc="-1" dirty="0">
                <a:solidFill>
                  <a:srgbClr val="FFFFFF"/>
                </a:solidFill>
                <a:latin typeface="Latin Modern Sans"/>
              </a:rPr>
              <a:t>Row by Row Algorithm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9" name="CustomShape 2">
            <a:extLst>
              <a:ext uri="{FF2B5EF4-FFF2-40B4-BE49-F238E27FC236}">
                <a16:creationId xmlns:a16="http://schemas.microsoft.com/office/drawing/2014/main" id="{7D27D924-BAD9-59EB-0956-442C5E618C62}"/>
              </a:ext>
            </a:extLst>
          </p:cNvPr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10" name="CustomShape 3">
            <a:extLst>
              <a:ext uri="{FF2B5EF4-FFF2-40B4-BE49-F238E27FC236}">
                <a16:creationId xmlns:a16="http://schemas.microsoft.com/office/drawing/2014/main" id="{78C456B9-B5EA-AE0A-55ED-2B32CE41C07D}"/>
              </a:ext>
            </a:extLst>
          </p:cNvPr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pc="-1" dirty="0">
                <a:solidFill>
                  <a:srgbClr val="000000"/>
                </a:solidFill>
                <a:latin typeface="Arial"/>
                <a:ea typeface="DejaVu Sans"/>
              </a:rPr>
              <a:t>04</a:t>
            </a:r>
            <a:endParaRPr lang="pt-BR" sz="1800" b="0" strike="noStrike" spc="-1" dirty="0">
              <a:latin typeface="Arial"/>
            </a:endParaRPr>
          </a:p>
        </p:txBody>
      </p:sp>
      <p:pic>
        <p:nvPicPr>
          <p:cNvPr id="13" name="Picture 8" descr="8-Pixel-Connectivity">
            <a:extLst>
              <a:ext uri="{FF2B5EF4-FFF2-40B4-BE49-F238E27FC236}">
                <a16:creationId xmlns:a16="http://schemas.microsoft.com/office/drawing/2014/main" id="{8EF1B627-4E25-1A16-B1D0-A9D2F9C560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1942" y="5869685"/>
            <a:ext cx="670184" cy="661366"/>
          </a:xfrm>
          <a:prstGeom prst="rect">
            <a:avLst/>
          </a:prstGeom>
          <a:gradFill>
            <a:gsLst>
              <a:gs pos="0">
                <a:schemeClr val="tx1">
                  <a:alpha val="21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reflection stA="0" endPos="65000" dist="50800" dir="5400000" sy="-100000" algn="bl" rotWithShape="0"/>
          </a:effec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2BE45A96-3DEE-88C1-DFD1-58AC03C3DE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9021" y="3577668"/>
            <a:ext cx="3139322" cy="3139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3D5C63D3-ACBA-6641-8F96-10970038D6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49021" y="3593267"/>
            <a:ext cx="4087311" cy="3123722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6C8E9CF3-0AD5-FD26-C40D-E1EC89CC5D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49020" y="3596233"/>
            <a:ext cx="4087311" cy="3169534"/>
          </a:xfrm>
          <a:prstGeom prst="rect">
            <a:avLst/>
          </a:prstGeom>
        </p:spPr>
      </p:pic>
      <p:pic>
        <p:nvPicPr>
          <p:cNvPr id="23554" name="Picture 2">
            <a:extLst>
              <a:ext uri="{FF2B5EF4-FFF2-40B4-BE49-F238E27FC236}">
                <a16:creationId xmlns:a16="http://schemas.microsoft.com/office/drawing/2014/main" id="{5AEC7EB9-234A-74A8-9BAE-6705EE5D2B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2127" y="3593265"/>
            <a:ext cx="4807960" cy="3205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eta: para a Esquerda 2">
            <a:extLst>
              <a:ext uri="{FF2B5EF4-FFF2-40B4-BE49-F238E27FC236}">
                <a16:creationId xmlns:a16="http://schemas.microsoft.com/office/drawing/2014/main" id="{F4EADCBC-5358-A9AE-3059-BDC5D12D3CB1}"/>
              </a:ext>
            </a:extLst>
          </p:cNvPr>
          <p:cNvSpPr/>
          <p:nvPr/>
        </p:nvSpPr>
        <p:spPr>
          <a:xfrm>
            <a:off x="7739729" y="5198428"/>
            <a:ext cx="820715" cy="33641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4C70C1E8-C395-27CA-BBA9-1B74AD755724}"/>
              </a:ext>
            </a:extLst>
          </p:cNvPr>
          <p:cNvSpPr/>
          <p:nvPr/>
        </p:nvSpPr>
        <p:spPr>
          <a:xfrm>
            <a:off x="6811617" y="3565416"/>
            <a:ext cx="2425148" cy="3127070"/>
          </a:xfrm>
          <a:prstGeom prst="rect">
            <a:avLst/>
          </a:prstGeom>
          <a:solidFill>
            <a:schemeClr val="accent1">
              <a:alpha val="14000"/>
            </a:schemeClr>
          </a:solidFill>
          <a:ln>
            <a:solidFill>
              <a:schemeClr val="accent1">
                <a:shade val="50000"/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AFD07EEF-22D2-B768-E5AA-B3AD6B2BB30E}"/>
              </a:ext>
            </a:extLst>
          </p:cNvPr>
          <p:cNvSpPr txBox="1"/>
          <p:nvPr/>
        </p:nvSpPr>
        <p:spPr>
          <a:xfrm>
            <a:off x="7430257" y="3222497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Union-Find</a:t>
            </a:r>
            <a:endParaRPr lang="pt-BR" dirty="0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AC595765-F85C-F309-FE8A-0EA547D1142A}"/>
              </a:ext>
            </a:extLst>
          </p:cNvPr>
          <p:cNvSpPr txBox="1"/>
          <p:nvPr/>
        </p:nvSpPr>
        <p:spPr>
          <a:xfrm>
            <a:off x="200025" y="1689990"/>
            <a:ext cx="951637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Sliding a connectivity kernel , row by row ( 2 passes)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If the center falls in a non-zero pixel, label it!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Labeling: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If there are no labeled pixels connected, attribute a new label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Otherwise, attribute to it the neighbor´s label.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 Union-Find structure control adjacent labels (Union-Find)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Pass #1: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Row #7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274013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en-US" sz="3200" b="1" spc="-1" dirty="0">
                <a:solidFill>
                  <a:srgbClr val="FFFFFF"/>
                </a:solidFill>
                <a:latin typeface="Latin Modern Sans"/>
              </a:rPr>
              <a:t>Row by Row Algorithm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9" name="CustomShape 2">
            <a:extLst>
              <a:ext uri="{FF2B5EF4-FFF2-40B4-BE49-F238E27FC236}">
                <a16:creationId xmlns:a16="http://schemas.microsoft.com/office/drawing/2014/main" id="{7D27D924-BAD9-59EB-0956-442C5E618C62}"/>
              </a:ext>
            </a:extLst>
          </p:cNvPr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10" name="CustomShape 3">
            <a:extLst>
              <a:ext uri="{FF2B5EF4-FFF2-40B4-BE49-F238E27FC236}">
                <a16:creationId xmlns:a16="http://schemas.microsoft.com/office/drawing/2014/main" id="{78C456B9-B5EA-AE0A-55ED-2B32CE41C07D}"/>
              </a:ext>
            </a:extLst>
          </p:cNvPr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pc="-1" dirty="0">
                <a:solidFill>
                  <a:srgbClr val="000000"/>
                </a:solidFill>
                <a:latin typeface="Arial"/>
                <a:ea typeface="DejaVu Sans"/>
              </a:rPr>
              <a:t>04</a:t>
            </a:r>
            <a:endParaRPr lang="pt-BR" sz="1800" b="0" strike="noStrike" spc="-1" dirty="0">
              <a:latin typeface="Arial"/>
            </a:endParaRPr>
          </a:p>
        </p:txBody>
      </p:sp>
      <p:pic>
        <p:nvPicPr>
          <p:cNvPr id="13" name="Picture 8" descr="8-Pixel-Connectivity">
            <a:extLst>
              <a:ext uri="{FF2B5EF4-FFF2-40B4-BE49-F238E27FC236}">
                <a16:creationId xmlns:a16="http://schemas.microsoft.com/office/drawing/2014/main" id="{8EF1B627-4E25-1A16-B1D0-A9D2F9C560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0655" y="6193609"/>
            <a:ext cx="670184" cy="661366"/>
          </a:xfrm>
          <a:prstGeom prst="rect">
            <a:avLst/>
          </a:prstGeom>
          <a:gradFill>
            <a:gsLst>
              <a:gs pos="0">
                <a:schemeClr val="tx1">
                  <a:alpha val="21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reflection stA="0" endPos="65000" dist="50800" dir="5400000" sy="-100000" algn="bl" rotWithShape="0"/>
          </a:effec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2BE45A96-3DEE-88C1-DFD1-58AC03C3DE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9021" y="3577668"/>
            <a:ext cx="3139322" cy="3139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3D5C63D3-ACBA-6641-8F96-10970038D6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49021" y="3593267"/>
            <a:ext cx="4087311" cy="3123722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6C8E9CF3-0AD5-FD26-C40D-E1EC89CC5D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49020" y="3596233"/>
            <a:ext cx="4087311" cy="3169534"/>
          </a:xfrm>
          <a:prstGeom prst="rect">
            <a:avLst/>
          </a:prstGeom>
        </p:spPr>
      </p:pic>
      <p:pic>
        <p:nvPicPr>
          <p:cNvPr id="23554" name="Picture 2">
            <a:extLst>
              <a:ext uri="{FF2B5EF4-FFF2-40B4-BE49-F238E27FC236}">
                <a16:creationId xmlns:a16="http://schemas.microsoft.com/office/drawing/2014/main" id="{5AEC7EB9-234A-74A8-9BAE-6705EE5D2B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2127" y="3593265"/>
            <a:ext cx="4807960" cy="3205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eta: para a Esquerda 2">
            <a:extLst>
              <a:ext uri="{FF2B5EF4-FFF2-40B4-BE49-F238E27FC236}">
                <a16:creationId xmlns:a16="http://schemas.microsoft.com/office/drawing/2014/main" id="{F4EADCBC-5358-A9AE-3059-BDC5D12D3CB1}"/>
              </a:ext>
            </a:extLst>
          </p:cNvPr>
          <p:cNvSpPr/>
          <p:nvPr/>
        </p:nvSpPr>
        <p:spPr>
          <a:xfrm>
            <a:off x="7581163" y="6025401"/>
            <a:ext cx="820715" cy="33641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AFD07EEF-22D2-B768-E5AA-B3AD6B2BB30E}"/>
              </a:ext>
            </a:extLst>
          </p:cNvPr>
          <p:cNvSpPr txBox="1"/>
          <p:nvPr/>
        </p:nvSpPr>
        <p:spPr>
          <a:xfrm>
            <a:off x="7430257" y="3222497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Union-Find</a:t>
            </a:r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555E868-2B33-D66D-ECA6-99FB1CB5665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51947" y="3591829"/>
            <a:ext cx="4078309" cy="3170832"/>
          </a:xfrm>
          <a:prstGeom prst="rect">
            <a:avLst/>
          </a:prstGeom>
        </p:spPr>
      </p:pic>
      <p:sp>
        <p:nvSpPr>
          <p:cNvPr id="18" name="Retângulo 17">
            <a:extLst>
              <a:ext uri="{FF2B5EF4-FFF2-40B4-BE49-F238E27FC236}">
                <a16:creationId xmlns:a16="http://schemas.microsoft.com/office/drawing/2014/main" id="{02AF703B-941B-91C5-7408-6FCCF998C2C6}"/>
              </a:ext>
            </a:extLst>
          </p:cNvPr>
          <p:cNvSpPr/>
          <p:nvPr/>
        </p:nvSpPr>
        <p:spPr>
          <a:xfrm>
            <a:off x="6811617" y="3565416"/>
            <a:ext cx="2425148" cy="3127070"/>
          </a:xfrm>
          <a:prstGeom prst="rect">
            <a:avLst/>
          </a:prstGeom>
          <a:solidFill>
            <a:schemeClr val="accent1">
              <a:alpha val="14000"/>
            </a:schemeClr>
          </a:solidFill>
          <a:ln>
            <a:solidFill>
              <a:schemeClr val="accent1">
                <a:shade val="50000"/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2F2035EB-56FD-CE8D-65BB-7A01A562BF9E}"/>
              </a:ext>
            </a:extLst>
          </p:cNvPr>
          <p:cNvSpPr txBox="1"/>
          <p:nvPr/>
        </p:nvSpPr>
        <p:spPr>
          <a:xfrm>
            <a:off x="200025" y="1689990"/>
            <a:ext cx="9516375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Sliding a connectivity kernel , row by row ( 2 passes)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If the center falls in a non-zero pixel, label it!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Labeling: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If there are no labeled pixels connected, attribute a new label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Otherwise, attribute to it the neighbor´s label.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 Union-Find structure control adjacent labels (Union-Find)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Pass #1: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Row #8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679008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en-US" sz="3200" b="1" spc="-1" dirty="0">
                <a:solidFill>
                  <a:srgbClr val="FFFFFF"/>
                </a:solidFill>
                <a:latin typeface="Latin Modern Sans"/>
              </a:rPr>
              <a:t>Row by Row Algorithm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9" name="CustomShape 2">
            <a:extLst>
              <a:ext uri="{FF2B5EF4-FFF2-40B4-BE49-F238E27FC236}">
                <a16:creationId xmlns:a16="http://schemas.microsoft.com/office/drawing/2014/main" id="{7D27D924-BAD9-59EB-0956-442C5E618C62}"/>
              </a:ext>
            </a:extLst>
          </p:cNvPr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10" name="CustomShape 3">
            <a:extLst>
              <a:ext uri="{FF2B5EF4-FFF2-40B4-BE49-F238E27FC236}">
                <a16:creationId xmlns:a16="http://schemas.microsoft.com/office/drawing/2014/main" id="{78C456B9-B5EA-AE0A-55ED-2B32CE41C07D}"/>
              </a:ext>
            </a:extLst>
          </p:cNvPr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pc="-1" dirty="0">
                <a:solidFill>
                  <a:srgbClr val="000000"/>
                </a:solidFill>
                <a:latin typeface="Arial"/>
                <a:ea typeface="DejaVu Sans"/>
              </a:rPr>
              <a:t>04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744B707-1B4A-5A5F-CC17-5C9D8382FBD9}"/>
              </a:ext>
            </a:extLst>
          </p:cNvPr>
          <p:cNvSpPr txBox="1"/>
          <p:nvPr/>
        </p:nvSpPr>
        <p:spPr>
          <a:xfrm>
            <a:off x="200025" y="1689990"/>
            <a:ext cx="951637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Sliding a connectivity kernel , row by row ( 2 passes)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If the center falls in a non-zero pixel, label it!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Labeling: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If there are no labeled pixels connected, attribute a new label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Otherwise, attribute to it the neighbor´s label.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 Union-Find structure control adjacent labels (Union-Find)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Pass #2: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Resolve Union-Find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AFD07EEF-22D2-B768-E5AA-B3AD6B2BB30E}"/>
              </a:ext>
            </a:extLst>
          </p:cNvPr>
          <p:cNvSpPr txBox="1"/>
          <p:nvPr/>
        </p:nvSpPr>
        <p:spPr>
          <a:xfrm>
            <a:off x="5428345" y="3461023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Union-Find</a:t>
            </a:r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555E868-2B33-D66D-ECA6-99FB1CB566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7154" y="3835754"/>
            <a:ext cx="3491572" cy="2714652"/>
          </a:xfrm>
          <a:prstGeom prst="rect">
            <a:avLst/>
          </a:prstGeom>
        </p:spPr>
      </p:pic>
      <p:sp>
        <p:nvSpPr>
          <p:cNvPr id="15" name="Retângulo 14">
            <a:extLst>
              <a:ext uri="{FF2B5EF4-FFF2-40B4-BE49-F238E27FC236}">
                <a16:creationId xmlns:a16="http://schemas.microsoft.com/office/drawing/2014/main" id="{E340B16B-0C72-B05A-7D5F-64E98525D23F}"/>
              </a:ext>
            </a:extLst>
          </p:cNvPr>
          <p:cNvSpPr/>
          <p:nvPr/>
        </p:nvSpPr>
        <p:spPr>
          <a:xfrm>
            <a:off x="5828213" y="3981606"/>
            <a:ext cx="299599" cy="2525038"/>
          </a:xfrm>
          <a:prstGeom prst="rect">
            <a:avLst/>
          </a:prstGeom>
          <a:solidFill>
            <a:schemeClr val="accent1">
              <a:alpha val="14000"/>
            </a:schemeClr>
          </a:solidFill>
          <a:ln>
            <a:solidFill>
              <a:schemeClr val="accent1">
                <a:shade val="50000"/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18B7F386-4539-FC8C-5004-103FE344D6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1757" y="3791993"/>
            <a:ext cx="2747489" cy="2714651"/>
          </a:xfrm>
          <a:prstGeom prst="rect">
            <a:avLst/>
          </a:prstGeom>
        </p:spPr>
      </p:pic>
      <p:sp>
        <p:nvSpPr>
          <p:cNvPr id="11" name="Seta: para a Direita 10">
            <a:extLst>
              <a:ext uri="{FF2B5EF4-FFF2-40B4-BE49-F238E27FC236}">
                <a16:creationId xmlns:a16="http://schemas.microsoft.com/office/drawing/2014/main" id="{7F7263DC-DB20-89BF-E380-104B3125D914}"/>
              </a:ext>
            </a:extLst>
          </p:cNvPr>
          <p:cNvSpPr/>
          <p:nvPr/>
        </p:nvSpPr>
        <p:spPr>
          <a:xfrm>
            <a:off x="4123634" y="4463141"/>
            <a:ext cx="4068417" cy="1483551"/>
          </a:xfrm>
          <a:prstGeom prst="rightArrow">
            <a:avLst/>
          </a:prstGeom>
          <a:solidFill>
            <a:schemeClr val="accent1">
              <a:alpha val="9000"/>
            </a:schemeClr>
          </a:solidFill>
          <a:ln>
            <a:solidFill>
              <a:srgbClr val="C00000"/>
            </a:solidFill>
          </a:ln>
          <a:effectLst>
            <a:outerShdw blurRad="50800" dist="50800" dir="5400000" algn="ctr" rotWithShape="0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192126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en-US" sz="3200" b="1" spc="-1" dirty="0">
                <a:solidFill>
                  <a:srgbClr val="FFFFFF"/>
                </a:solidFill>
                <a:latin typeface="Latin Modern Sans"/>
              </a:rPr>
              <a:t>Let’s Code!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9" name="CustomShape 2">
            <a:extLst>
              <a:ext uri="{FF2B5EF4-FFF2-40B4-BE49-F238E27FC236}">
                <a16:creationId xmlns:a16="http://schemas.microsoft.com/office/drawing/2014/main" id="{7D27D924-BAD9-59EB-0956-442C5E618C62}"/>
              </a:ext>
            </a:extLst>
          </p:cNvPr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10" name="CustomShape 3">
            <a:extLst>
              <a:ext uri="{FF2B5EF4-FFF2-40B4-BE49-F238E27FC236}">
                <a16:creationId xmlns:a16="http://schemas.microsoft.com/office/drawing/2014/main" id="{78C456B9-B5EA-AE0A-55ED-2B32CE41C07D}"/>
              </a:ext>
            </a:extLst>
          </p:cNvPr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pc="-1" dirty="0">
                <a:solidFill>
                  <a:srgbClr val="000000"/>
                </a:solidFill>
                <a:latin typeface="Arial"/>
                <a:ea typeface="DejaVu Sans"/>
              </a:rPr>
              <a:t>04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744B707-1B4A-5A5F-CC17-5C9D8382FBD9}"/>
              </a:ext>
            </a:extLst>
          </p:cNvPr>
          <p:cNvSpPr txBox="1"/>
          <p:nvPr/>
        </p:nvSpPr>
        <p:spPr>
          <a:xfrm>
            <a:off x="200025" y="1689990"/>
            <a:ext cx="951637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 our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pratice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we will implement an algorithm to segment characters in a license plate.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Besides, we will introduce the cv2.connectedComponent() that implements the component labeling method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Checkout it here: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Lecture 04 - Finding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Components.ipynb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02C9653-35EC-636D-91ED-EF703B6EB5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6799" y="4493970"/>
            <a:ext cx="2856092" cy="632421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29ABD7D-AFCF-09D5-B35E-E8C95FC7CC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72894" y="2122084"/>
            <a:ext cx="2919997" cy="593898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91BDCFB1-D739-96C5-EF29-0445AD2F6A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36799" y="3304453"/>
            <a:ext cx="2768400" cy="533947"/>
          </a:xfrm>
          <a:prstGeom prst="rect">
            <a:avLst/>
          </a:prstGeom>
        </p:spPr>
      </p:pic>
      <p:sp>
        <p:nvSpPr>
          <p:cNvPr id="12" name="Seta: para Baixo 11">
            <a:extLst>
              <a:ext uri="{FF2B5EF4-FFF2-40B4-BE49-F238E27FC236}">
                <a16:creationId xmlns:a16="http://schemas.microsoft.com/office/drawing/2014/main" id="{45858C10-C9FC-78BF-917D-B5297101F5A7}"/>
              </a:ext>
            </a:extLst>
          </p:cNvPr>
          <p:cNvSpPr/>
          <p:nvPr/>
        </p:nvSpPr>
        <p:spPr>
          <a:xfrm>
            <a:off x="4498961" y="3885182"/>
            <a:ext cx="220943" cy="5231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Seta: para Baixo 12">
            <a:extLst>
              <a:ext uri="{FF2B5EF4-FFF2-40B4-BE49-F238E27FC236}">
                <a16:creationId xmlns:a16="http://schemas.microsoft.com/office/drawing/2014/main" id="{5FD540E4-9B2E-2233-5DE3-2085C67BCEB8}"/>
              </a:ext>
            </a:extLst>
          </p:cNvPr>
          <p:cNvSpPr/>
          <p:nvPr/>
        </p:nvSpPr>
        <p:spPr>
          <a:xfrm>
            <a:off x="4502600" y="2734515"/>
            <a:ext cx="220943" cy="5231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317078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en-US" sz="3200" b="1" spc="-1" dirty="0">
                <a:solidFill>
                  <a:srgbClr val="FFFFFF"/>
                </a:solidFill>
                <a:latin typeface="Latin Modern Sans"/>
              </a:rPr>
              <a:t>Computer Vision &amp; Pattern Recognition Pipeline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9" name="CustomShape 2">
            <a:extLst>
              <a:ext uri="{FF2B5EF4-FFF2-40B4-BE49-F238E27FC236}">
                <a16:creationId xmlns:a16="http://schemas.microsoft.com/office/drawing/2014/main" id="{7D27D924-BAD9-59EB-0956-442C5E618C62}"/>
              </a:ext>
            </a:extLst>
          </p:cNvPr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10" name="CustomShape 3">
            <a:extLst>
              <a:ext uri="{FF2B5EF4-FFF2-40B4-BE49-F238E27FC236}">
                <a16:creationId xmlns:a16="http://schemas.microsoft.com/office/drawing/2014/main" id="{78C456B9-B5EA-AE0A-55ED-2B32CE41C07D}"/>
              </a:ext>
            </a:extLst>
          </p:cNvPr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pc="-1" dirty="0">
                <a:solidFill>
                  <a:srgbClr val="000000"/>
                </a:solidFill>
                <a:latin typeface="Arial"/>
                <a:ea typeface="DejaVu Sans"/>
              </a:rPr>
              <a:t>05</a:t>
            </a:r>
            <a:endParaRPr lang="pt-BR" sz="1800" b="0" strike="noStrike" spc="-1" dirty="0">
              <a:latin typeface="Arial"/>
            </a:endParaRPr>
          </a:p>
        </p:txBody>
      </p:sp>
      <p:pic>
        <p:nvPicPr>
          <p:cNvPr id="1026" name="Picture 2" descr="Pattern recognition: Overview and applications">
            <a:extLst>
              <a:ext uri="{FF2B5EF4-FFF2-40B4-BE49-F238E27FC236}">
                <a16:creationId xmlns:a16="http://schemas.microsoft.com/office/drawing/2014/main" id="{491342BE-3F0B-ECE8-1BBA-AA5141D939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423" y="2473730"/>
            <a:ext cx="8983553" cy="2434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E76973B7-356B-A836-106F-2DA3716A437D}"/>
              </a:ext>
            </a:extLst>
          </p:cNvPr>
          <p:cNvSpPr/>
          <p:nvPr/>
        </p:nvSpPr>
        <p:spPr>
          <a:xfrm>
            <a:off x="546423" y="3098799"/>
            <a:ext cx="4320217" cy="1402081"/>
          </a:xfrm>
          <a:prstGeom prst="rect">
            <a:avLst/>
          </a:prstGeom>
          <a:solidFill>
            <a:schemeClr val="accent1">
              <a:alpha val="6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en-US" sz="3200" b="1" spc="-1" dirty="0">
                <a:solidFill>
                  <a:srgbClr val="FFFFFF"/>
                </a:solidFill>
                <a:latin typeface="Latin Modern Sans"/>
              </a:rPr>
              <a:t>Feature Extraction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9" name="CustomShape 2">
            <a:extLst>
              <a:ext uri="{FF2B5EF4-FFF2-40B4-BE49-F238E27FC236}">
                <a16:creationId xmlns:a16="http://schemas.microsoft.com/office/drawing/2014/main" id="{7D27D924-BAD9-59EB-0956-442C5E618C62}"/>
              </a:ext>
            </a:extLst>
          </p:cNvPr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10" name="CustomShape 3">
            <a:extLst>
              <a:ext uri="{FF2B5EF4-FFF2-40B4-BE49-F238E27FC236}">
                <a16:creationId xmlns:a16="http://schemas.microsoft.com/office/drawing/2014/main" id="{78C456B9-B5EA-AE0A-55ED-2B32CE41C07D}"/>
              </a:ext>
            </a:extLst>
          </p:cNvPr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pc="-1" dirty="0">
                <a:solidFill>
                  <a:srgbClr val="000000"/>
                </a:solidFill>
                <a:latin typeface="Arial"/>
                <a:ea typeface="DejaVu Sans"/>
              </a:rPr>
              <a:t>05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744B707-1B4A-5A5F-CC17-5C9D8382FBD9}"/>
              </a:ext>
            </a:extLst>
          </p:cNvPr>
          <p:cNvSpPr txBox="1"/>
          <p:nvPr/>
        </p:nvSpPr>
        <p:spPr>
          <a:xfrm>
            <a:off x="200025" y="1689990"/>
            <a:ext cx="951637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 feature descriptor translates high-dimensional data to a feature space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 feature vector represents the input data produced by the feature descriptor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Later, a machine learning model will learn the representations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" name="Picture 6">
            <a:extLst>
              <a:ext uri="{FF2B5EF4-FFF2-40B4-BE49-F238E27FC236}">
                <a16:creationId xmlns:a16="http://schemas.microsoft.com/office/drawing/2014/main" id="{1718333E-C8D6-8917-F221-C210BDFCC3F9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1738620" y="3416350"/>
            <a:ext cx="6599160" cy="950760"/>
          </a:xfrm>
          <a:prstGeom prst="rect">
            <a:avLst/>
          </a:prstGeom>
          <a:ln>
            <a:noFill/>
          </a:ln>
        </p:spPr>
      </p:pic>
      <p:pic>
        <p:nvPicPr>
          <p:cNvPr id="12" name="Picture 10">
            <a:extLst>
              <a:ext uri="{FF2B5EF4-FFF2-40B4-BE49-F238E27FC236}">
                <a16:creationId xmlns:a16="http://schemas.microsoft.com/office/drawing/2014/main" id="{ABB46901-D783-A8B1-4B9C-01685C378F51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464185" y="4828355"/>
            <a:ext cx="3989160" cy="1589040"/>
          </a:xfrm>
          <a:prstGeom prst="rect">
            <a:avLst/>
          </a:prstGeom>
          <a:ln>
            <a:noFill/>
          </a:ln>
        </p:spPr>
      </p:pic>
      <p:pic>
        <p:nvPicPr>
          <p:cNvPr id="13" name="Picture 8">
            <a:extLst>
              <a:ext uri="{FF2B5EF4-FFF2-40B4-BE49-F238E27FC236}">
                <a16:creationId xmlns:a16="http://schemas.microsoft.com/office/drawing/2014/main" id="{B1003574-4B08-5998-23AA-C69F0685AADD}"/>
              </a:ext>
            </a:extLst>
          </p:cNvPr>
          <p:cNvPicPr/>
          <p:nvPr/>
        </p:nvPicPr>
        <p:blipFill>
          <a:blip r:embed="rId5"/>
          <a:stretch/>
        </p:blipFill>
        <p:spPr>
          <a:xfrm>
            <a:off x="5410720" y="5666955"/>
            <a:ext cx="3119760" cy="930240"/>
          </a:xfrm>
          <a:prstGeom prst="rect">
            <a:avLst/>
          </a:prstGeom>
          <a:ln>
            <a:noFill/>
          </a:ln>
        </p:spPr>
      </p:pic>
      <p:pic>
        <p:nvPicPr>
          <p:cNvPr id="14" name="Picture 12">
            <a:extLst>
              <a:ext uri="{FF2B5EF4-FFF2-40B4-BE49-F238E27FC236}">
                <a16:creationId xmlns:a16="http://schemas.microsoft.com/office/drawing/2014/main" id="{C90C453D-E1E1-0447-DB49-F76B182A32B8}"/>
              </a:ext>
            </a:extLst>
          </p:cNvPr>
          <p:cNvPicPr/>
          <p:nvPr/>
        </p:nvPicPr>
        <p:blipFill>
          <a:blip r:embed="rId6"/>
          <a:stretch/>
        </p:blipFill>
        <p:spPr>
          <a:xfrm>
            <a:off x="4836620" y="4413155"/>
            <a:ext cx="4613400" cy="102708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4020637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en-US" sz="3200" b="1" spc="-1" dirty="0">
                <a:solidFill>
                  <a:srgbClr val="FFFFFF"/>
                </a:solidFill>
                <a:latin typeface="Latin Modern Sans"/>
              </a:rPr>
              <a:t>Feature Extraction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9" name="CustomShape 2">
            <a:extLst>
              <a:ext uri="{FF2B5EF4-FFF2-40B4-BE49-F238E27FC236}">
                <a16:creationId xmlns:a16="http://schemas.microsoft.com/office/drawing/2014/main" id="{7D27D924-BAD9-59EB-0956-442C5E618C62}"/>
              </a:ext>
            </a:extLst>
          </p:cNvPr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10" name="CustomShape 3">
            <a:extLst>
              <a:ext uri="{FF2B5EF4-FFF2-40B4-BE49-F238E27FC236}">
                <a16:creationId xmlns:a16="http://schemas.microsoft.com/office/drawing/2014/main" id="{78C456B9-B5EA-AE0A-55ED-2B32CE41C07D}"/>
              </a:ext>
            </a:extLst>
          </p:cNvPr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pc="-1" dirty="0">
                <a:solidFill>
                  <a:srgbClr val="000000"/>
                </a:solidFill>
                <a:latin typeface="Arial"/>
                <a:ea typeface="DejaVu Sans"/>
              </a:rPr>
              <a:t>05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744B707-1B4A-5A5F-CC17-5C9D8382FBD9}"/>
              </a:ext>
            </a:extLst>
          </p:cNvPr>
          <p:cNvSpPr txBox="1"/>
          <p:nvPr/>
        </p:nvSpPr>
        <p:spPr>
          <a:xfrm>
            <a:off x="200025" y="1689990"/>
            <a:ext cx="95163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Let's represent our image by its size, so an image I that belongs to class X is represented by: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f(I,X) = [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I.width,I.heigth,X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3A70030-DE45-20E5-0635-F0C597E47F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328" y="2892125"/>
            <a:ext cx="8645954" cy="1592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29BA148F-5A6A-4CCE-A25F-B237DA7B7B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235" y="5467741"/>
            <a:ext cx="8645954" cy="272744"/>
          </a:xfrm>
          <a:prstGeom prst="rect">
            <a:avLst/>
          </a:prstGeom>
        </p:spPr>
      </p:pic>
      <p:sp>
        <p:nvSpPr>
          <p:cNvPr id="4" name="Seta: para Baixo 3">
            <a:extLst>
              <a:ext uri="{FF2B5EF4-FFF2-40B4-BE49-F238E27FC236}">
                <a16:creationId xmlns:a16="http://schemas.microsoft.com/office/drawing/2014/main" id="{F0A351AE-6DE2-22A7-FA31-D013954F7FDB}"/>
              </a:ext>
            </a:extLst>
          </p:cNvPr>
          <p:cNvSpPr/>
          <p:nvPr/>
        </p:nvSpPr>
        <p:spPr>
          <a:xfrm>
            <a:off x="897120" y="4484801"/>
            <a:ext cx="198119" cy="8898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Seta: para Baixo 12">
            <a:extLst>
              <a:ext uri="{FF2B5EF4-FFF2-40B4-BE49-F238E27FC236}">
                <a16:creationId xmlns:a16="http://schemas.microsoft.com/office/drawing/2014/main" id="{C5F21704-E3F0-49DF-D24B-0A792B82C6C3}"/>
              </a:ext>
            </a:extLst>
          </p:cNvPr>
          <p:cNvSpPr/>
          <p:nvPr/>
        </p:nvSpPr>
        <p:spPr>
          <a:xfrm>
            <a:off x="1699760" y="4484800"/>
            <a:ext cx="198119" cy="8898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Seta: para Baixo 13">
            <a:extLst>
              <a:ext uri="{FF2B5EF4-FFF2-40B4-BE49-F238E27FC236}">
                <a16:creationId xmlns:a16="http://schemas.microsoft.com/office/drawing/2014/main" id="{584B257D-E479-1125-8C37-C06A9442AA2A}"/>
              </a:ext>
            </a:extLst>
          </p:cNvPr>
          <p:cNvSpPr/>
          <p:nvPr/>
        </p:nvSpPr>
        <p:spPr>
          <a:xfrm>
            <a:off x="2502400" y="4484799"/>
            <a:ext cx="198119" cy="8898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Seta: para Baixo 14">
            <a:extLst>
              <a:ext uri="{FF2B5EF4-FFF2-40B4-BE49-F238E27FC236}">
                <a16:creationId xmlns:a16="http://schemas.microsoft.com/office/drawing/2014/main" id="{D8023DD3-F894-25B2-5253-B3F021E14310}"/>
              </a:ext>
            </a:extLst>
          </p:cNvPr>
          <p:cNvSpPr/>
          <p:nvPr/>
        </p:nvSpPr>
        <p:spPr>
          <a:xfrm>
            <a:off x="3305040" y="4484798"/>
            <a:ext cx="198119" cy="8898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Seta: para Baixo 15">
            <a:extLst>
              <a:ext uri="{FF2B5EF4-FFF2-40B4-BE49-F238E27FC236}">
                <a16:creationId xmlns:a16="http://schemas.microsoft.com/office/drawing/2014/main" id="{2116F6A4-1559-B7DD-79C7-E0F00767075E}"/>
              </a:ext>
            </a:extLst>
          </p:cNvPr>
          <p:cNvSpPr/>
          <p:nvPr/>
        </p:nvSpPr>
        <p:spPr>
          <a:xfrm>
            <a:off x="4039553" y="4484799"/>
            <a:ext cx="198119" cy="8898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Seta: para Baixo 16">
            <a:extLst>
              <a:ext uri="{FF2B5EF4-FFF2-40B4-BE49-F238E27FC236}">
                <a16:creationId xmlns:a16="http://schemas.microsoft.com/office/drawing/2014/main" id="{BBF8B83D-823D-8B3A-240F-6AB137F60318}"/>
              </a:ext>
            </a:extLst>
          </p:cNvPr>
          <p:cNvSpPr/>
          <p:nvPr/>
        </p:nvSpPr>
        <p:spPr>
          <a:xfrm>
            <a:off x="4842193" y="4484798"/>
            <a:ext cx="198119" cy="8898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Seta: para Baixo 17">
            <a:extLst>
              <a:ext uri="{FF2B5EF4-FFF2-40B4-BE49-F238E27FC236}">
                <a16:creationId xmlns:a16="http://schemas.microsoft.com/office/drawing/2014/main" id="{92C1F088-6DE3-0CF1-DCAB-6390900455AA}"/>
              </a:ext>
            </a:extLst>
          </p:cNvPr>
          <p:cNvSpPr/>
          <p:nvPr/>
        </p:nvSpPr>
        <p:spPr>
          <a:xfrm>
            <a:off x="5644833" y="4484797"/>
            <a:ext cx="198119" cy="8898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Seta: para Baixo 18">
            <a:extLst>
              <a:ext uri="{FF2B5EF4-FFF2-40B4-BE49-F238E27FC236}">
                <a16:creationId xmlns:a16="http://schemas.microsoft.com/office/drawing/2014/main" id="{43445CE7-B917-77B5-0E32-3EDC9A0B0E09}"/>
              </a:ext>
            </a:extLst>
          </p:cNvPr>
          <p:cNvSpPr/>
          <p:nvPr/>
        </p:nvSpPr>
        <p:spPr>
          <a:xfrm>
            <a:off x="6447473" y="4484796"/>
            <a:ext cx="198119" cy="8898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Seta: para Baixo 19">
            <a:extLst>
              <a:ext uri="{FF2B5EF4-FFF2-40B4-BE49-F238E27FC236}">
                <a16:creationId xmlns:a16="http://schemas.microsoft.com/office/drawing/2014/main" id="{E08F5FE5-7E40-BCB4-06D9-4D18D8182622}"/>
              </a:ext>
            </a:extLst>
          </p:cNvPr>
          <p:cNvSpPr/>
          <p:nvPr/>
        </p:nvSpPr>
        <p:spPr>
          <a:xfrm>
            <a:off x="7151053" y="4471975"/>
            <a:ext cx="198119" cy="8898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Seta: para Baixo 20">
            <a:extLst>
              <a:ext uri="{FF2B5EF4-FFF2-40B4-BE49-F238E27FC236}">
                <a16:creationId xmlns:a16="http://schemas.microsoft.com/office/drawing/2014/main" id="{F335D5D9-6025-BA86-B4D0-83C83B67FD7D}"/>
              </a:ext>
            </a:extLst>
          </p:cNvPr>
          <p:cNvSpPr/>
          <p:nvPr/>
        </p:nvSpPr>
        <p:spPr>
          <a:xfrm>
            <a:off x="7953693" y="4471974"/>
            <a:ext cx="198119" cy="8898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Seta: para Baixo 21">
            <a:extLst>
              <a:ext uri="{FF2B5EF4-FFF2-40B4-BE49-F238E27FC236}">
                <a16:creationId xmlns:a16="http://schemas.microsoft.com/office/drawing/2014/main" id="{5F9D1628-8567-3F01-4E60-FDCFB01A70E9}"/>
              </a:ext>
            </a:extLst>
          </p:cNvPr>
          <p:cNvSpPr/>
          <p:nvPr/>
        </p:nvSpPr>
        <p:spPr>
          <a:xfrm>
            <a:off x="8756333" y="4471973"/>
            <a:ext cx="198119" cy="8898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259041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en-US" sz="3200" b="1" spc="-1" dirty="0">
                <a:solidFill>
                  <a:srgbClr val="FFFFFF"/>
                </a:solidFill>
                <a:latin typeface="Latin Modern Sans"/>
              </a:rPr>
              <a:t>Feature Vector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9" name="CustomShape 2">
            <a:extLst>
              <a:ext uri="{FF2B5EF4-FFF2-40B4-BE49-F238E27FC236}">
                <a16:creationId xmlns:a16="http://schemas.microsoft.com/office/drawing/2014/main" id="{7D27D924-BAD9-59EB-0956-442C5E618C62}"/>
              </a:ext>
            </a:extLst>
          </p:cNvPr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10" name="CustomShape 3">
            <a:extLst>
              <a:ext uri="{FF2B5EF4-FFF2-40B4-BE49-F238E27FC236}">
                <a16:creationId xmlns:a16="http://schemas.microsoft.com/office/drawing/2014/main" id="{78C456B9-B5EA-AE0A-55ED-2B32CE41C07D}"/>
              </a:ext>
            </a:extLst>
          </p:cNvPr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pc="-1" dirty="0">
                <a:solidFill>
                  <a:srgbClr val="000000"/>
                </a:solidFill>
                <a:latin typeface="Arial"/>
                <a:ea typeface="DejaVu Sans"/>
              </a:rPr>
              <a:t>05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744B707-1B4A-5A5F-CC17-5C9D8382FBD9}"/>
              </a:ext>
            </a:extLst>
          </p:cNvPr>
          <p:cNvSpPr txBox="1"/>
          <p:nvPr/>
        </p:nvSpPr>
        <p:spPr>
          <a:xfrm>
            <a:off x="200025" y="1689990"/>
            <a:ext cx="9516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Is the feature vector representative?</a:t>
            </a:r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069EE960-C983-7EDB-18D8-9917D793F6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5360" y="3596653"/>
            <a:ext cx="5095400" cy="3494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6E0108AE-1516-0477-09AB-CCF3910870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176" y="1867605"/>
            <a:ext cx="8645954" cy="1592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4409DDD0-86A1-DEBF-9868-D5F9E164F1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7495" y="3323909"/>
            <a:ext cx="8645954" cy="272744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F3DC49E2-7954-C66A-8A92-0FA84EEC82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36625" y="3702862"/>
            <a:ext cx="743054" cy="266737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2B3070D4-C51E-8F35-B5CB-2E12DCBB90C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91968" y="6028672"/>
            <a:ext cx="676369" cy="257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17119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pt-BR" sz="3200" b="1" strike="noStrike" spc="-1" dirty="0">
                <a:solidFill>
                  <a:srgbClr val="FFFFFF"/>
                </a:solidFill>
                <a:latin typeface="Latin Modern Sans"/>
                <a:ea typeface="DejaVu Sans"/>
              </a:rPr>
              <a:t>Visão Computacional Pipeline</a:t>
            </a:r>
            <a:endParaRPr lang="pt-BR" sz="3200" b="0" strike="noStrike" spc="-1" dirty="0">
              <a:latin typeface="Arial"/>
            </a:endParaRPr>
          </a:p>
        </p:txBody>
      </p:sp>
      <p:sp>
        <p:nvSpPr>
          <p:cNvPr id="104" name="CustomShape 2"/>
          <p:cNvSpPr/>
          <p:nvPr/>
        </p:nvSpPr>
        <p:spPr>
          <a:xfrm>
            <a:off x="360000" y="1980000"/>
            <a:ext cx="9176400" cy="467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800" b="0" strike="noStrike" spc="-1">
              <a:latin typeface="Arial"/>
            </a:endParaRPr>
          </a:p>
        </p:txBody>
      </p:sp>
      <p:sp>
        <p:nvSpPr>
          <p:cNvPr id="14" name="CustomShape 2">
            <a:extLst>
              <a:ext uri="{FF2B5EF4-FFF2-40B4-BE49-F238E27FC236}">
                <a16:creationId xmlns:a16="http://schemas.microsoft.com/office/drawing/2014/main" id="{A6BE9730-7698-C990-AFB5-828FC67EC3C5}"/>
              </a:ext>
            </a:extLst>
          </p:cNvPr>
          <p:cNvSpPr/>
          <p:nvPr/>
        </p:nvSpPr>
        <p:spPr>
          <a:xfrm>
            <a:off x="450000" y="1820901"/>
            <a:ext cx="9176400" cy="467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lvl="1" indent="-21492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600" b="1" strike="noStrike" spc="-1" dirty="0">
                <a:solidFill>
                  <a:srgbClr val="1C1C1C"/>
                </a:solidFill>
                <a:latin typeface="Latin Modern Sans"/>
                <a:ea typeface="DejaVu Sans"/>
              </a:rPr>
              <a:t>Abordagem Tradicional (~2010)</a:t>
            </a:r>
            <a:endParaRPr lang="pt-BR" sz="1600" b="0" strike="noStrike" spc="-1" dirty="0">
              <a:latin typeface="Arial"/>
            </a:endParaRPr>
          </a:p>
          <a:p>
            <a:pPr marL="432000" lvl="1" indent="-21492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BR" sz="1600" b="1" strike="noStrike" spc="-1" dirty="0">
              <a:solidFill>
                <a:srgbClr val="1C1C1C"/>
              </a:solidFill>
              <a:latin typeface="Latin Modern Sans"/>
              <a:ea typeface="DejaVu Sans"/>
            </a:endParaRPr>
          </a:p>
          <a:p>
            <a:pPr marL="432000" lvl="1" indent="-21492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BR" sz="1600" b="1" spc="-1" dirty="0">
              <a:solidFill>
                <a:srgbClr val="1C1C1C"/>
              </a:solidFill>
              <a:latin typeface="Latin Modern Sans"/>
              <a:ea typeface="DejaVu Sans"/>
            </a:endParaRPr>
          </a:p>
          <a:p>
            <a:pPr marL="432000" lvl="1" indent="-21492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BR" sz="1600" b="1" strike="noStrike" spc="-1" dirty="0">
              <a:solidFill>
                <a:srgbClr val="1C1C1C"/>
              </a:solidFill>
              <a:latin typeface="Latin Modern Sans"/>
              <a:ea typeface="DejaVu Sans"/>
            </a:endParaRPr>
          </a:p>
          <a:p>
            <a:pPr marL="432000" lvl="1" indent="-21492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BR" sz="1600" b="1" spc="-1" dirty="0">
              <a:solidFill>
                <a:srgbClr val="1C1C1C"/>
              </a:solidFill>
              <a:latin typeface="Latin Modern Sans"/>
              <a:ea typeface="DejaVu Sans"/>
            </a:endParaRPr>
          </a:p>
          <a:p>
            <a:pPr marL="432000" lvl="1" indent="-21492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BR" sz="1600" b="1" strike="noStrike" spc="-1" dirty="0">
              <a:solidFill>
                <a:srgbClr val="1C1C1C"/>
              </a:solidFill>
              <a:latin typeface="Latin Modern Sans"/>
              <a:ea typeface="DejaVu Sans"/>
            </a:endParaRPr>
          </a:p>
          <a:p>
            <a:pPr marL="432000" lvl="1" indent="-21492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600" b="1" strike="noStrike" spc="-1" dirty="0" err="1">
                <a:solidFill>
                  <a:srgbClr val="1C1C1C"/>
                </a:solidFill>
                <a:latin typeface="Latin Modern Sans"/>
                <a:ea typeface="DejaVu Sans"/>
              </a:rPr>
              <a:t>Deep</a:t>
            </a:r>
            <a:r>
              <a:rPr lang="pt-BR" sz="1600" b="1" strike="noStrike" spc="-1" dirty="0">
                <a:solidFill>
                  <a:srgbClr val="1C1C1C"/>
                </a:solidFill>
                <a:latin typeface="Latin Modern Sans"/>
                <a:ea typeface="DejaVu Sans"/>
              </a:rPr>
              <a:t> Learning (~2010-&gt;Hoje)</a:t>
            </a: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600" b="0" strike="noStrike" spc="-1" dirty="0">
              <a:latin typeface="Arial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6C94CD36-7047-5163-0635-61E0AEC1AE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9464" y="2501725"/>
            <a:ext cx="7701696" cy="1437211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85F67225-5708-AA7A-B4CA-A10D3F5BE7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9464" y="4834617"/>
            <a:ext cx="7701696" cy="1437211"/>
          </a:xfrm>
          <a:prstGeom prst="rect">
            <a:avLst/>
          </a:prstGeom>
        </p:spPr>
      </p:pic>
      <p:sp>
        <p:nvSpPr>
          <p:cNvPr id="19" name="CustomShape 2">
            <a:extLst>
              <a:ext uri="{FF2B5EF4-FFF2-40B4-BE49-F238E27FC236}">
                <a16:creationId xmlns:a16="http://schemas.microsoft.com/office/drawing/2014/main" id="{A8DAA60B-4A5C-BB3F-4E54-35C87EC34782}"/>
              </a:ext>
            </a:extLst>
          </p:cNvPr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Visão Computacional - Prof. André Hochuli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20" name="CustomShape 3">
            <a:extLst>
              <a:ext uri="{FF2B5EF4-FFF2-40B4-BE49-F238E27FC236}">
                <a16:creationId xmlns:a16="http://schemas.microsoft.com/office/drawing/2014/main" id="{D8F3B4E9-EEC0-6D7C-C0E3-F0E32368FCC6}"/>
              </a:ext>
            </a:extLst>
          </p:cNvPr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Aula 02</a:t>
            </a:r>
            <a:endParaRPr lang="pt-BR" sz="1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0296901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en-US" sz="3200" b="1" spc="-1" dirty="0">
                <a:solidFill>
                  <a:srgbClr val="FFFFFF"/>
                </a:solidFill>
                <a:latin typeface="Latin Modern Sans"/>
              </a:rPr>
              <a:t>Feature Vector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9" name="CustomShape 2">
            <a:extLst>
              <a:ext uri="{FF2B5EF4-FFF2-40B4-BE49-F238E27FC236}">
                <a16:creationId xmlns:a16="http://schemas.microsoft.com/office/drawing/2014/main" id="{7D27D924-BAD9-59EB-0956-442C5E618C62}"/>
              </a:ext>
            </a:extLst>
          </p:cNvPr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10" name="CustomShape 3">
            <a:extLst>
              <a:ext uri="{FF2B5EF4-FFF2-40B4-BE49-F238E27FC236}">
                <a16:creationId xmlns:a16="http://schemas.microsoft.com/office/drawing/2014/main" id="{78C456B9-B5EA-AE0A-55ED-2B32CE41C07D}"/>
              </a:ext>
            </a:extLst>
          </p:cNvPr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pc="-1" dirty="0">
                <a:solidFill>
                  <a:srgbClr val="000000"/>
                </a:solidFill>
                <a:latin typeface="Arial"/>
                <a:ea typeface="DejaVu Sans"/>
              </a:rPr>
              <a:t>05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744B707-1B4A-5A5F-CC17-5C9D8382FBD9}"/>
              </a:ext>
            </a:extLst>
          </p:cNvPr>
          <p:cNvSpPr txBox="1"/>
          <p:nvPr/>
        </p:nvSpPr>
        <p:spPr>
          <a:xfrm>
            <a:off x="200025" y="1689990"/>
            <a:ext cx="9516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Is the feature vector representative?</a:t>
            </a:r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069EE960-C983-7EDB-18D8-9917D793F6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5360" y="3596653"/>
            <a:ext cx="5095400" cy="3494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6E0108AE-1516-0477-09AB-CCF3910870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176" y="1867605"/>
            <a:ext cx="8645954" cy="1592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4409DDD0-86A1-DEBF-9868-D5F9E164F1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7495" y="3323909"/>
            <a:ext cx="8645954" cy="272744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F3DC49E2-7954-C66A-8A92-0FA84EEC82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36625" y="3702862"/>
            <a:ext cx="743054" cy="266737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ED5A9E41-4120-B04B-6020-F61E44EB523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32121" y="5431876"/>
            <a:ext cx="695422" cy="276264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954299C2-779A-7404-D0BF-40876A035C6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91968" y="6028672"/>
            <a:ext cx="676369" cy="257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69829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en-US" sz="3200" b="1" spc="-1" dirty="0">
                <a:solidFill>
                  <a:srgbClr val="FFFFFF"/>
                </a:solidFill>
                <a:latin typeface="Latin Modern Sans"/>
              </a:rPr>
              <a:t>Feature Vector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9" name="CustomShape 2">
            <a:extLst>
              <a:ext uri="{FF2B5EF4-FFF2-40B4-BE49-F238E27FC236}">
                <a16:creationId xmlns:a16="http://schemas.microsoft.com/office/drawing/2014/main" id="{7D27D924-BAD9-59EB-0956-442C5E618C62}"/>
              </a:ext>
            </a:extLst>
          </p:cNvPr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10" name="CustomShape 3">
            <a:extLst>
              <a:ext uri="{FF2B5EF4-FFF2-40B4-BE49-F238E27FC236}">
                <a16:creationId xmlns:a16="http://schemas.microsoft.com/office/drawing/2014/main" id="{78C456B9-B5EA-AE0A-55ED-2B32CE41C07D}"/>
              </a:ext>
            </a:extLst>
          </p:cNvPr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pc="-1" dirty="0">
                <a:solidFill>
                  <a:srgbClr val="000000"/>
                </a:solidFill>
                <a:latin typeface="Arial"/>
                <a:ea typeface="DejaVu Sans"/>
              </a:rPr>
              <a:t>05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744B707-1B4A-5A5F-CC17-5C9D8382FBD9}"/>
              </a:ext>
            </a:extLst>
          </p:cNvPr>
          <p:cNvSpPr txBox="1"/>
          <p:nvPr/>
        </p:nvSpPr>
        <p:spPr>
          <a:xfrm>
            <a:off x="200025" y="1689990"/>
            <a:ext cx="9516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Is the feature vector representative?</a:t>
            </a:r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069EE960-C983-7EDB-18D8-9917D793F6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5360" y="3596653"/>
            <a:ext cx="5095400" cy="3494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6E0108AE-1516-0477-09AB-CCF3910870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176" y="1867605"/>
            <a:ext cx="8645954" cy="1592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4409DDD0-86A1-DEBF-9868-D5F9E164F1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7495" y="3323909"/>
            <a:ext cx="8645954" cy="272744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F3DC49E2-7954-C66A-8A92-0FA84EEC82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36625" y="3702862"/>
            <a:ext cx="743054" cy="266737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ED5A9E41-4120-B04B-6020-F61E44EB523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32121" y="5431876"/>
            <a:ext cx="695422" cy="276264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954299C2-779A-7404-D0BF-40876A035C6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91968" y="6028672"/>
            <a:ext cx="676369" cy="257211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A36021AE-7F7D-B68D-B559-503DDD29302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53393" y="5275761"/>
            <a:ext cx="657317" cy="200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39282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en-US" sz="3200" b="1" spc="-1" dirty="0">
                <a:solidFill>
                  <a:srgbClr val="FFFFFF"/>
                </a:solidFill>
                <a:latin typeface="Latin Modern Sans"/>
              </a:rPr>
              <a:t>Feature Vector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9" name="CustomShape 2">
            <a:extLst>
              <a:ext uri="{FF2B5EF4-FFF2-40B4-BE49-F238E27FC236}">
                <a16:creationId xmlns:a16="http://schemas.microsoft.com/office/drawing/2014/main" id="{7D27D924-BAD9-59EB-0956-442C5E618C62}"/>
              </a:ext>
            </a:extLst>
          </p:cNvPr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10" name="CustomShape 3">
            <a:extLst>
              <a:ext uri="{FF2B5EF4-FFF2-40B4-BE49-F238E27FC236}">
                <a16:creationId xmlns:a16="http://schemas.microsoft.com/office/drawing/2014/main" id="{78C456B9-B5EA-AE0A-55ED-2B32CE41C07D}"/>
              </a:ext>
            </a:extLst>
          </p:cNvPr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pc="-1" dirty="0">
                <a:solidFill>
                  <a:srgbClr val="000000"/>
                </a:solidFill>
                <a:latin typeface="Arial"/>
                <a:ea typeface="DejaVu Sans"/>
              </a:rPr>
              <a:t>05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744B707-1B4A-5A5F-CC17-5C9D8382FBD9}"/>
              </a:ext>
            </a:extLst>
          </p:cNvPr>
          <p:cNvSpPr txBox="1"/>
          <p:nvPr/>
        </p:nvSpPr>
        <p:spPr>
          <a:xfrm>
            <a:off x="200025" y="1689990"/>
            <a:ext cx="9516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Is the feature vector representative?</a:t>
            </a:r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069EE960-C983-7EDB-18D8-9917D793F6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5360" y="3596653"/>
            <a:ext cx="5095400" cy="3494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6E0108AE-1516-0477-09AB-CCF3910870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176" y="1867605"/>
            <a:ext cx="8645954" cy="1592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4409DDD0-86A1-DEBF-9868-D5F9E164F1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7495" y="3323909"/>
            <a:ext cx="8645954" cy="272744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F3DC49E2-7954-C66A-8A92-0FA84EEC82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36625" y="3702862"/>
            <a:ext cx="743054" cy="266737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ED5A9E41-4120-B04B-6020-F61E44EB523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32121" y="5431876"/>
            <a:ext cx="695422" cy="276264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954299C2-779A-7404-D0BF-40876A035C6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91968" y="6028672"/>
            <a:ext cx="676369" cy="257211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A36021AE-7F7D-B68D-B559-503DDD29302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53393" y="5275761"/>
            <a:ext cx="657317" cy="200053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EC9EEAE9-31F7-FB6A-096B-CB2035372F5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933073" y="5075708"/>
            <a:ext cx="685896" cy="200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30898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en-US" sz="3200" b="1" spc="-1" dirty="0">
                <a:solidFill>
                  <a:srgbClr val="FFFFFF"/>
                </a:solidFill>
                <a:latin typeface="Latin Modern Sans"/>
              </a:rPr>
              <a:t>Feature Vector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9" name="CustomShape 2">
            <a:extLst>
              <a:ext uri="{FF2B5EF4-FFF2-40B4-BE49-F238E27FC236}">
                <a16:creationId xmlns:a16="http://schemas.microsoft.com/office/drawing/2014/main" id="{7D27D924-BAD9-59EB-0956-442C5E618C62}"/>
              </a:ext>
            </a:extLst>
          </p:cNvPr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10" name="CustomShape 3">
            <a:extLst>
              <a:ext uri="{FF2B5EF4-FFF2-40B4-BE49-F238E27FC236}">
                <a16:creationId xmlns:a16="http://schemas.microsoft.com/office/drawing/2014/main" id="{78C456B9-B5EA-AE0A-55ED-2B32CE41C07D}"/>
              </a:ext>
            </a:extLst>
          </p:cNvPr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pc="-1" dirty="0">
                <a:solidFill>
                  <a:srgbClr val="000000"/>
                </a:solidFill>
                <a:latin typeface="Arial"/>
                <a:ea typeface="DejaVu Sans"/>
              </a:rPr>
              <a:t>05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744B707-1B4A-5A5F-CC17-5C9D8382FBD9}"/>
              </a:ext>
            </a:extLst>
          </p:cNvPr>
          <p:cNvSpPr txBox="1"/>
          <p:nvPr/>
        </p:nvSpPr>
        <p:spPr>
          <a:xfrm>
            <a:off x="200025" y="1689990"/>
            <a:ext cx="95163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Is the feature vector representative?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069EE960-C983-7EDB-18D8-9917D793F6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5360" y="3596653"/>
            <a:ext cx="5095400" cy="3494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6E0108AE-1516-0477-09AB-CCF3910870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176" y="1867605"/>
            <a:ext cx="8645954" cy="1592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4409DDD0-86A1-DEBF-9868-D5F9E164F1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7495" y="3323909"/>
            <a:ext cx="8645954" cy="272744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97ECC24E-6842-06AF-8C8D-08D5ABF38460}"/>
              </a:ext>
            </a:extLst>
          </p:cNvPr>
          <p:cNvSpPr/>
          <p:nvPr/>
        </p:nvSpPr>
        <p:spPr>
          <a:xfrm>
            <a:off x="3891360" y="3240450"/>
            <a:ext cx="751840" cy="386696"/>
          </a:xfrm>
          <a:prstGeom prst="rect">
            <a:avLst/>
          </a:prstGeom>
          <a:solidFill>
            <a:schemeClr val="accent2">
              <a:alpha val="53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CFC485B5-8B5E-5BA3-3594-F834C35BA822}"/>
              </a:ext>
            </a:extLst>
          </p:cNvPr>
          <p:cNvSpPr/>
          <p:nvPr/>
        </p:nvSpPr>
        <p:spPr>
          <a:xfrm>
            <a:off x="7041040" y="3247190"/>
            <a:ext cx="751840" cy="386696"/>
          </a:xfrm>
          <a:prstGeom prst="rect">
            <a:avLst/>
          </a:prstGeom>
          <a:solidFill>
            <a:schemeClr val="accent2">
              <a:alpha val="53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F45F9528-D13C-C93F-09FD-3600E21BA255}"/>
              </a:ext>
            </a:extLst>
          </p:cNvPr>
          <p:cNvSpPr/>
          <p:nvPr/>
        </p:nvSpPr>
        <p:spPr>
          <a:xfrm>
            <a:off x="7847911" y="3247190"/>
            <a:ext cx="751840" cy="386696"/>
          </a:xfrm>
          <a:prstGeom prst="rect">
            <a:avLst/>
          </a:prstGeom>
          <a:solidFill>
            <a:schemeClr val="accent2">
              <a:alpha val="53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44C7DBA7-AA0E-749B-2974-4D5D8CD42029}"/>
              </a:ext>
            </a:extLst>
          </p:cNvPr>
          <p:cNvSpPr/>
          <p:nvPr/>
        </p:nvSpPr>
        <p:spPr>
          <a:xfrm>
            <a:off x="8641928" y="3247190"/>
            <a:ext cx="751840" cy="386696"/>
          </a:xfrm>
          <a:prstGeom prst="rect">
            <a:avLst/>
          </a:prstGeom>
          <a:solidFill>
            <a:schemeClr val="accent2">
              <a:alpha val="53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E059E1DF-545C-9148-B423-30758046AC47}"/>
              </a:ext>
            </a:extLst>
          </p:cNvPr>
          <p:cNvSpPr/>
          <p:nvPr/>
        </p:nvSpPr>
        <p:spPr>
          <a:xfrm>
            <a:off x="5593928" y="5676337"/>
            <a:ext cx="751840" cy="386696"/>
          </a:xfrm>
          <a:prstGeom prst="rect">
            <a:avLst/>
          </a:prstGeom>
          <a:solidFill>
            <a:schemeClr val="accent2">
              <a:alpha val="53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D11F3E4B-378E-FB8B-5F7E-1DB1FBF299E7}"/>
              </a:ext>
            </a:extLst>
          </p:cNvPr>
          <p:cNvSpPr/>
          <p:nvPr/>
        </p:nvSpPr>
        <p:spPr>
          <a:xfrm>
            <a:off x="4682674" y="3250636"/>
            <a:ext cx="751840" cy="386696"/>
          </a:xfrm>
          <a:prstGeom prst="rect">
            <a:avLst/>
          </a:prstGeom>
          <a:solidFill>
            <a:schemeClr val="accent2">
              <a:alpha val="53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DB10F085-4B01-DF6F-F0B8-746454623B4B}"/>
              </a:ext>
            </a:extLst>
          </p:cNvPr>
          <p:cNvSpPr/>
          <p:nvPr/>
        </p:nvSpPr>
        <p:spPr>
          <a:xfrm>
            <a:off x="5466200" y="3250623"/>
            <a:ext cx="751840" cy="386696"/>
          </a:xfrm>
          <a:prstGeom prst="rect">
            <a:avLst/>
          </a:prstGeom>
          <a:solidFill>
            <a:schemeClr val="accent2">
              <a:alpha val="53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19B1E19A-53F1-E652-6764-912A359DF0C6}"/>
              </a:ext>
            </a:extLst>
          </p:cNvPr>
          <p:cNvSpPr/>
          <p:nvPr/>
        </p:nvSpPr>
        <p:spPr>
          <a:xfrm>
            <a:off x="5685368" y="6179746"/>
            <a:ext cx="751840" cy="386696"/>
          </a:xfrm>
          <a:prstGeom prst="rect">
            <a:avLst/>
          </a:prstGeom>
          <a:solidFill>
            <a:schemeClr val="accent2">
              <a:alpha val="53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461792A-A899-4748-DDAC-F46EBE51C2AD}"/>
              </a:ext>
            </a:extLst>
          </p:cNvPr>
          <p:cNvSpPr txBox="1"/>
          <p:nvPr/>
        </p:nvSpPr>
        <p:spPr>
          <a:xfrm>
            <a:off x="7310118" y="5525199"/>
            <a:ext cx="210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Non </a:t>
            </a:r>
            <a:r>
              <a:rPr lang="pt-BR" dirty="0" err="1"/>
              <a:t>Discriminative</a:t>
            </a:r>
            <a:endParaRPr lang="pt-BR" dirty="0"/>
          </a:p>
        </p:txBody>
      </p:sp>
      <p:sp>
        <p:nvSpPr>
          <p:cNvPr id="5" name="Seta: para a Direita 4">
            <a:extLst>
              <a:ext uri="{FF2B5EF4-FFF2-40B4-BE49-F238E27FC236}">
                <a16:creationId xmlns:a16="http://schemas.microsoft.com/office/drawing/2014/main" id="{77B88DDB-5488-0E15-CF30-4B3896A8CC14}"/>
              </a:ext>
            </a:extLst>
          </p:cNvPr>
          <p:cNvSpPr/>
          <p:nvPr/>
        </p:nvSpPr>
        <p:spPr>
          <a:xfrm rot="10800000">
            <a:off x="6772327" y="5869684"/>
            <a:ext cx="1075584" cy="1933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656127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en-US" sz="3200" b="1" spc="-1" dirty="0">
                <a:solidFill>
                  <a:srgbClr val="FFFFFF"/>
                </a:solidFill>
                <a:latin typeface="Latin Modern Sans"/>
              </a:rPr>
              <a:t>Feature Engineering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9" name="CustomShape 2">
            <a:extLst>
              <a:ext uri="{FF2B5EF4-FFF2-40B4-BE49-F238E27FC236}">
                <a16:creationId xmlns:a16="http://schemas.microsoft.com/office/drawing/2014/main" id="{7D27D924-BAD9-59EB-0956-442C5E618C62}"/>
              </a:ext>
            </a:extLst>
          </p:cNvPr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10" name="CustomShape 3">
            <a:extLst>
              <a:ext uri="{FF2B5EF4-FFF2-40B4-BE49-F238E27FC236}">
                <a16:creationId xmlns:a16="http://schemas.microsoft.com/office/drawing/2014/main" id="{78C456B9-B5EA-AE0A-55ED-2B32CE41C07D}"/>
              </a:ext>
            </a:extLst>
          </p:cNvPr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pc="-1" dirty="0">
                <a:solidFill>
                  <a:srgbClr val="000000"/>
                </a:solidFill>
                <a:latin typeface="Arial"/>
                <a:ea typeface="DejaVu Sans"/>
              </a:rPr>
              <a:t>05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744B707-1B4A-5A5F-CC17-5C9D8382FBD9}"/>
              </a:ext>
            </a:extLst>
          </p:cNvPr>
          <p:cNvSpPr txBox="1"/>
          <p:nvPr/>
        </p:nvSpPr>
        <p:spPr>
          <a:xfrm>
            <a:off x="200025" y="1689990"/>
            <a:ext cx="951637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How to produce a discriminative feature space?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Features must describe a singular characteristic of the problem for good generalization.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C3D042AE-81FA-7069-CBDB-0263C470BD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0235" y="3444316"/>
            <a:ext cx="7075929" cy="3032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30846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en-US" sz="3200" b="1" spc="-1" dirty="0">
                <a:solidFill>
                  <a:srgbClr val="FFFFFF"/>
                </a:solidFill>
                <a:latin typeface="Latin Modern Sans"/>
              </a:rPr>
              <a:t>Image Descriptors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9" name="CustomShape 2">
            <a:extLst>
              <a:ext uri="{FF2B5EF4-FFF2-40B4-BE49-F238E27FC236}">
                <a16:creationId xmlns:a16="http://schemas.microsoft.com/office/drawing/2014/main" id="{7D27D924-BAD9-59EB-0956-442C5E618C62}"/>
              </a:ext>
            </a:extLst>
          </p:cNvPr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10" name="CustomShape 3">
            <a:extLst>
              <a:ext uri="{FF2B5EF4-FFF2-40B4-BE49-F238E27FC236}">
                <a16:creationId xmlns:a16="http://schemas.microsoft.com/office/drawing/2014/main" id="{78C456B9-B5EA-AE0A-55ED-2B32CE41C07D}"/>
              </a:ext>
            </a:extLst>
          </p:cNvPr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pc="-1" dirty="0">
                <a:solidFill>
                  <a:srgbClr val="000000"/>
                </a:solidFill>
                <a:latin typeface="Arial"/>
                <a:ea typeface="DejaVu Sans"/>
              </a:rPr>
              <a:t>05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744B707-1B4A-5A5F-CC17-5C9D8382FBD9}"/>
              </a:ext>
            </a:extLst>
          </p:cNvPr>
          <p:cNvSpPr txBox="1"/>
          <p:nvPr/>
        </p:nvSpPr>
        <p:spPr>
          <a:xfrm>
            <a:off x="200025" y="1689990"/>
            <a:ext cx="95163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Vertical and Horizontal Projection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098" name="Picture 2" descr="Projection Histogram of image using Python and Opencv | by Felipe Meganha |  Medium">
            <a:extLst>
              <a:ext uri="{FF2B5EF4-FFF2-40B4-BE49-F238E27FC236}">
                <a16:creationId xmlns:a16="http://schemas.microsoft.com/office/drawing/2014/main" id="{7A4CB22F-F65E-9362-8527-4927C1D76B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525" y="2760240"/>
            <a:ext cx="4445687" cy="1330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computer vision - OpenCV Color Concentration Histogram - Stack Overflow">
            <a:extLst>
              <a:ext uri="{FF2B5EF4-FFF2-40B4-BE49-F238E27FC236}">
                <a16:creationId xmlns:a16="http://schemas.microsoft.com/office/drawing/2014/main" id="{996B1EF2-7480-AB98-FB8A-45CD2148F3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5388" y="2487751"/>
            <a:ext cx="4082712" cy="3000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12" descr="Horizontal and vertical projection of histogram for normalized sample image">
            <a:extLst>
              <a:ext uri="{FF2B5EF4-FFF2-40B4-BE49-F238E27FC236}">
                <a16:creationId xmlns:a16="http://schemas.microsoft.com/office/drawing/2014/main" id="{DD6D3762-E0BF-CCFE-0AB5-9A9B3D3BE2F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87913" y="36274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83420919-9853-53B2-3E2F-2DB03C837C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0009" y="4894750"/>
            <a:ext cx="3944551" cy="1212897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9B84B9A1-71A5-3019-786D-22F15EEAE6D6}"/>
              </a:ext>
            </a:extLst>
          </p:cNvPr>
          <p:cNvSpPr txBox="1"/>
          <p:nvPr/>
        </p:nvSpPr>
        <p:spPr>
          <a:xfrm>
            <a:off x="1026160" y="47142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492687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en-US" sz="3200" b="1" spc="-1" dirty="0">
                <a:solidFill>
                  <a:srgbClr val="FFFFFF"/>
                </a:solidFill>
                <a:latin typeface="Latin Modern Sans"/>
              </a:rPr>
              <a:t>Image Descriptors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9" name="CustomShape 2">
            <a:extLst>
              <a:ext uri="{FF2B5EF4-FFF2-40B4-BE49-F238E27FC236}">
                <a16:creationId xmlns:a16="http://schemas.microsoft.com/office/drawing/2014/main" id="{7D27D924-BAD9-59EB-0956-442C5E618C62}"/>
              </a:ext>
            </a:extLst>
          </p:cNvPr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10" name="CustomShape 3">
            <a:extLst>
              <a:ext uri="{FF2B5EF4-FFF2-40B4-BE49-F238E27FC236}">
                <a16:creationId xmlns:a16="http://schemas.microsoft.com/office/drawing/2014/main" id="{78C456B9-B5EA-AE0A-55ED-2B32CE41C07D}"/>
              </a:ext>
            </a:extLst>
          </p:cNvPr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pc="-1" dirty="0">
                <a:solidFill>
                  <a:srgbClr val="000000"/>
                </a:solidFill>
                <a:latin typeface="Arial"/>
                <a:ea typeface="DejaVu Sans"/>
              </a:rPr>
              <a:t>05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744B707-1B4A-5A5F-CC17-5C9D8382FBD9}"/>
              </a:ext>
            </a:extLst>
          </p:cNvPr>
          <p:cNvSpPr txBox="1"/>
          <p:nvPr/>
        </p:nvSpPr>
        <p:spPr>
          <a:xfrm>
            <a:off x="200025" y="1689990"/>
            <a:ext cx="951637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Vertical and Horizontal Projection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AutoShape 12" descr="Horizontal and vertical projection of histogram for normalized sample image">
            <a:extLst>
              <a:ext uri="{FF2B5EF4-FFF2-40B4-BE49-F238E27FC236}">
                <a16:creationId xmlns:a16="http://schemas.microsoft.com/office/drawing/2014/main" id="{DD6D3762-E0BF-CCFE-0AB5-9A9B3D3BE2F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87913" y="36274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9B84B9A1-71A5-3019-786D-22F15EEAE6D6}"/>
              </a:ext>
            </a:extLst>
          </p:cNvPr>
          <p:cNvSpPr txBox="1"/>
          <p:nvPr/>
        </p:nvSpPr>
        <p:spPr>
          <a:xfrm>
            <a:off x="1026160" y="47142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pic>
        <p:nvPicPr>
          <p:cNvPr id="13318" name="Picture 6">
            <a:extLst>
              <a:ext uri="{FF2B5EF4-FFF2-40B4-BE49-F238E27FC236}">
                <a16:creationId xmlns:a16="http://schemas.microsoft.com/office/drawing/2014/main" id="{ACC2D1E8-0AE7-AFDA-7F17-CCE41D355D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035" y="3590168"/>
            <a:ext cx="4448920" cy="3115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20" name="Picture 8">
            <a:extLst>
              <a:ext uri="{FF2B5EF4-FFF2-40B4-BE49-F238E27FC236}">
                <a16:creationId xmlns:a16="http://schemas.microsoft.com/office/drawing/2014/main" id="{A7E81D95-E3FD-7B09-C564-25910FDA47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7481" y="3627438"/>
            <a:ext cx="4448919" cy="3090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>
            <a:extLst>
              <a:ext uri="{FF2B5EF4-FFF2-40B4-BE49-F238E27FC236}">
                <a16:creationId xmlns:a16="http://schemas.microsoft.com/office/drawing/2014/main" id="{B4C3B920-9697-DE8C-7405-DCF9E1914F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1286" y="808200"/>
            <a:ext cx="4186491" cy="2871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370571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en-US" sz="3200" b="1" spc="-1" dirty="0">
                <a:solidFill>
                  <a:srgbClr val="FFFFFF"/>
                </a:solidFill>
                <a:latin typeface="Latin Modern Sans"/>
              </a:rPr>
              <a:t>Let’s Code!!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9" name="CustomShape 2">
            <a:extLst>
              <a:ext uri="{FF2B5EF4-FFF2-40B4-BE49-F238E27FC236}">
                <a16:creationId xmlns:a16="http://schemas.microsoft.com/office/drawing/2014/main" id="{7D27D924-BAD9-59EB-0956-442C5E618C62}"/>
              </a:ext>
            </a:extLst>
          </p:cNvPr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10" name="CustomShape 3">
            <a:extLst>
              <a:ext uri="{FF2B5EF4-FFF2-40B4-BE49-F238E27FC236}">
                <a16:creationId xmlns:a16="http://schemas.microsoft.com/office/drawing/2014/main" id="{78C456B9-B5EA-AE0A-55ED-2B32CE41C07D}"/>
              </a:ext>
            </a:extLst>
          </p:cNvPr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pc="-1" dirty="0">
                <a:solidFill>
                  <a:srgbClr val="000000"/>
                </a:solidFill>
                <a:latin typeface="Arial"/>
                <a:ea typeface="DejaVu Sans"/>
              </a:rPr>
              <a:t>05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744B707-1B4A-5A5F-CC17-5C9D8382FBD9}"/>
              </a:ext>
            </a:extLst>
          </p:cNvPr>
          <p:cNvSpPr txBox="1"/>
          <p:nvPr/>
        </p:nvSpPr>
        <p:spPr>
          <a:xfrm>
            <a:off x="200025" y="1689990"/>
            <a:ext cx="9516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Link 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AutoShape 12" descr="Horizontal and vertical projection of histogram for normalized sample image">
            <a:extLst>
              <a:ext uri="{FF2B5EF4-FFF2-40B4-BE49-F238E27FC236}">
                <a16:creationId xmlns:a16="http://schemas.microsoft.com/office/drawing/2014/main" id="{DD6D3762-E0BF-CCFE-0AB5-9A9B3D3BE2F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87913" y="36274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9B84B9A1-71A5-3019-786D-22F15EEAE6D6}"/>
              </a:ext>
            </a:extLst>
          </p:cNvPr>
          <p:cNvSpPr txBox="1"/>
          <p:nvPr/>
        </p:nvSpPr>
        <p:spPr>
          <a:xfrm>
            <a:off x="1026160" y="47142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8864205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pt-BR" sz="3200" b="1" spc="-1" dirty="0">
                <a:solidFill>
                  <a:srgbClr val="FFFFFF"/>
                </a:solidFill>
                <a:latin typeface="Latin Modern Sans"/>
              </a:rPr>
              <a:t>Filtros de Imagem</a:t>
            </a:r>
            <a:endParaRPr lang="pt-BR" sz="3200" b="0" strike="noStrike" spc="-1" dirty="0">
              <a:latin typeface="Arial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540000" y="1979999"/>
            <a:ext cx="9176400" cy="467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lvl="1" indent="-21492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800" b="1" strike="noStrike" spc="-1" baseline="-25000" dirty="0">
                <a:solidFill>
                  <a:srgbClr val="1C1C1C"/>
                </a:solidFill>
                <a:latin typeface="Latin Modern Sans"/>
                <a:ea typeface="DejaVu Sans"/>
              </a:rPr>
              <a:t>Aprimorament</a:t>
            </a:r>
            <a:r>
              <a:rPr lang="pt-BR" sz="2800" b="1" spc="-1" baseline="-25000" dirty="0">
                <a:solidFill>
                  <a:srgbClr val="1C1C1C"/>
                </a:solidFill>
                <a:latin typeface="Latin Modern Sans"/>
                <a:ea typeface="DejaVu Sans"/>
              </a:rPr>
              <a:t>o de Imagens</a:t>
            </a:r>
            <a:endParaRPr lang="pt-BR" sz="2800" b="1" strike="noStrike" spc="-1" baseline="-25000" dirty="0">
              <a:solidFill>
                <a:srgbClr val="1C1C1C"/>
              </a:solidFill>
              <a:latin typeface="Latin Modern Sans"/>
              <a:ea typeface="DejaVu Sans"/>
            </a:endParaRPr>
          </a:p>
          <a:p>
            <a:pPr marL="432000" lvl="1" indent="-21492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800" b="1" spc="-1" baseline="-25000" dirty="0">
                <a:solidFill>
                  <a:srgbClr val="1C1C1C"/>
                </a:solidFill>
                <a:latin typeface="Latin Modern Sans"/>
              </a:rPr>
              <a:t>Redução de Ruídos</a:t>
            </a:r>
          </a:p>
          <a:p>
            <a:pPr marL="432000" lvl="1" indent="-21492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800" b="1" strike="noStrike" spc="-1" baseline="-25000" dirty="0">
                <a:solidFill>
                  <a:srgbClr val="1C1C1C"/>
                </a:solidFill>
                <a:latin typeface="Latin Modern Sans"/>
              </a:rPr>
              <a:t>Operações Matemáticas</a:t>
            </a:r>
            <a:endParaRPr lang="pt-BR" sz="2800" b="0" strike="noStrike" spc="-1" baseline="-25000" dirty="0">
              <a:latin typeface="Arial"/>
            </a:endParaRPr>
          </a:p>
          <a:p>
            <a:pPr marL="432000" lvl="1" indent="-21492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BR" sz="1600" b="0" strike="noStrike" spc="-1" dirty="0">
              <a:latin typeface="Arial"/>
            </a:endParaRPr>
          </a:p>
        </p:txBody>
      </p:sp>
      <p:sp>
        <p:nvSpPr>
          <p:cNvPr id="9" name="CustomShape 2">
            <a:extLst>
              <a:ext uri="{FF2B5EF4-FFF2-40B4-BE49-F238E27FC236}">
                <a16:creationId xmlns:a16="http://schemas.microsoft.com/office/drawing/2014/main" id="{7D27D924-BAD9-59EB-0956-442C5E618C62}"/>
              </a:ext>
            </a:extLst>
          </p:cNvPr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10" name="CustomShape 3">
            <a:extLst>
              <a:ext uri="{FF2B5EF4-FFF2-40B4-BE49-F238E27FC236}">
                <a16:creationId xmlns:a16="http://schemas.microsoft.com/office/drawing/2014/main" id="{78C456B9-B5EA-AE0A-55ED-2B32CE41C07D}"/>
              </a:ext>
            </a:extLst>
          </p:cNvPr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02</a:t>
            </a:r>
            <a:endParaRPr lang="pt-BR" sz="1800" b="0" strike="noStrike" spc="-1" dirty="0">
              <a:latin typeface="Arial"/>
            </a:endParaRP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2F72DDA0-0086-4C15-B3CD-0D5346FE3E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7943" y="3503819"/>
            <a:ext cx="6762750" cy="261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pt-BR" sz="3200" b="1" strike="noStrike" spc="-1" dirty="0">
                <a:solidFill>
                  <a:srgbClr val="FFFFFF"/>
                </a:solidFill>
                <a:latin typeface="Latin Modern Sans"/>
                <a:ea typeface="DejaVu Sans"/>
              </a:rPr>
              <a:t>Convolução</a:t>
            </a:r>
            <a:endParaRPr lang="pt-BR" sz="3200" b="0" strike="noStrike" spc="-1" dirty="0">
              <a:latin typeface="Arial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540000" y="1979999"/>
            <a:ext cx="9176400" cy="467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lvl="1" indent="-21492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800" b="1" spc="-1" baseline="-25000" dirty="0">
                <a:solidFill>
                  <a:srgbClr val="1C1C1C"/>
                </a:solidFill>
                <a:latin typeface="Latin Modern Sans"/>
              </a:rPr>
              <a:t>Deslizar um Kernel (Filtro </a:t>
            </a:r>
            <a:r>
              <a:rPr lang="pt-BR" sz="2800" b="1" spc="-1" baseline="-25000" dirty="0" err="1">
                <a:solidFill>
                  <a:srgbClr val="1C1C1C"/>
                </a:solidFill>
                <a:latin typeface="Latin Modern Sans"/>
              </a:rPr>
              <a:t>Convolucional</a:t>
            </a:r>
            <a:r>
              <a:rPr lang="pt-BR" sz="2800" b="1" spc="-1" baseline="-25000" dirty="0">
                <a:solidFill>
                  <a:srgbClr val="1C1C1C"/>
                </a:solidFill>
                <a:latin typeface="Latin Modern Sans"/>
              </a:rPr>
              <a:t>) sobre a imagem</a:t>
            </a:r>
          </a:p>
          <a:p>
            <a:pPr marL="889200" lvl="2" indent="-21492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800" b="1" spc="-1" baseline="-25000" dirty="0" err="1">
                <a:solidFill>
                  <a:srgbClr val="1C1C1C"/>
                </a:solidFill>
                <a:latin typeface="Latin Modern Sans"/>
              </a:rPr>
              <a:t>Stride</a:t>
            </a:r>
            <a:r>
              <a:rPr lang="pt-BR" sz="2800" b="1" spc="-1" baseline="-25000" dirty="0">
                <a:solidFill>
                  <a:srgbClr val="1C1C1C"/>
                </a:solidFill>
                <a:latin typeface="Latin Modern Sans"/>
              </a:rPr>
              <a:t>, Kernel </a:t>
            </a:r>
            <a:r>
              <a:rPr lang="pt-BR" sz="2800" b="1" spc="-1" baseline="-25000" dirty="0" err="1">
                <a:solidFill>
                  <a:srgbClr val="1C1C1C"/>
                </a:solidFill>
                <a:latin typeface="Latin Modern Sans"/>
              </a:rPr>
              <a:t>Size</a:t>
            </a:r>
            <a:r>
              <a:rPr lang="pt-BR" sz="2800" b="1" spc="-1" baseline="-25000" dirty="0">
                <a:solidFill>
                  <a:srgbClr val="1C1C1C"/>
                </a:solidFill>
                <a:latin typeface="Latin Modern Sans"/>
              </a:rPr>
              <a:t>, </a:t>
            </a:r>
            <a:r>
              <a:rPr lang="pt-BR" sz="2800" b="1" spc="-1" baseline="-25000" dirty="0" err="1">
                <a:solidFill>
                  <a:srgbClr val="1C1C1C"/>
                </a:solidFill>
                <a:latin typeface="Latin Modern Sans"/>
              </a:rPr>
              <a:t>Weigths</a:t>
            </a:r>
            <a:endParaRPr lang="pt-BR" sz="2800" b="1" spc="-1" baseline="-25000" dirty="0">
              <a:solidFill>
                <a:srgbClr val="1C1C1C"/>
              </a:solidFill>
              <a:latin typeface="Latin Modern Sans"/>
            </a:endParaRPr>
          </a:p>
          <a:p>
            <a:pPr marL="432000" lvl="1" indent="-21492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800" b="1" spc="-1" baseline="-25000" dirty="0">
                <a:solidFill>
                  <a:srgbClr val="1C1C1C"/>
                </a:solidFill>
                <a:latin typeface="Latin Modern Sans"/>
              </a:rPr>
              <a:t>Transforma o pixel central a partir dos pesos do kernel sobre a vizinhança do pixel</a:t>
            </a:r>
            <a:endParaRPr lang="pt-BR" sz="1600" b="0" strike="noStrike" spc="-1" dirty="0">
              <a:latin typeface="Arial"/>
            </a:endParaRPr>
          </a:p>
        </p:txBody>
      </p:sp>
      <p:sp>
        <p:nvSpPr>
          <p:cNvPr id="9" name="CustomShape 2">
            <a:extLst>
              <a:ext uri="{FF2B5EF4-FFF2-40B4-BE49-F238E27FC236}">
                <a16:creationId xmlns:a16="http://schemas.microsoft.com/office/drawing/2014/main" id="{7D27D924-BAD9-59EB-0956-442C5E618C62}"/>
              </a:ext>
            </a:extLst>
          </p:cNvPr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10" name="CustomShape 3">
            <a:extLst>
              <a:ext uri="{FF2B5EF4-FFF2-40B4-BE49-F238E27FC236}">
                <a16:creationId xmlns:a16="http://schemas.microsoft.com/office/drawing/2014/main" id="{78C456B9-B5EA-AE0A-55ED-2B32CE41C07D}"/>
              </a:ext>
            </a:extLst>
          </p:cNvPr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02</a:t>
            </a:r>
            <a:endParaRPr lang="pt-BR" sz="1800" b="0" strike="noStrike" spc="-1" dirty="0">
              <a:latin typeface="Arial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4698F0E-EBEC-44C9-91E4-E375666A7E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4271" y="2640850"/>
            <a:ext cx="5807858" cy="5818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535628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pt-BR" sz="3200" b="1" strike="noStrike" spc="-1" dirty="0">
                <a:solidFill>
                  <a:srgbClr val="FFFFFF"/>
                </a:solidFill>
                <a:latin typeface="Latin Modern Sans"/>
                <a:ea typeface="DejaVu Sans"/>
              </a:rPr>
              <a:t>Filtro da Média</a:t>
            </a:r>
            <a:endParaRPr lang="pt-BR" sz="3200" b="0" strike="noStrike" spc="-1" dirty="0">
              <a:latin typeface="Arial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540000" y="1979999"/>
            <a:ext cx="9176400" cy="467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sz="2400" b="1" spc="-1" baseline="-25000" dirty="0">
                <a:solidFill>
                  <a:srgbClr val="1C1C1C"/>
                </a:solidFill>
                <a:latin typeface="Latin Modern Sans"/>
              </a:rPr>
              <a:t>Substitui o pixel central pela sua média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sz="2400" b="1" spc="-1" baseline="-25000" dirty="0">
                <a:solidFill>
                  <a:srgbClr val="1C1C1C"/>
                </a:solidFill>
                <a:latin typeface="Latin Modern Sans"/>
              </a:rPr>
              <a:t>Espalha o ruído (outlier) pela vizinhança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sz="2400" b="1" spc="-1" baseline="-25000" dirty="0">
                <a:solidFill>
                  <a:srgbClr val="1C1C1C"/>
                </a:solidFill>
                <a:latin typeface="Latin Modern Sans"/>
              </a:rPr>
              <a:t>Detalhes são suavizados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800" b="1" spc="-1" baseline="-25000" dirty="0">
              <a:solidFill>
                <a:srgbClr val="1C1C1C"/>
              </a:solidFill>
              <a:latin typeface="Latin Modern Sans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800" b="1" spc="-1" baseline="-25000" dirty="0">
              <a:solidFill>
                <a:srgbClr val="1C1C1C"/>
              </a:solidFill>
              <a:latin typeface="Latin Modern Sans"/>
            </a:endParaRPr>
          </a:p>
        </p:txBody>
      </p:sp>
      <p:sp>
        <p:nvSpPr>
          <p:cNvPr id="9" name="CustomShape 2">
            <a:extLst>
              <a:ext uri="{FF2B5EF4-FFF2-40B4-BE49-F238E27FC236}">
                <a16:creationId xmlns:a16="http://schemas.microsoft.com/office/drawing/2014/main" id="{7D27D924-BAD9-59EB-0956-442C5E618C62}"/>
              </a:ext>
            </a:extLst>
          </p:cNvPr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10" name="CustomShape 3">
            <a:extLst>
              <a:ext uri="{FF2B5EF4-FFF2-40B4-BE49-F238E27FC236}">
                <a16:creationId xmlns:a16="http://schemas.microsoft.com/office/drawing/2014/main" id="{78C456B9-B5EA-AE0A-55ED-2B32CE41C07D}"/>
              </a:ext>
            </a:extLst>
          </p:cNvPr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02</a:t>
            </a:r>
            <a:endParaRPr lang="pt-BR" sz="1800" b="0" strike="noStrike" spc="-1" dirty="0">
              <a:latin typeface="Arial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A007DD2-7820-4F17-A015-B1185FDDB5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566" y="3055702"/>
            <a:ext cx="6782747" cy="3372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9177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pt-BR" sz="3200" b="1" spc="-1" dirty="0">
                <a:solidFill>
                  <a:srgbClr val="FFFFFF"/>
                </a:solidFill>
                <a:latin typeface="Latin Modern Sans"/>
                <a:ea typeface="DejaVu Sans"/>
              </a:rPr>
              <a:t>Filtro da Mediana</a:t>
            </a:r>
            <a:endParaRPr lang="pt-BR" sz="3200" b="0" strike="noStrike" spc="-1" dirty="0">
              <a:latin typeface="Arial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540000" y="1979999"/>
            <a:ext cx="9176400" cy="467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400" b="1" spc="-1" baseline="-25000" dirty="0">
                <a:solidFill>
                  <a:srgbClr val="1C1C1C"/>
                </a:solidFill>
                <a:latin typeface="Latin Modern Sans"/>
              </a:rPr>
              <a:t>Substitui o pixel central pela mediana vizinhança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400" b="1" spc="-1" baseline="-25000" dirty="0">
                <a:solidFill>
                  <a:srgbClr val="1C1C1C"/>
                </a:solidFill>
                <a:latin typeface="Latin Modern Sans"/>
              </a:rPr>
              <a:t>Preserva melhor os detalhes do que comparado a média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spc="-1" baseline="-25000" dirty="0">
              <a:solidFill>
                <a:srgbClr val="1C1C1C"/>
              </a:solidFill>
              <a:latin typeface="Latin Modern Sans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800" b="1" spc="-1" baseline="-25000" dirty="0">
              <a:solidFill>
                <a:srgbClr val="1C1C1C"/>
              </a:solidFill>
              <a:latin typeface="Latin Modern Sans"/>
            </a:endParaRPr>
          </a:p>
        </p:txBody>
      </p:sp>
      <p:sp>
        <p:nvSpPr>
          <p:cNvPr id="9" name="CustomShape 2">
            <a:extLst>
              <a:ext uri="{FF2B5EF4-FFF2-40B4-BE49-F238E27FC236}">
                <a16:creationId xmlns:a16="http://schemas.microsoft.com/office/drawing/2014/main" id="{7D27D924-BAD9-59EB-0956-442C5E618C62}"/>
              </a:ext>
            </a:extLst>
          </p:cNvPr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10" name="CustomShape 3">
            <a:extLst>
              <a:ext uri="{FF2B5EF4-FFF2-40B4-BE49-F238E27FC236}">
                <a16:creationId xmlns:a16="http://schemas.microsoft.com/office/drawing/2014/main" id="{78C456B9-B5EA-AE0A-55ED-2B32CE41C07D}"/>
              </a:ext>
            </a:extLst>
          </p:cNvPr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02</a:t>
            </a:r>
            <a:endParaRPr lang="pt-BR" sz="1800" b="0" strike="noStrike" spc="-1" dirty="0">
              <a:latin typeface="Arial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A89A1A9-BDB0-4B9D-AB81-F5840AC9A6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801" y="3070200"/>
            <a:ext cx="6801799" cy="3200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36498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pt-BR" sz="3200" b="1" spc="-1" dirty="0">
                <a:solidFill>
                  <a:srgbClr val="FFFFFF"/>
                </a:solidFill>
                <a:latin typeface="Latin Modern Sans"/>
                <a:ea typeface="DejaVu Sans"/>
              </a:rPr>
              <a:t>Filtro Gaussiano</a:t>
            </a:r>
            <a:endParaRPr lang="pt-BR" sz="3200" b="0" strike="noStrike" spc="-1" dirty="0">
              <a:latin typeface="Arial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540000" y="1979999"/>
            <a:ext cx="9176400" cy="467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2400" b="1" spc="-1" baseline="-25000" dirty="0">
                <a:solidFill>
                  <a:srgbClr val="1C1C1C"/>
                </a:solidFill>
                <a:latin typeface="Latin Modern Sans"/>
              </a:rPr>
              <a:t>Distribuição Gaussiana dos </a:t>
            </a:r>
            <a:r>
              <a:rPr lang="pt-BR" sz="2400" b="1" spc="-1" baseline="-25000" dirty="0" err="1">
                <a:solidFill>
                  <a:srgbClr val="1C1C1C"/>
                </a:solidFill>
                <a:latin typeface="Latin Modern Sans"/>
              </a:rPr>
              <a:t>Pixeis</a:t>
            </a:r>
            <a:endParaRPr lang="pt-BR" sz="2400" b="1" spc="-1" baseline="-25000" dirty="0">
              <a:solidFill>
                <a:srgbClr val="1C1C1C"/>
              </a:solidFill>
              <a:latin typeface="Latin Modern Sans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2400" b="1" spc="-1" baseline="-25000" dirty="0">
                <a:solidFill>
                  <a:srgbClr val="1C1C1C"/>
                </a:solidFill>
                <a:latin typeface="Latin Modern Sans"/>
              </a:rPr>
              <a:t>Os pesos são compostos por distribuições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2400" b="1" spc="-1" baseline="-25000" dirty="0">
                <a:solidFill>
                  <a:srgbClr val="1C1C1C"/>
                </a:solidFill>
                <a:latin typeface="Latin Modern Sans"/>
              </a:rPr>
              <a:t>Media Ponderada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2400" b="1" spc="-1" baseline="-25000" dirty="0">
                <a:solidFill>
                  <a:srgbClr val="1C1C1C"/>
                </a:solidFill>
                <a:latin typeface="Latin Modern Sans"/>
              </a:rPr>
              <a:t>Desvio padrão determina o grau do filtro.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spc="-1" baseline="-25000" dirty="0">
              <a:solidFill>
                <a:srgbClr val="1C1C1C"/>
              </a:solidFill>
              <a:latin typeface="Latin Modern Sans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800" b="1" spc="-1" baseline="-25000" dirty="0">
              <a:solidFill>
                <a:srgbClr val="1C1C1C"/>
              </a:solidFill>
              <a:latin typeface="Latin Modern Sans"/>
            </a:endParaRPr>
          </a:p>
        </p:txBody>
      </p:sp>
      <p:sp>
        <p:nvSpPr>
          <p:cNvPr id="9" name="CustomShape 2">
            <a:extLst>
              <a:ext uri="{FF2B5EF4-FFF2-40B4-BE49-F238E27FC236}">
                <a16:creationId xmlns:a16="http://schemas.microsoft.com/office/drawing/2014/main" id="{7D27D924-BAD9-59EB-0956-442C5E618C62}"/>
              </a:ext>
            </a:extLst>
          </p:cNvPr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10" name="CustomShape 3">
            <a:extLst>
              <a:ext uri="{FF2B5EF4-FFF2-40B4-BE49-F238E27FC236}">
                <a16:creationId xmlns:a16="http://schemas.microsoft.com/office/drawing/2014/main" id="{78C456B9-B5EA-AE0A-55ED-2B32CE41C07D}"/>
              </a:ext>
            </a:extLst>
          </p:cNvPr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02</a:t>
            </a:r>
            <a:endParaRPr lang="pt-BR" sz="1800" b="0" strike="noStrike" spc="-1" dirty="0">
              <a:latin typeface="Arial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38EF841-1DB8-4DEA-8461-DC88CA8BBB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77" y="3112860"/>
            <a:ext cx="6811326" cy="3258005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2DD3BF4C-A1B7-480E-8CA0-B2574F7FCA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3639" y="1979999"/>
            <a:ext cx="1090379" cy="1132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76178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pt-BR" sz="3200" b="1" spc="-1" dirty="0">
                <a:solidFill>
                  <a:srgbClr val="FFFFFF"/>
                </a:solidFill>
                <a:latin typeface="Latin Modern Sans"/>
                <a:ea typeface="DejaVu Sans"/>
              </a:rPr>
              <a:t>Filtro Bilateral</a:t>
            </a:r>
            <a:endParaRPr lang="pt-BR" sz="3200" b="0" strike="noStrike" spc="-1" dirty="0">
              <a:latin typeface="Arial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540000" y="1979999"/>
            <a:ext cx="9176400" cy="467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2400" b="1" spc="-1" baseline="-25000" dirty="0">
                <a:solidFill>
                  <a:srgbClr val="1C1C1C"/>
                </a:solidFill>
                <a:latin typeface="Latin Modern Sans"/>
              </a:rPr>
              <a:t>Baseado em distribuição gaussiana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2400" b="1" spc="-1" baseline="-25000" dirty="0">
                <a:solidFill>
                  <a:srgbClr val="1C1C1C"/>
                </a:solidFill>
                <a:latin typeface="Latin Modern Sans"/>
              </a:rPr>
              <a:t>Normalização dos fatores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2400" b="1" spc="-1" baseline="-25000" dirty="0">
                <a:solidFill>
                  <a:srgbClr val="1C1C1C"/>
                </a:solidFill>
                <a:latin typeface="Latin Modern Sans"/>
              </a:rPr>
              <a:t>Preserva detalhes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spc="-1" baseline="-25000" dirty="0">
              <a:solidFill>
                <a:srgbClr val="1C1C1C"/>
              </a:solidFill>
              <a:latin typeface="Latin Modern Sans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800" b="1" spc="-1" baseline="-25000" dirty="0">
              <a:solidFill>
                <a:srgbClr val="1C1C1C"/>
              </a:solidFill>
              <a:latin typeface="Latin Modern Sans"/>
            </a:endParaRPr>
          </a:p>
        </p:txBody>
      </p:sp>
      <p:sp>
        <p:nvSpPr>
          <p:cNvPr id="9" name="CustomShape 2">
            <a:extLst>
              <a:ext uri="{FF2B5EF4-FFF2-40B4-BE49-F238E27FC236}">
                <a16:creationId xmlns:a16="http://schemas.microsoft.com/office/drawing/2014/main" id="{7D27D924-BAD9-59EB-0956-442C5E618C62}"/>
              </a:ext>
            </a:extLst>
          </p:cNvPr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10" name="CustomShape 3">
            <a:extLst>
              <a:ext uri="{FF2B5EF4-FFF2-40B4-BE49-F238E27FC236}">
                <a16:creationId xmlns:a16="http://schemas.microsoft.com/office/drawing/2014/main" id="{78C456B9-B5EA-AE0A-55ED-2B32CE41C07D}"/>
              </a:ext>
            </a:extLst>
          </p:cNvPr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02</a:t>
            </a:r>
            <a:endParaRPr lang="pt-BR" sz="1800" b="0" strike="noStrike" spc="-1" dirty="0">
              <a:latin typeface="Arial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904AD0C-051B-4FD4-AFAD-F27FA2ECFD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698" y="2836607"/>
            <a:ext cx="6868484" cy="3658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29726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Aula 01 - Visão Computacional &amp; Processamento de Imagens</Template>
  <TotalTime>71</TotalTime>
  <Words>1808</Words>
  <Application>Microsoft Office PowerPoint</Application>
  <PresentationFormat>Personalizar</PresentationFormat>
  <Paragraphs>421</Paragraphs>
  <Slides>37</Slides>
  <Notes>37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37</vt:i4>
      </vt:variant>
    </vt:vector>
  </HeadingPairs>
  <TitlesOfParts>
    <vt:vector size="45" baseType="lpstr">
      <vt:lpstr>Arial</vt:lpstr>
      <vt:lpstr>Calibri</vt:lpstr>
      <vt:lpstr>Latin Modern Sans</vt:lpstr>
      <vt:lpstr>Symbol</vt:lpstr>
      <vt:lpstr>Times New Roman</vt:lpstr>
      <vt:lpstr>Wingdings</vt:lpstr>
      <vt:lpstr>Tema do Office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Andre Gustavo Hochuli</dc:creator>
  <dc:description/>
  <cp:lastModifiedBy>Andre Gustavo Hochuli</cp:lastModifiedBy>
  <cp:revision>3</cp:revision>
  <dcterms:created xsi:type="dcterms:W3CDTF">2022-09-17T02:35:38Z</dcterms:created>
  <dcterms:modified xsi:type="dcterms:W3CDTF">2022-09-30T19:23:27Z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KSOProductBuildVer">
    <vt:lpwstr>1033-11.1.0.10161</vt:lpwstr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130</vt:i4>
  </property>
</Properties>
</file>