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9" r:id="rId5"/>
    <p:sldId id="261" r:id="rId6"/>
    <p:sldId id="274" r:id="rId7"/>
    <p:sldId id="275" r:id="rId8"/>
    <p:sldId id="276" r:id="rId9"/>
    <p:sldId id="277" r:id="rId10"/>
    <p:sldId id="273" r:id="rId11"/>
    <p:sldId id="278" r:id="rId12"/>
    <p:sldId id="281" r:id="rId13"/>
    <p:sldId id="271" r:id="rId14"/>
    <p:sldId id="282" r:id="rId15"/>
    <p:sldId id="283" r:id="rId16"/>
    <p:sldId id="285" r:id="rId17"/>
    <p:sldId id="286" r:id="rId18"/>
    <p:sldId id="288" r:id="rId19"/>
    <p:sldId id="287" r:id="rId20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31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840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038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592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59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305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46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132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15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14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62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712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024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411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8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gif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8c153c5b177d3004b5c2aac82d373d4bcec50289/ComputerVision/Lecture%2004%20-%20Finding%20Components/Lecture_04_Component_Segmentation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5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04 -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Component Segmentation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3921807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2A213B99-2A00-1338-E272-79733031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CAFE55C-1F16-59C1-8016-E376E44586FD}"/>
              </a:ext>
            </a:extLst>
          </p:cNvPr>
          <p:cNvSpPr txBox="1"/>
          <p:nvPr/>
        </p:nvSpPr>
        <p:spPr>
          <a:xfrm>
            <a:off x="200025" y="1689990"/>
            <a:ext cx="9516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24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4199251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6BF76D4A-C72B-598C-C3D0-380CF13F1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968" y="3577668"/>
            <a:ext cx="4690605" cy="312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A79061B-902B-F7EE-5887-BF88B133F754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69B24C-43AD-8B8E-BDA0-3149AF3154FC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007433B3-99C9-F7A2-BC5C-C012603AF7A5}"/>
              </a:ext>
            </a:extLst>
          </p:cNvPr>
          <p:cNvSpPr/>
          <p:nvPr/>
        </p:nvSpPr>
        <p:spPr>
          <a:xfrm>
            <a:off x="7691162" y="4031043"/>
            <a:ext cx="820715" cy="336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AEBB9019-23B8-8DFB-811A-EF3289BE25FC}"/>
              </a:ext>
            </a:extLst>
          </p:cNvPr>
          <p:cNvSpPr/>
          <p:nvPr/>
        </p:nvSpPr>
        <p:spPr>
          <a:xfrm>
            <a:off x="7971205" y="2885936"/>
            <a:ext cx="26062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70E73E-4EA2-8F76-B086-278B17E6DBE1}"/>
              </a:ext>
            </a:extLst>
          </p:cNvPr>
          <p:cNvSpPr txBox="1"/>
          <p:nvPr/>
        </p:nvSpPr>
        <p:spPr>
          <a:xfrm>
            <a:off x="7176959" y="2358351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Adjacent labels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98E6943-E5A0-31ED-BEC8-865D379FFD61}"/>
              </a:ext>
            </a:extLst>
          </p:cNvPr>
          <p:cNvSpPr txBox="1"/>
          <p:nvPr/>
        </p:nvSpPr>
        <p:spPr>
          <a:xfrm>
            <a:off x="200025" y="1689990"/>
            <a:ext cx="9516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360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4601535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FB97103-BB68-8C43-D116-D4540665F54B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C1CD76-070E-E143-38EA-C7FBBBA22805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2A182AA-DF57-7D72-8E6B-C63228346C1D}"/>
              </a:ext>
            </a:extLst>
          </p:cNvPr>
          <p:cNvSpPr txBox="1"/>
          <p:nvPr/>
        </p:nvSpPr>
        <p:spPr>
          <a:xfrm>
            <a:off x="200025" y="1689990"/>
            <a:ext cx="95163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75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5" y="4998401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0CBE4E6-8DF4-AE0F-EC4E-67E7FC40AA48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492822-8FF5-1786-AD35-6C404D6EA988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870DF35-E1BE-1399-038A-3BAFDE8E6F81}"/>
              </a:ext>
            </a:extLst>
          </p:cNvPr>
          <p:cNvSpPr txBox="1"/>
          <p:nvPr/>
        </p:nvSpPr>
        <p:spPr>
          <a:xfrm>
            <a:off x="200025" y="1689990"/>
            <a:ext cx="95163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94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3" y="5430215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475C13-AED0-44F7-1E01-A43F1DE806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9018" y="3593267"/>
            <a:ext cx="3180279" cy="316953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D7A373A-6889-771C-C948-77CB5192AA17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458CD3-49B8-9416-C34A-1EDEE2CFCFEE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A5344E2-995E-8530-CD48-678C2A76C37E}"/>
              </a:ext>
            </a:extLst>
          </p:cNvPr>
          <p:cNvSpPr txBox="1"/>
          <p:nvPr/>
        </p:nvSpPr>
        <p:spPr>
          <a:xfrm>
            <a:off x="200025" y="1689990"/>
            <a:ext cx="95163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998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42" y="5869685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5AEC7EB9-234A-74A8-9BAE-6705EE5D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27" y="3593265"/>
            <a:ext cx="4807960" cy="320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F4EADCBC-5358-A9AE-3059-BDC5D12D3CB1}"/>
              </a:ext>
            </a:extLst>
          </p:cNvPr>
          <p:cNvSpPr/>
          <p:nvPr/>
        </p:nvSpPr>
        <p:spPr>
          <a:xfrm>
            <a:off x="7739729" y="5198428"/>
            <a:ext cx="820715" cy="336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C70C1E8-C395-27CA-BBA9-1B74AD755724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D07EEF-22D2-B768-E5AA-B3AD6B2BB30E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C595765-F85C-F309-FE8A-0EA547D1142A}"/>
              </a:ext>
            </a:extLst>
          </p:cNvPr>
          <p:cNvSpPr txBox="1"/>
          <p:nvPr/>
        </p:nvSpPr>
        <p:spPr>
          <a:xfrm>
            <a:off x="200025" y="1689990"/>
            <a:ext cx="95163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40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55" y="6193609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5AEC7EB9-234A-74A8-9BAE-6705EE5D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27" y="3593265"/>
            <a:ext cx="4807960" cy="320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F4EADCBC-5358-A9AE-3059-BDC5D12D3CB1}"/>
              </a:ext>
            </a:extLst>
          </p:cNvPr>
          <p:cNvSpPr/>
          <p:nvPr/>
        </p:nvSpPr>
        <p:spPr>
          <a:xfrm>
            <a:off x="7581163" y="6025401"/>
            <a:ext cx="820715" cy="336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D07EEF-22D2-B768-E5AA-B3AD6B2BB30E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55E868-2B33-D66D-ECA6-99FB1CB566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1947" y="3591829"/>
            <a:ext cx="4078309" cy="31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2AF703B-941B-91C5-7408-6FCCF998C2C6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F2035EB-56FD-CE8D-65BB-7A01A562BF9E}"/>
              </a:ext>
            </a:extLst>
          </p:cNvPr>
          <p:cNvSpPr txBox="1"/>
          <p:nvPr/>
        </p:nvSpPr>
        <p:spPr>
          <a:xfrm>
            <a:off x="200025" y="1689990"/>
            <a:ext cx="95163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90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Resolve Union-Find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D07EEF-22D2-B768-E5AA-B3AD6B2BB30E}"/>
              </a:ext>
            </a:extLst>
          </p:cNvPr>
          <p:cNvSpPr txBox="1"/>
          <p:nvPr/>
        </p:nvSpPr>
        <p:spPr>
          <a:xfrm>
            <a:off x="5428345" y="34610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55E868-2B33-D66D-ECA6-99FB1CB5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154" y="3835754"/>
            <a:ext cx="3491572" cy="2714652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340B16B-0C72-B05A-7D5F-64E98525D23F}"/>
              </a:ext>
            </a:extLst>
          </p:cNvPr>
          <p:cNvSpPr/>
          <p:nvPr/>
        </p:nvSpPr>
        <p:spPr>
          <a:xfrm>
            <a:off x="5828213" y="3981606"/>
            <a:ext cx="299599" cy="252503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B7F386-4539-FC8C-5004-103FE344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757" y="3791993"/>
            <a:ext cx="2747489" cy="2714651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F7263DC-DB20-89BF-E380-104B3125D914}"/>
              </a:ext>
            </a:extLst>
          </p:cNvPr>
          <p:cNvSpPr/>
          <p:nvPr/>
        </p:nvSpPr>
        <p:spPr>
          <a:xfrm>
            <a:off x="4123634" y="4463141"/>
            <a:ext cx="4068417" cy="1483551"/>
          </a:xfrm>
          <a:prstGeom prst="rightArrow">
            <a:avLst/>
          </a:prstGeom>
          <a:solidFill>
            <a:schemeClr val="accent1">
              <a:alpha val="9000"/>
            </a:schemeClr>
          </a:solidFill>
          <a:ln>
            <a:solidFill>
              <a:srgbClr val="C00000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921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our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pratice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we will implement an algorithm to segment characters in a license plate.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Besides, we will introduce the cv2.connectedComponent() that implements the component labeling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Checkout it here: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Lecture 04 - Finding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Components.ipynb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2C9653-35EC-636D-91ED-EF703B6EB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799" y="4493970"/>
            <a:ext cx="2856092" cy="6324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9ABD7D-AFCF-09D5-B35E-E8C95FC7C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894" y="2122084"/>
            <a:ext cx="2919997" cy="5938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1BDCFB1-D739-96C5-EF29-0445AD2F6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799" y="3304453"/>
            <a:ext cx="2768400" cy="533947"/>
          </a:xfrm>
          <a:prstGeom prst="rect">
            <a:avLst/>
          </a:prstGeom>
        </p:spPr>
      </p:pic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45858C10-C9FC-78BF-917D-B5297101F5A7}"/>
              </a:ext>
            </a:extLst>
          </p:cNvPr>
          <p:cNvSpPr/>
          <p:nvPr/>
        </p:nvSpPr>
        <p:spPr>
          <a:xfrm>
            <a:off x="4498961" y="3885182"/>
            <a:ext cx="220943" cy="523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5FD540E4-9B2E-2233-5DE3-2085C67BCEB8}"/>
              </a:ext>
            </a:extLst>
          </p:cNvPr>
          <p:cNvSpPr/>
          <p:nvPr/>
        </p:nvSpPr>
        <p:spPr>
          <a:xfrm>
            <a:off x="4502600" y="2734515"/>
            <a:ext cx="220943" cy="523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1707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Discussion of Practice 03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Component Segmentation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Finding Connected Components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Filtering Components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License Plate Characters Segmentation 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Component Segmentation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A.K.A Connected Component Extraction, Blob Extraction, 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Its application comes from Graph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Social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Pattern Recognition</a:t>
            </a:r>
          </a:p>
        </p:txBody>
      </p:sp>
      <p:pic>
        <p:nvPicPr>
          <p:cNvPr id="4" name="Picture 4" descr="3-Connected-Components-Graph">
            <a:extLst>
              <a:ext uri="{FF2B5EF4-FFF2-40B4-BE49-F238E27FC236}">
                <a16:creationId xmlns:a16="http://schemas.microsoft.com/office/drawing/2014/main" id="{C4FC3B5D-5923-4A70-8D3D-8FF40E55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7" y="3779837"/>
            <a:ext cx="2612333" cy="226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4B427BD-2336-DDAC-A5B3-A2615B160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990" y="4993781"/>
            <a:ext cx="4000500" cy="8858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F7FA454-40F1-D401-25C1-90F1DA1CE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600" y="2109953"/>
            <a:ext cx="4495800" cy="9144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1FBE4D0-F07C-E856-C7D1-2134406D3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600" y="3538360"/>
            <a:ext cx="4544059" cy="876422"/>
          </a:xfrm>
          <a:prstGeom prst="rect">
            <a:avLst/>
          </a:prstGeom>
        </p:spPr>
      </p:pic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9B792EEF-00E7-9722-D4A0-609BDBEA5A44}"/>
              </a:ext>
            </a:extLst>
          </p:cNvPr>
          <p:cNvSpPr/>
          <p:nvPr/>
        </p:nvSpPr>
        <p:spPr>
          <a:xfrm>
            <a:off x="7386320" y="3066733"/>
            <a:ext cx="243840" cy="419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D22861DC-39E8-66F1-C55A-C29341C20A7B}"/>
              </a:ext>
            </a:extLst>
          </p:cNvPr>
          <p:cNvSpPr/>
          <p:nvPr/>
        </p:nvSpPr>
        <p:spPr>
          <a:xfrm>
            <a:off x="7386320" y="4514131"/>
            <a:ext cx="243840" cy="419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Connected Component Labelling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Analyzes the non-zero pixel's neighborhood (foreground)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 each connected pixel with a label (1,2,3,4….)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Kernels: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76" y="4089281"/>
            <a:ext cx="2353424" cy="23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9EC58E-AFA4-95C2-EB56-DE0B14B8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97" y="4074422"/>
            <a:ext cx="2353424" cy="23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ur-Pixel-Connectivity">
            <a:extLst>
              <a:ext uri="{FF2B5EF4-FFF2-40B4-BE49-F238E27FC236}">
                <a16:creationId xmlns:a16="http://schemas.microsoft.com/office/drawing/2014/main" id="{774961BA-8468-B9AC-FA1D-E6B10D44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32" y="2622845"/>
            <a:ext cx="6858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8-Pixel-Connectivity">
            <a:extLst>
              <a:ext uri="{FF2B5EF4-FFF2-40B4-BE49-F238E27FC236}">
                <a16:creationId xmlns:a16="http://schemas.microsoft.com/office/drawing/2014/main" id="{83079A55-3478-7F2F-8800-853CB237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040" y="2613320"/>
            <a:ext cx="7239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FFB3C4-81BC-635C-1BA2-4FA07504144A}"/>
              </a:ext>
            </a:extLst>
          </p:cNvPr>
          <p:cNvSpPr txBox="1"/>
          <p:nvPr/>
        </p:nvSpPr>
        <p:spPr>
          <a:xfrm>
            <a:off x="1262035" y="3361521"/>
            <a:ext cx="150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4-Neighboors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57FF20-F359-5FD4-A886-6E366F8B879C}"/>
              </a:ext>
            </a:extLst>
          </p:cNvPr>
          <p:cNvSpPr txBox="1"/>
          <p:nvPr/>
        </p:nvSpPr>
        <p:spPr>
          <a:xfrm>
            <a:off x="3003393" y="3358835"/>
            <a:ext cx="150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8-Neighboors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81D38F32-81EC-1421-2E52-326407D08A30}"/>
              </a:ext>
            </a:extLst>
          </p:cNvPr>
          <p:cNvSpPr/>
          <p:nvPr/>
        </p:nvSpPr>
        <p:spPr>
          <a:xfrm>
            <a:off x="5247861" y="5327343"/>
            <a:ext cx="755374" cy="209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8" descr="8-Pixel-Connectivity">
            <a:extLst>
              <a:ext uri="{FF2B5EF4-FFF2-40B4-BE49-F238E27FC236}">
                <a16:creationId xmlns:a16="http://schemas.microsoft.com/office/drawing/2014/main" id="{3BB78D4C-A2EC-D0FA-E783-45FC5CA9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85" y="5084608"/>
            <a:ext cx="7239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54CA9D4-4801-D5EC-3066-51BAA3E6879F}"/>
              </a:ext>
            </a:extLst>
          </p:cNvPr>
          <p:cNvSpPr/>
          <p:nvPr/>
        </p:nvSpPr>
        <p:spPr>
          <a:xfrm flipV="1">
            <a:off x="1748888" y="5292495"/>
            <a:ext cx="723900" cy="244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500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50AB350-C521-7322-9B65-3AFC9AFE2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031" y="3618633"/>
            <a:ext cx="414873" cy="4302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9350" y="3474281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B3969A-3478-EBE7-F418-45D528EE10DD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34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12" y="3474281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27E8567-4F74-6977-0ADB-5ED8ECF0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35" y="3624941"/>
            <a:ext cx="825095" cy="43634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9D3A44C-39A6-8F84-190F-8160AAD30B0F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17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084" y="3436528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27E8567-4F74-6977-0ADB-5ED8ECF0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35" y="3624941"/>
            <a:ext cx="825095" cy="43634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0BA4502B-E089-899E-02A8-E479D33B0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34" y="3624940"/>
            <a:ext cx="3051461" cy="305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8A2A22-8FB8-141D-3410-D86611352DBC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47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007" y="3459470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27E8567-4F74-6977-0ADB-5ED8ECF0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35" y="3624941"/>
            <a:ext cx="825095" cy="43634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0BA4502B-E089-899E-02A8-E479D33B0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34" y="3624940"/>
            <a:ext cx="3051461" cy="305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45E1A2F0-EA07-C474-DDBC-20DB6F37F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029" y="3634956"/>
            <a:ext cx="3013466" cy="301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933D1F3-38A7-D1B3-91F1-460C1DF5E2F8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176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3449154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21D3966-299E-5EF2-6DD7-1F47CF31623F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2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1898</TotalTime>
  <Words>1269</Words>
  <Application>Microsoft Office PowerPoint</Application>
  <PresentationFormat>Personalizar</PresentationFormat>
  <Paragraphs>285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124</cp:revision>
  <dcterms:created xsi:type="dcterms:W3CDTF">2021-04-28T18:38:02Z</dcterms:created>
  <dcterms:modified xsi:type="dcterms:W3CDTF">2022-08-23T16:10:19Z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