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FB176A3-2276-43CA-80C3-48AA91578EA5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9" name="CustomShape 18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2" name="CustomShape 46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5" name="CustomShape 42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8" name="CustomShape 50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1" name="CustomShape 54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4" name="CustomShape 66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7" name="CustomShape 58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1" name="CustomShape 9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4" name="CustomShape 34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7" name="CustomShape 36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0" name="CustomShape 30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760" cy="359352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3240" cy="419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6" name="CustomShape 26"/>
          <p:cNvSpPr/>
          <p:nvPr/>
        </p:nvSpPr>
        <p:spPr>
          <a:xfrm>
            <a:off x="0" y="10155240"/>
            <a:ext cx="326160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150000"/>
            <a:ext cx="9711360" cy="1252080"/>
          </a:xfrm>
          <a:prstGeom prst="rect">
            <a:avLst/>
          </a:prstGeom>
          <a:solidFill>
            <a:srgbClr val="e74c3c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80000"/>
            <a:ext cx="9711360" cy="125208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6840000"/>
            <a:ext cx="2512080" cy="53208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6840000"/>
            <a:ext cx="6471720" cy="532080"/>
          </a:xfrm>
          <a:prstGeom prst="rect">
            <a:avLst/>
          </a:prstGeom>
          <a:solidFill>
            <a:srgbClr val="bdc3c7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" y="180000"/>
            <a:ext cx="9704880" cy="124560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59280" y="6840000"/>
            <a:ext cx="2505600" cy="52560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99640" y="6840000"/>
            <a:ext cx="6465240" cy="525600"/>
          </a:xfrm>
          <a:prstGeom prst="rect">
            <a:avLst/>
          </a:prstGeom>
          <a:solidFill>
            <a:srgbClr val="bdc3c7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79640" y="6840000"/>
            <a:ext cx="525600" cy="525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" y="180000"/>
            <a:ext cx="9704880" cy="124560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59280" y="6840000"/>
            <a:ext cx="2505600" cy="52560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899640" y="6840000"/>
            <a:ext cx="6465240" cy="525600"/>
          </a:xfrm>
          <a:prstGeom prst="rect">
            <a:avLst/>
          </a:prstGeom>
          <a:solidFill>
            <a:srgbClr val="bdc3c7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79640" y="6840000"/>
            <a:ext cx="525600" cy="525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" y="180000"/>
            <a:ext cx="9704880" cy="124560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59280" y="6840000"/>
            <a:ext cx="2505600" cy="52560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899640" y="6840000"/>
            <a:ext cx="6465240" cy="525600"/>
          </a:xfrm>
          <a:prstGeom prst="rect">
            <a:avLst/>
          </a:prstGeom>
          <a:solidFill>
            <a:srgbClr val="bdc3c7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79640" y="6840000"/>
            <a:ext cx="525600" cy="525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59640" y="3330000"/>
            <a:ext cx="935136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de Decisão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39640" y="4680000"/>
            <a:ext cx="917136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5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4" name="CustomShape 16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 é o atributo que está sendo avaliado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Sv’ é o subconjunto dos dados que corresponde ao valor v do atributo A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p(Sv)’ é a proporção dos valores em ‘Sv’ em relação ao número de valores no conjunto de dados ‘S’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Entropy(S)’ e ‘Entropy(Sv)’ são as entropias do conjunto de dados original e dos subconjuntos resultantes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76" name="CustomShape 17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200000" y="2520000"/>
            <a:ext cx="2698920" cy="3620520"/>
          </a:xfrm>
          <a:prstGeom prst="rect">
            <a:avLst/>
          </a:prstGeom>
          <a:ln w="0">
            <a:noFill/>
          </a:ln>
        </p:spPr>
      </p:pic>
      <p:sp>
        <p:nvSpPr>
          <p:cNvPr id="278" name="CustomShape 43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9" name="CustomShape 44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da classe "play tennis":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9/14 (Yes) , 5/14 (No)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- (9/14) * log2(9/14) - (5/14) * log2(5/14) = 0.940</a:t>
            </a:r>
            <a:endParaRPr b="0" lang="pt-BR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"humidity":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High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3/7 (Yes), 4/7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- (3/7) * log2(3/7) - (4/7) * log2(4/7) = 0.985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Normal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6/7 (Yes),  1/7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- (6/7) * log2(6/7) - (1/7) * log2(1/7) = 0.592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o ganho de informação: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= entropia(classe) - E(humidity)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= 0.940 - [(7/14)*0.985 + (7/14)*0.592] = 0.151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1" name="CustomShape 45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3960000" y="1623960"/>
            <a:ext cx="580860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200720" y="2340000"/>
            <a:ext cx="2698920" cy="3620520"/>
          </a:xfrm>
          <a:prstGeom prst="rect">
            <a:avLst/>
          </a:prstGeom>
          <a:ln w="0">
            <a:noFill/>
          </a:ln>
        </p:spPr>
      </p:pic>
      <p:sp>
        <p:nvSpPr>
          <p:cNvPr id="284" name="CustomShape 37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5" name="CustomShape 40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"outlook":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Sunny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2/5 (Yes), 3/5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- (2/5) * log2(2/5) - (3/5) * log2(3/5) = 0.971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Overcast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4/4 (Yes), 0/4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0 (já que todos jogaram tênis)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Rainy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3/5 (Yes), 2/5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- (3/5) * log2(3/5) - (2/5) * log2(2/5) = 0.971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[(5/14)*0.971 + (4/14)*0 + (5/14)*0.971] = 0.247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7" name="CustomShape 41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3780000" y="1620000"/>
            <a:ext cx="580860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660000" y="2340000"/>
            <a:ext cx="2698920" cy="3620520"/>
          </a:xfrm>
          <a:prstGeom prst="rect">
            <a:avLst/>
          </a:prstGeom>
          <a:ln w="0">
            <a:noFill/>
          </a:ln>
        </p:spPr>
      </p:pic>
      <p:sp>
        <p:nvSpPr>
          <p:cNvPr id="290" name="CustomShape 47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1" name="CustomShape 48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Resumindo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Humidity) = 0.151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Outlook) = 0.247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Logo, Humidity é mais indicado a ser ‘root’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Mas a definição final passar por todos os atributos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49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3780000" y="1620000"/>
            <a:ext cx="580860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471400" y="3873960"/>
            <a:ext cx="4728600" cy="2809080"/>
          </a:xfrm>
          <a:prstGeom prst="rect">
            <a:avLst/>
          </a:prstGeom>
          <a:ln w="0">
            <a:noFill/>
          </a:ln>
        </p:spPr>
      </p:pic>
      <p:sp>
        <p:nvSpPr>
          <p:cNvPr id="296" name="CustomShape 51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7" name="CustomShape 52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parar de construir a árvore? 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simples: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todos os nós folha são puros 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(nós folha têm dados que pertencem a uma única classe).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um determinado critério é atingido (I.E Altura)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99" name="CustomShape 53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63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1" name="CustomShape 64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Interpretabilidade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Velocidade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mistos: Categóricos e Numéricos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Sensibilidade a dados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 em capturar relações complexas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03" name="CustomShape 65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55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5" name="CustomShape 56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07" name="CustomShape 57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2240" y="1241280"/>
            <a:ext cx="10200600" cy="555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59640" y="360000"/>
            <a:ext cx="935136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59640" y="1980000"/>
            <a:ext cx="917136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de Decisão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6760" y="6886080"/>
            <a:ext cx="64389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045160" y="3960000"/>
            <a:ext cx="6130440" cy="1853640"/>
          </a:xfrm>
          <a:prstGeom prst="rect">
            <a:avLst/>
          </a:prstGeom>
          <a:ln w="0">
            <a:noFill/>
          </a:ln>
        </p:spPr>
      </p:pic>
      <p:sp>
        <p:nvSpPr>
          <p:cNvPr id="219" name=""/>
          <p:cNvSpPr/>
          <p:nvPr/>
        </p:nvSpPr>
        <p:spPr>
          <a:xfrm>
            <a:off x="2520000" y="5508360"/>
            <a:ext cx="266760" cy="266760"/>
          </a:xfrm>
          <a:prstGeom prst="ellipse">
            <a:avLst/>
          </a:prstGeom>
          <a:solidFill>
            <a:srgbClr val="00a933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2052000" y="5508360"/>
            <a:ext cx="266760" cy="266760"/>
          </a:xfrm>
          <a:prstGeom prst="ellipse">
            <a:avLst/>
          </a:prstGeom>
          <a:solidFill>
            <a:srgbClr val="00a933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988360" y="5508360"/>
            <a:ext cx="266760" cy="266760"/>
          </a:xfrm>
          <a:prstGeom prst="ellipse">
            <a:avLst/>
          </a:prstGeom>
          <a:solidFill>
            <a:srgbClr val="00a933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2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5399280" y="5040000"/>
            <a:ext cx="4139280" cy="165420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/>
          <p:nvPr/>
        </p:nvSpPr>
        <p:spPr>
          <a:xfrm>
            <a:off x="6147000" y="2725560"/>
            <a:ext cx="469080" cy="22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0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7607880" y="6886080"/>
            <a:ext cx="22708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342360" y="1529280"/>
            <a:ext cx="6774840" cy="3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Bayes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85"/>
          <p:cNvSpPr/>
          <p:nvPr/>
        </p:nvSpPr>
        <p:spPr>
          <a:xfrm>
            <a:off x="7531920" y="6922080"/>
            <a:ext cx="269928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Dados Desbalanceados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692280" y="4736160"/>
            <a:ext cx="5426640" cy="48348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3">
            <a:alphaModFix amt="50000"/>
          </a:blip>
          <a:srcRect l="3509" t="0" r="5030" b="9427"/>
          <a:stretch/>
        </p:blipFill>
        <p:spPr>
          <a:xfrm>
            <a:off x="4680720" y="1980360"/>
            <a:ext cx="3419280" cy="251964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359640" y="5106600"/>
            <a:ext cx="4499280" cy="1523520"/>
          </a:xfrm>
          <a:prstGeom prst="rect">
            <a:avLst/>
          </a:prstGeom>
          <a:ln w="0">
            <a:noFill/>
          </a:ln>
        </p:spPr>
      </p:pic>
      <p:sp>
        <p:nvSpPr>
          <p:cNvPr id="233" name=""/>
          <p:cNvSpPr/>
          <p:nvPr/>
        </p:nvSpPr>
        <p:spPr>
          <a:xfrm>
            <a:off x="683640" y="6228000"/>
            <a:ext cx="359640" cy="179640"/>
          </a:xfrm>
          <a:prstGeom prst="rect">
            <a:avLst/>
          </a:prstGeom>
          <a:solidFill>
            <a:srgbClr val="ff4000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2915640" y="6228000"/>
            <a:ext cx="359640" cy="179640"/>
          </a:xfrm>
          <a:prstGeom prst="rect">
            <a:avLst/>
          </a:prstGeom>
          <a:solidFill>
            <a:srgbClr val="ff4000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1151640" y="6012000"/>
            <a:ext cx="1727640" cy="64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Atributos</a:t>
            </a:r>
            <a:endParaRPr b="0" lang="pt-BR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Independentes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5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>
            <a:alphaModFix amt="50000"/>
          </a:blip>
          <a:srcRect l="6709" t="13923" r="6913" b="8224"/>
          <a:stretch/>
        </p:blipFill>
        <p:spPr>
          <a:xfrm>
            <a:off x="2879640" y="3060000"/>
            <a:ext cx="5398920" cy="3419280"/>
          </a:xfrm>
          <a:prstGeom prst="rect">
            <a:avLst/>
          </a:prstGeom>
          <a:ln w="0">
            <a:noFill/>
          </a:ln>
        </p:spPr>
      </p:pic>
      <p:sp>
        <p:nvSpPr>
          <p:cNvPr id="240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Hierárquica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nodo é responsável por nível de decisão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31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3" name="CustomShape 32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33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5399280" y="3420000"/>
            <a:ext cx="4083120" cy="2425680"/>
          </a:xfrm>
          <a:prstGeom prst="rect">
            <a:avLst/>
          </a:prstGeom>
          <a:ln w="0">
            <a:noFill/>
          </a:ln>
        </p:spPr>
      </p:pic>
      <p:sp>
        <p:nvSpPr>
          <p:cNvPr id="247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900000" y="2859120"/>
            <a:ext cx="2698920" cy="3620520"/>
          </a:xfrm>
          <a:prstGeom prst="rect">
            <a:avLst/>
          </a:prstGeom>
          <a:ln w="0">
            <a:noFill/>
          </a:ln>
        </p:spPr>
      </p:pic>
      <p:sp>
        <p:nvSpPr>
          <p:cNvPr id="249" name=""/>
          <p:cNvSpPr/>
          <p:nvPr/>
        </p:nvSpPr>
        <p:spPr>
          <a:xfrm>
            <a:off x="4139640" y="4500000"/>
            <a:ext cx="89964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35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1" name="CustomShape 38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39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295280" y="3672000"/>
            <a:ext cx="2304000" cy="79920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284120" y="5400000"/>
            <a:ext cx="4474800" cy="8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27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8" name="CustomShape 28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Grau de Incerteza ou Desordem dos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 = Número de Classes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= proporção da classe ‘i’ no conjunto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1 == Entropia Máxima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29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>
            <a:alphaModFix amt="50000"/>
          </a:blip>
          <a:srcRect l="3861" t="1587" r="3115" b="16402"/>
          <a:stretch/>
        </p:blipFill>
        <p:spPr>
          <a:xfrm>
            <a:off x="1799640" y="2327400"/>
            <a:ext cx="3059280" cy="109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9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3" name="CustomShape 20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>
            <a:alphaModFix amt="50000"/>
          </a:blip>
          <a:srcRect l="3861" t="1587" r="3115" b="16402"/>
          <a:stretch/>
        </p:blipFill>
        <p:spPr>
          <a:xfrm>
            <a:off x="1007640" y="3144960"/>
            <a:ext cx="1979640" cy="706680"/>
          </a:xfrm>
          <a:prstGeom prst="rect">
            <a:avLst/>
          </a:prstGeom>
          <a:ln w="0">
            <a:noFill/>
          </a:ln>
        </p:spPr>
      </p:pic>
      <p:sp>
        <p:nvSpPr>
          <p:cNvPr id="265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entropia do conjunto abaixo: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vermelhas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azuis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[-p(vermelha) * log2(p(vermelha))] + [- p(azul) * log2(p(azul))]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log2(0.5)] + [-0.5 * log2(0.5)]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(-1)] + [- 0.5 * (-1)] = 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para 98 vermelhas e 2 azuis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[-0.98 * log2(0.98)] + [-0.02 * log2(0.02)]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0.141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21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 rot="16198200">
            <a:off x="7542720" y="1963800"/>
            <a:ext cx="1619640" cy="1653120"/>
          </a:xfrm>
          <a:prstGeom prst="rect">
            <a:avLst/>
          </a:prstGeom>
          <a:ln w="0">
            <a:noFill/>
          </a:ln>
        </p:spPr>
      </p:pic>
      <p:pic>
        <p:nvPicPr>
          <p:cNvPr id="268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7199280" y="3960000"/>
            <a:ext cx="2323800" cy="236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23"/>
          <p:cNvSpPr/>
          <p:nvPr/>
        </p:nvSpPr>
        <p:spPr>
          <a:xfrm>
            <a:off x="359640" y="360000"/>
            <a:ext cx="9344880" cy="88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0" name="CustomShape 24"/>
          <p:cNvSpPr/>
          <p:nvPr/>
        </p:nvSpPr>
        <p:spPr>
          <a:xfrm>
            <a:off x="896760" y="6886080"/>
            <a:ext cx="643248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327960" y="1553760"/>
            <a:ext cx="9194760" cy="51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vs Probabilidade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Probabilidade: Chance ou Incerteza relacionada a um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evento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Incerteza ou Desordem associada a um conjunto de</a:t>
            </a: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50 bolas vermelhas e 50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1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50%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50%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98 bolas vermelhas e 2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Conjunto = 0.141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98%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2%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72" name="CustomShape 25"/>
          <p:cNvSpPr/>
          <p:nvPr/>
        </p:nvSpPr>
        <p:spPr>
          <a:xfrm>
            <a:off x="7603920" y="6922080"/>
            <a:ext cx="182700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407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2023-03-15T23:14:51Z</dcterms:modified>
  <cp:revision>35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