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</a:t>
            </a:r>
            <a:r>
              <a:rPr b="0" lang="pt-BR" sz="2000" spc="-1" strike="noStrike">
                <a:latin typeface="Arial"/>
              </a:rPr>
              <a:t>edit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notes </a:t>
            </a:r>
            <a:r>
              <a:rPr b="0" lang="pt-BR" sz="2000" spc="-1" strike="noStrike">
                <a:latin typeface="Arial"/>
              </a:rPr>
              <a:t>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7CF10BA-CF83-4165-B97E-F6B05FD61F3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02 –  Estruturas de Seleção (IF-ELSE)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876680"/>
            <a:ext cx="9172080" cy="49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de um evento</a:t>
            </a: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11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eu estiver em Curitiba e não chover ou o ingresso for barato eu vou ao show de música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algoritmos: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de um Sistema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Disparo de Alarme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Frear um veiculo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Etc.....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expressões lógicas determinam uma tomada de decisão, um desvio 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499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condicional, etc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360000" y="18993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Determinam um desvio condicional no fluxo principal do algoritmo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4680720" y="2883600"/>
            <a:ext cx="160560" cy="672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4680000" y="4570920"/>
            <a:ext cx="161280" cy="21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4137840" y="2447640"/>
            <a:ext cx="121644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H="1" rot="10800000">
            <a:off x="1979244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2693520" y="4693320"/>
            <a:ext cx="1130040" cy="403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>
            <a:off x="4210560" y="5707440"/>
            <a:ext cx="109440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 rot="10800000">
            <a:off x="1788696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8"/>
          <p:cNvSpPr/>
          <p:nvPr/>
        </p:nvSpPr>
        <p:spPr>
          <a:xfrm>
            <a:off x="5718600" y="4693320"/>
            <a:ext cx="1206360" cy="403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3823920" y="3556440"/>
            <a:ext cx="1889640" cy="107424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onector: Angulado 2"/>
          <p:cNvSpPr/>
          <p:nvPr/>
        </p:nvSpPr>
        <p:spPr>
          <a:xfrm flipV="1" rot="10800000">
            <a:off x="3259080" y="4094280"/>
            <a:ext cx="564840" cy="599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: Angulado 22"/>
          <p:cNvSpPr/>
          <p:nvPr/>
        </p:nvSpPr>
        <p:spPr>
          <a:xfrm flipH="1" rot="16200000">
            <a:off x="3744000" y="4611960"/>
            <a:ext cx="449640" cy="14209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: Angulado 29"/>
          <p:cNvSpPr/>
          <p:nvPr/>
        </p:nvSpPr>
        <p:spPr>
          <a:xfrm>
            <a:off x="5713920" y="4093560"/>
            <a:ext cx="607680" cy="599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onector: Angulado 32"/>
          <p:cNvSpPr/>
          <p:nvPr/>
        </p:nvSpPr>
        <p:spPr>
          <a:xfrm rot="5400000">
            <a:off x="5353200" y="4578480"/>
            <a:ext cx="449640" cy="14878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2872440" y="3736080"/>
            <a:ext cx="73584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5911200" y="3754080"/>
            <a:ext cx="81108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 flipH="1" rot="16200000">
            <a:off x="2738160" y="4174560"/>
            <a:ext cx="400320" cy="17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31640" y="1759680"/>
            <a:ext cx="9172440" cy="47487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é implementada pelo comando “IF”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3371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612880" y="2884320"/>
            <a:ext cx="129240" cy="556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"/>
          <p:cNvSpPr/>
          <p:nvPr/>
        </p:nvSpPr>
        <p:spPr>
          <a:xfrm>
            <a:off x="2612160" y="4464000"/>
            <a:ext cx="154080" cy="203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2069640" y="2286000"/>
            <a:ext cx="121644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 flipH="1" rot="10800000">
            <a:off x="1685052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2"/>
          <p:cNvSpPr/>
          <p:nvPr/>
        </p:nvSpPr>
        <p:spPr>
          <a:xfrm>
            <a:off x="761040" y="4635720"/>
            <a:ext cx="1130040" cy="404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986760" y="3582000"/>
            <a:ext cx="73584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2142720" y="5478840"/>
            <a:ext cx="109440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1756080" y="3448800"/>
            <a:ext cx="1889640" cy="107424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7338240" y="2286000"/>
            <a:ext cx="1755360" cy="397980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onector: Angulado 2"/>
          <p:cNvSpPr/>
          <p:nvPr/>
        </p:nvSpPr>
        <p:spPr>
          <a:xfrm flipV="1" rot="10800000">
            <a:off x="1326600" y="3985920"/>
            <a:ext cx="429480" cy="6490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: Angulado 4"/>
          <p:cNvSpPr/>
          <p:nvPr/>
        </p:nvSpPr>
        <p:spPr>
          <a:xfrm flipH="1" rot="16200000">
            <a:off x="1880280" y="4486320"/>
            <a:ext cx="212760" cy="13204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eta: para a Direita 8"/>
          <p:cNvSpPr/>
          <p:nvPr/>
        </p:nvSpPr>
        <p:spPr>
          <a:xfrm>
            <a:off x="4246200" y="3255120"/>
            <a:ext cx="2332440" cy="158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 flipH="1" rot="16200000">
            <a:off x="2401920" y="4174560"/>
            <a:ext cx="400320" cy="17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503640" y="1759680"/>
            <a:ext cx="9172440" cy="47487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Pode-se adicionar um desvio condicional caso a condição seja falsa! (ELSE)</a:t>
            </a:r>
            <a:endParaRPr b="0" lang="pt-BR" sz="20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1605960" y="284472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2260080" y="2816280"/>
            <a:ext cx="160560" cy="672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2259360" y="4503600"/>
            <a:ext cx="161280" cy="211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1717200" y="2380320"/>
            <a:ext cx="121644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272880" y="4646160"/>
            <a:ext cx="1144440" cy="400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1789920" y="5640120"/>
            <a:ext cx="1094400" cy="597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18"/>
          <p:cNvSpPr/>
          <p:nvPr/>
        </p:nvSpPr>
        <p:spPr>
          <a:xfrm>
            <a:off x="3298320" y="4605840"/>
            <a:ext cx="1140840" cy="398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19"/>
          <p:cNvSpPr/>
          <p:nvPr/>
        </p:nvSpPr>
        <p:spPr>
          <a:xfrm>
            <a:off x="1403280" y="3489120"/>
            <a:ext cx="1889640" cy="107424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onector: Angulado 43"/>
          <p:cNvSpPr/>
          <p:nvPr/>
        </p:nvSpPr>
        <p:spPr>
          <a:xfrm flipV="1" rot="10800000">
            <a:off x="845640" y="4025880"/>
            <a:ext cx="557640" cy="6195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onector: Angulado 44"/>
          <p:cNvSpPr/>
          <p:nvPr/>
        </p:nvSpPr>
        <p:spPr>
          <a:xfrm flipH="1" rot="16200000">
            <a:off x="1404720" y="4487760"/>
            <a:ext cx="311760" cy="14299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onector: Angulado 45"/>
          <p:cNvSpPr/>
          <p:nvPr/>
        </p:nvSpPr>
        <p:spPr>
          <a:xfrm>
            <a:off x="3293280" y="4026600"/>
            <a:ext cx="574920" cy="5792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onector: Angulado 46"/>
          <p:cNvSpPr/>
          <p:nvPr/>
        </p:nvSpPr>
        <p:spPr>
          <a:xfrm rot="5400000">
            <a:off x="2913480" y="4410360"/>
            <a:ext cx="455400" cy="14551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3"/>
          <p:cNvSpPr/>
          <p:nvPr/>
        </p:nvSpPr>
        <p:spPr>
          <a:xfrm>
            <a:off x="451800" y="3669120"/>
            <a:ext cx="73584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3490560" y="3686760"/>
            <a:ext cx="81108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Seta: para a Direita 59"/>
          <p:cNvSpPr/>
          <p:nvPr/>
        </p:nvSpPr>
        <p:spPr>
          <a:xfrm>
            <a:off x="4784400" y="3255120"/>
            <a:ext cx="2332440" cy="158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7338240" y="2286000"/>
            <a:ext cx="1755360" cy="397980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 flipH="1" rot="16200000">
            <a:off x="2738160" y="4174560"/>
            <a:ext cx="400320" cy="17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503640" y="1759680"/>
            <a:ext cx="9172440" cy="47487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se uma pessoa pode votar a partir de seu ano de nascimento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dois produtos: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caro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barato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=&gt; Dinâmica de grupo (30 min)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as dimensões de duas caixas (Altura, Largura e Profundidade), identifique a maior caixa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carro A percorre um trajeto de 121km em 83 minutos, enquanto o carro B percorre 345km em 4h:38min. Informe qual o carro mais rápido.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com o professor ao final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 flipH="1" rot="16200000">
            <a:off x="2738160" y="4174560"/>
            <a:ext cx="400320" cy="17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503640" y="1759680"/>
            <a:ext cx="9172440" cy="47487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determinam um desvio condicional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expressões lógicas para determinar se um determinado bloco de código será executado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 -&gt; Atividades Pedagógicas -&gt; Exercício Fixação 02 - IF-ELSE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520" cy="27421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 -&gt; Atividades Pedagógicas -&gt; Atividade Prática 01.pdf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Entrada e Saída de Dados (I/O)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print() 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imprime texto e dados no console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stdout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Input():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lê dados do teclado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stdin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2805120" y="2401200"/>
            <a:ext cx="4308840" cy="13694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356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3.14159265359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2805120" y="4710600"/>
            <a:ext cx="4308840" cy="200880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valor inteiro: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número real (float):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float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(y)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2" name="Content Placeholder 3"/>
          <p:cNvGraphicFramePr/>
          <p:nvPr/>
        </p:nvGraphicFramePr>
        <p:xfrm>
          <a:off x="1510920" y="3260520"/>
          <a:ext cx="7476840" cy="2595600"/>
        </p:xfrm>
        <a:graphic>
          <a:graphicData uri="http://schemas.openxmlformats.org/drawingml/2006/table">
            <a:tbl>
              <a:tblPr/>
              <a:tblGrid>
                <a:gridCol w="1436400"/>
                <a:gridCol w="3005640"/>
                <a:gridCol w="3034800"/>
              </a:tblGrid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Operador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Função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Exemplo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Igualdade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== 3, x ==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Diferença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!= 4, x !=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&gt; 6, x &gt; 5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 &lt; 10, 5 &lt; 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 ou igual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&gt;= 0, x &gt;=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&lt;= 0, x &lt;= y 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Utilizados para comparar duas variáveis, geralmente de mesmo tipo</a:t>
            </a: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Resulta em um valor </a:t>
            </a:r>
            <a:r>
              <a:rPr b="1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True or False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&gt; 1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&lt;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== 4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21 != 18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* 4 == 24 /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15 % 4 &lt; 19 % 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3 * 5 / 4 &lt;= 3**2 / 0.5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+ 8 % 7 &gt;= 3 * 6 – 15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Lógicos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expressões lógicas combinando operações relacionais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(AND) , OU (OR) , OU-EXCLUSIVO (^) e Negação (NOT)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Tabelas Verdade: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62" name="Group 333"/>
          <p:cNvGraphicFramePr/>
          <p:nvPr/>
        </p:nvGraphicFramePr>
        <p:xfrm>
          <a:off x="360000" y="3606840"/>
          <a:ext cx="263088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roup 336"/>
          <p:cNvGraphicFramePr/>
          <p:nvPr/>
        </p:nvGraphicFramePr>
        <p:xfrm>
          <a:off x="3986640" y="5555520"/>
          <a:ext cx="1568160" cy="1096560"/>
        </p:xfrm>
        <a:graphic>
          <a:graphicData uri="http://schemas.openxmlformats.org/drawingml/2006/table">
            <a:tbl>
              <a:tblPr/>
              <a:tblGrid>
                <a:gridCol w="495000"/>
                <a:gridCol w="107316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70056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roup 333"/>
          <p:cNvGraphicFramePr/>
          <p:nvPr/>
        </p:nvGraphicFramePr>
        <p:xfrm>
          <a:off x="3677400" y="3603960"/>
          <a:ext cx="263088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roup 333"/>
          <p:cNvGraphicFramePr/>
          <p:nvPr/>
        </p:nvGraphicFramePr>
        <p:xfrm>
          <a:off x="6968520" y="3603960"/>
          <a:ext cx="263088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^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 entre Operadores (TODOS)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405000" y="1468800"/>
            <a:ext cx="3090600" cy="4495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Prioridade: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operadores lógicos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 algn="just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todos os operadores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70" name="Text Box 4"/>
          <p:cNvSpPr/>
          <p:nvPr/>
        </p:nvSpPr>
        <p:spPr>
          <a:xfrm>
            <a:off x="5303160" y="2202480"/>
            <a:ext cx="4044600" cy="1142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Negação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 - EXCLUSIVO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>
            <a:off x="5303160" y="2049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6"/>
          <p:cNvSpPr/>
          <p:nvPr/>
        </p:nvSpPr>
        <p:spPr>
          <a:xfrm>
            <a:off x="5137920" y="220212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AutoShape 8"/>
          <p:cNvSpPr/>
          <p:nvPr/>
        </p:nvSpPr>
        <p:spPr>
          <a:xfrm>
            <a:off x="3726360" y="2049840"/>
            <a:ext cx="1238040" cy="1371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 Box 9"/>
          <p:cNvSpPr/>
          <p:nvPr/>
        </p:nvSpPr>
        <p:spPr>
          <a:xfrm>
            <a:off x="5303160" y="4488480"/>
            <a:ext cx="4044600" cy="1676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Parênteses mais internos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Aritméticos / Funções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Relacionais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Lógicos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" name="Line 10"/>
          <p:cNvSpPr/>
          <p:nvPr/>
        </p:nvSpPr>
        <p:spPr>
          <a:xfrm>
            <a:off x="5303160" y="4335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1"/>
          <p:cNvSpPr/>
          <p:nvPr/>
        </p:nvSpPr>
        <p:spPr>
          <a:xfrm>
            <a:off x="5137920" y="4488120"/>
            <a:ext cx="360" cy="167652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AutoShape 12"/>
          <p:cNvSpPr/>
          <p:nvPr/>
        </p:nvSpPr>
        <p:spPr>
          <a:xfrm>
            <a:off x="3739680" y="4412160"/>
            <a:ext cx="1238040" cy="1371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and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or 15 / 3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(2 &lt; 5) ^ (15 / 3)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2 &lt; 5 or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(True and False) or (True or not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(True or True) and (False and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!= 10/2) or True) and (2 – 5 &gt; 5 – 2 or True)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((not True and False) and (True or False or False)) and (True and (5 &gt;= 5))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== 5) and (not (True and False)))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Application>LibreOffice/7.3.7.2$Linux_X86_64 LibreOffice_project/30$Build-2</Application>
  <AppVersion>15.0000</AppVersion>
  <Words>1245</Words>
  <Paragraphs>334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2023-02-13T15:59:02Z</dcterms:modified>
  <cp:revision>125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