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A1A1202-6F70-432A-BDBD-A1AB0C1F9E75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4" name="CustomShape 36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7" name="CustomShape 40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0" name="CustomShape 44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.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é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3" name="CustomShape 48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6" name="CustomShape 52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9" name="CustomShape 56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2" name="CustomShape 60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5" name="CustomShape 64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André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8" name="CustomShape 68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André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3" name="CustomShape 6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6" name="CustomShape 9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.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é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9" name="CustomShape 16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André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2" name="CustomShape 20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5" name="CustomShape 24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8" name="CustomShape 28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1" name="CustomShape 32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7400" cy="124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7400" cy="52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7400" cy="527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7400" cy="5274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7400" cy="124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7400" cy="52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7400" cy="527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7400" cy="5274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07400" cy="124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07400" cy="52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67400" cy="527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27400" cy="5274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180000"/>
            <a:ext cx="9707400" cy="124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7560000" y="6840000"/>
            <a:ext cx="2507400" cy="52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900000" y="6840000"/>
            <a:ext cx="6467400" cy="527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180000" y="6840000"/>
            <a:ext cx="527400" cy="5274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61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61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61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slideLayout" Target="../slideLayouts/slideLayout25.xml"/><Relationship Id="rId1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61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61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60000" y="333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Naive Bayes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40000" y="4680000"/>
            <a:ext cx="917388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33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27" name="CustomShape 34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8" name="CustomShape 35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9" name=""/>
          <p:cNvSpPr/>
          <p:nvPr/>
        </p:nvSpPr>
        <p:spPr>
          <a:xfrm rot="180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|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1620000" y="3060000"/>
            <a:ext cx="6829200" cy="151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37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32" name="CustomShape 38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Máquina - Prof.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3" name="CustomShape 39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1980000" y="2868480"/>
            <a:ext cx="5457600" cy="732960"/>
          </a:xfrm>
          <a:prstGeom prst="rect">
            <a:avLst/>
          </a:prstGeom>
          <a:ln w="0">
            <a:noFill/>
          </a:ln>
        </p:spPr>
      </p:pic>
      <p:sp>
        <p:nvSpPr>
          <p:cNvPr id="335" name=""/>
          <p:cNvSpPr/>
          <p:nvPr/>
        </p:nvSpPr>
        <p:spPr>
          <a:xfrm>
            <a:off x="4860000" y="3672000"/>
            <a:ext cx="18000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36" name="" descr=""/>
          <p:cNvPicPr/>
          <p:nvPr/>
        </p:nvPicPr>
        <p:blipFill>
          <a:blip r:embed="rId2"/>
          <a:stretch/>
        </p:blipFill>
        <p:spPr>
          <a:xfrm>
            <a:off x="2160000" y="4415040"/>
            <a:ext cx="5457600" cy="732960"/>
          </a:xfrm>
          <a:prstGeom prst="rect">
            <a:avLst/>
          </a:prstGeom>
          <a:ln w="0">
            <a:noFill/>
          </a:ln>
        </p:spPr>
      </p:pic>
      <p:sp>
        <p:nvSpPr>
          <p:cNvPr id="337" name=""/>
          <p:cNvSpPr/>
          <p:nvPr/>
        </p:nvSpPr>
        <p:spPr>
          <a:xfrm>
            <a:off x="4737600" y="4788000"/>
            <a:ext cx="216000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"/>
          <p:cNvSpPr/>
          <p:nvPr/>
        </p:nvSpPr>
        <p:spPr>
          <a:xfrm flipV="1">
            <a:off x="4737600" y="4788000"/>
            <a:ext cx="252000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39" name="" descr=""/>
          <p:cNvPicPr/>
          <p:nvPr/>
        </p:nvPicPr>
        <p:blipFill>
          <a:blip r:embed="rId3"/>
          <a:stretch/>
        </p:blipFill>
        <p:spPr>
          <a:xfrm>
            <a:off x="2203200" y="6048000"/>
            <a:ext cx="5428800" cy="485280"/>
          </a:xfrm>
          <a:prstGeom prst="rect">
            <a:avLst/>
          </a:prstGeom>
          <a:ln w="0">
            <a:noFill/>
          </a:ln>
        </p:spPr>
      </p:pic>
      <p:sp>
        <p:nvSpPr>
          <p:cNvPr id="340" name=""/>
          <p:cNvSpPr/>
          <p:nvPr/>
        </p:nvSpPr>
        <p:spPr>
          <a:xfrm>
            <a:off x="4860000" y="5328000"/>
            <a:ext cx="180000" cy="63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"/>
          <p:cNvSpPr/>
          <p:nvPr/>
        </p:nvSpPr>
        <p:spPr>
          <a:xfrm rot="215964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Naive (“Ingênuo”) : Variáveis Independentes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Estende o Teorema de Bayes para Múltiplas Variáveis (Features)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41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y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43" name="CustomShape 42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iza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Má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dré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4" name="CustomShape 43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 rot="215964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 o dataset sobre quem pode comprar um computador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As features são independentes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I.E: Renda alta não implica em crédito excelente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2700000" y="2705400"/>
            <a:ext cx="3960000" cy="398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45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y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48" name="CustomShape 46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9" name="CustomShape 47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 rot="215964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Sendo assim: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1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Income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Student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X3: Credit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Y: Buys Computer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Naive Bayes para 3 features: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5760000" y="2136600"/>
            <a:ext cx="3960000" cy="3983400"/>
          </a:xfrm>
          <a:prstGeom prst="rect">
            <a:avLst/>
          </a:prstGeom>
          <a:ln w="0">
            <a:noFill/>
          </a:ln>
        </p:spPr>
      </p:pic>
      <p:pic>
        <p:nvPicPr>
          <p:cNvPr id="352" name="" descr=""/>
          <p:cNvPicPr/>
          <p:nvPr/>
        </p:nvPicPr>
        <p:blipFill>
          <a:blip r:embed="rId2"/>
          <a:stretch/>
        </p:blipFill>
        <p:spPr>
          <a:xfrm>
            <a:off x="686520" y="5040000"/>
            <a:ext cx="4353480" cy="46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49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54" name="CustomShape 50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5" name="CustomShape 51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 rot="215964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57" name="" descr=""/>
          <p:cNvPicPr/>
          <p:nvPr/>
        </p:nvPicPr>
        <p:blipFill>
          <a:blip r:embed="rId1"/>
          <a:stretch/>
        </p:blipFill>
        <p:spPr>
          <a:xfrm>
            <a:off x="792360" y="2520000"/>
            <a:ext cx="8567640" cy="322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53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59" name="CustomShape 54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0" name="CustomShape 55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1" name=""/>
          <p:cNvSpPr/>
          <p:nvPr/>
        </p:nvSpPr>
        <p:spPr>
          <a:xfrm rot="215964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9"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Teste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3252240" y="1800000"/>
            <a:ext cx="6287760" cy="452880"/>
          </a:xfrm>
          <a:prstGeom prst="rect">
            <a:avLst/>
          </a:prstGeom>
          <a:ln w="0">
            <a:noFill/>
          </a:ln>
        </p:spPr>
      </p:pic>
      <p:pic>
        <p:nvPicPr>
          <p:cNvPr id="363" name="" descr=""/>
          <p:cNvPicPr/>
          <p:nvPr/>
        </p:nvPicPr>
        <p:blipFill>
          <a:blip r:embed="rId2"/>
          <a:stretch/>
        </p:blipFill>
        <p:spPr>
          <a:xfrm>
            <a:off x="457920" y="2291040"/>
            <a:ext cx="3192480" cy="4188960"/>
          </a:xfrm>
          <a:prstGeom prst="rect">
            <a:avLst/>
          </a:prstGeom>
          <a:ln w="0">
            <a:noFill/>
          </a:ln>
        </p:spPr>
      </p:pic>
      <p:pic>
        <p:nvPicPr>
          <p:cNvPr id="364" name="" descr=""/>
          <p:cNvPicPr/>
          <p:nvPr/>
        </p:nvPicPr>
        <p:blipFill>
          <a:blip r:embed="rId3"/>
          <a:stretch/>
        </p:blipFill>
        <p:spPr>
          <a:xfrm>
            <a:off x="4140000" y="2739960"/>
            <a:ext cx="5220000" cy="1220040"/>
          </a:xfrm>
          <a:prstGeom prst="rect">
            <a:avLst/>
          </a:prstGeom>
          <a:ln w="0">
            <a:noFill/>
          </a:ln>
        </p:spPr>
      </p:pic>
      <p:pic>
        <p:nvPicPr>
          <p:cNvPr id="365" name="" descr=""/>
          <p:cNvPicPr/>
          <p:nvPr/>
        </p:nvPicPr>
        <p:blipFill>
          <a:blip r:embed="rId4"/>
          <a:stretch/>
        </p:blipFill>
        <p:spPr>
          <a:xfrm>
            <a:off x="4320000" y="4664160"/>
            <a:ext cx="5004000" cy="127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57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y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67" name="CustomShape 58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 Máquina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Prof. André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8" name="CustomShape 59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 rot="215964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Input (Test)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3960000" y="1931760"/>
            <a:ext cx="5671800" cy="408240"/>
          </a:xfrm>
          <a:prstGeom prst="rect">
            <a:avLst/>
          </a:prstGeom>
          <a:ln w="0">
            <a:noFill/>
          </a:ln>
        </p:spPr>
      </p:pic>
      <p:pic>
        <p:nvPicPr>
          <p:cNvPr id="371" name="" descr=""/>
          <p:cNvPicPr/>
          <p:nvPr/>
        </p:nvPicPr>
        <p:blipFill>
          <a:blip r:embed="rId2"/>
          <a:stretch/>
        </p:blipFill>
        <p:spPr>
          <a:xfrm>
            <a:off x="1440000" y="3420000"/>
            <a:ext cx="2418480" cy="866160"/>
          </a:xfrm>
          <a:prstGeom prst="rect">
            <a:avLst/>
          </a:prstGeom>
          <a:ln w="0">
            <a:noFill/>
          </a:ln>
        </p:spPr>
      </p:pic>
      <p:sp>
        <p:nvSpPr>
          <p:cNvPr id="372" name=""/>
          <p:cNvSpPr/>
          <p:nvPr/>
        </p:nvSpPr>
        <p:spPr>
          <a:xfrm>
            <a:off x="3960000" y="3780000"/>
            <a:ext cx="72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73" name="" descr=""/>
          <p:cNvPicPr/>
          <p:nvPr/>
        </p:nvPicPr>
        <p:blipFill>
          <a:blip r:embed="rId3"/>
          <a:stretch/>
        </p:blipFill>
        <p:spPr>
          <a:xfrm>
            <a:off x="5040000" y="3516120"/>
            <a:ext cx="866160" cy="227880"/>
          </a:xfrm>
          <a:prstGeom prst="rect">
            <a:avLst/>
          </a:prstGeom>
          <a:ln w="0">
            <a:noFill/>
          </a:ln>
        </p:spPr>
      </p:pic>
      <p:pic>
        <p:nvPicPr>
          <p:cNvPr id="374" name="" descr=""/>
          <p:cNvPicPr/>
          <p:nvPr/>
        </p:nvPicPr>
        <p:blipFill>
          <a:blip r:embed="rId4"/>
          <a:stretch/>
        </p:blipFill>
        <p:spPr>
          <a:xfrm>
            <a:off x="5040000" y="3960000"/>
            <a:ext cx="828000" cy="246960"/>
          </a:xfrm>
          <a:prstGeom prst="rect">
            <a:avLst/>
          </a:prstGeom>
          <a:ln w="0">
            <a:noFill/>
          </a:ln>
        </p:spPr>
      </p:pic>
      <p:sp>
        <p:nvSpPr>
          <p:cNvPr id="375" name=""/>
          <p:cNvSpPr/>
          <p:nvPr/>
        </p:nvSpPr>
        <p:spPr>
          <a:xfrm>
            <a:off x="5004000" y="3456000"/>
            <a:ext cx="900000" cy="36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"/>
          <p:cNvSpPr txBox="1"/>
          <p:nvPr/>
        </p:nvSpPr>
        <p:spPr>
          <a:xfrm>
            <a:off x="6031800" y="3459960"/>
            <a:ext cx="772200" cy="3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YES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61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Considerações Finais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78" name="CustomShape 62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79" name="CustomShape 63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 rot="215964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 simples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ajusta bem com datasets pequenos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Deve haver independência das características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Bases complexas normalmente apresentam dados dependentes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um atributo novo ocorrer no test, a probabilidade será zerada visto que não estava presente no treino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65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82" name="CustomShape 66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3" name="CustomShape 67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 rot="215964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Vamos implementar o Naive Bayes com o Scikit learn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Siga o link: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KNN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2045520" y="3960000"/>
            <a:ext cx="6132600" cy="1855440"/>
          </a:xfrm>
          <a:prstGeom prst="rect">
            <a:avLst/>
          </a:prstGeom>
          <a:ln w="0">
            <a:noFill/>
          </a:ln>
        </p:spPr>
      </p:pic>
      <p:sp>
        <p:nvSpPr>
          <p:cNvPr id="262" name=""/>
          <p:cNvSpPr/>
          <p:nvPr/>
        </p:nvSpPr>
        <p:spPr>
          <a:xfrm>
            <a:off x="2520360" y="5508360"/>
            <a:ext cx="268560" cy="2685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/>
          <p:nvPr/>
        </p:nvSpPr>
        <p:spPr>
          <a:xfrm>
            <a:off x="2052360" y="5508360"/>
            <a:ext cx="268560" cy="2685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"/>
          <p:cNvSpPr/>
          <p:nvPr/>
        </p:nvSpPr>
        <p:spPr>
          <a:xfrm>
            <a:off x="2988720" y="5508360"/>
            <a:ext cx="268560" cy="2685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"/>
          <p:cNvGrpSpPr/>
          <p:nvPr/>
        </p:nvGrpSpPr>
        <p:grpSpPr>
          <a:xfrm>
            <a:off x="4769640" y="2530440"/>
            <a:ext cx="5219280" cy="4319280"/>
            <a:chOff x="4769640" y="2530440"/>
            <a:chExt cx="5219280" cy="4319280"/>
          </a:xfrm>
        </p:grpSpPr>
        <p:sp>
          <p:nvSpPr>
            <p:cNvPr id="266" name=""/>
            <p:cNvSpPr/>
            <p:nvPr/>
          </p:nvSpPr>
          <p:spPr>
            <a:xfrm>
              <a:off x="7889040" y="3835800"/>
              <a:ext cx="557280" cy="31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b="0" lang="pt-BR" sz="1300" spc="-1" strike="noStrike">
                <a:latin typeface="Arial"/>
              </a:endParaRPr>
            </a:p>
          </p:txBody>
        </p:sp>
        <p:grpSp>
          <p:nvGrpSpPr>
            <p:cNvPr id="267" name=""/>
            <p:cNvGrpSpPr/>
            <p:nvPr/>
          </p:nvGrpSpPr>
          <p:grpSpPr>
            <a:xfrm>
              <a:off x="4769640" y="2530440"/>
              <a:ext cx="5219280" cy="4319280"/>
              <a:chOff x="4769640" y="2530440"/>
              <a:chExt cx="5219280" cy="4319280"/>
            </a:xfrm>
          </p:grpSpPr>
          <p:grpSp>
            <p:nvGrpSpPr>
              <p:cNvPr id="268" name=""/>
              <p:cNvGrpSpPr/>
              <p:nvPr/>
            </p:nvGrpSpPr>
            <p:grpSpPr>
              <a:xfrm>
                <a:off x="4769640" y="2530440"/>
                <a:ext cx="5219280" cy="4319280"/>
                <a:chOff x="4769640" y="2530440"/>
                <a:chExt cx="5219280" cy="4319280"/>
              </a:xfrm>
            </p:grpSpPr>
            <p:pic>
              <p:nvPicPr>
                <p:cNvPr id="269" name="" descr=""/>
                <p:cNvPicPr/>
                <p:nvPr/>
              </p:nvPicPr>
              <p:blipFill>
                <a:blip r:embed="rId1"/>
                <a:srcRect l="3509" t="0" r="5030" b="9427"/>
                <a:stretch/>
              </p:blipFill>
              <p:spPr>
                <a:xfrm>
                  <a:off x="4769640" y="2530440"/>
                  <a:ext cx="5219280" cy="431928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0" name="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5738040" y="2621880"/>
                  <a:ext cx="4033080" cy="35611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271" name=""/>
              <p:cNvGrpSpPr/>
              <p:nvPr/>
            </p:nvGrpSpPr>
            <p:grpSpPr>
              <a:xfrm>
                <a:off x="7760880" y="4901040"/>
                <a:ext cx="1688040" cy="377280"/>
                <a:chOff x="7760880" y="4901040"/>
                <a:chExt cx="1688040" cy="377280"/>
              </a:xfrm>
            </p:grpSpPr>
            <p:sp>
              <p:nvSpPr>
                <p:cNvPr id="272" name=""/>
                <p:cNvSpPr/>
                <p:nvPr/>
              </p:nvSpPr>
              <p:spPr>
                <a:xfrm>
                  <a:off x="7760880" y="4901040"/>
                  <a:ext cx="1688040" cy="377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K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=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3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(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)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  <p:pic>
              <p:nvPicPr>
                <p:cNvPr id="273" name="" descr="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8443800" y="5005080"/>
                  <a:ext cx="232200" cy="16308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4" name="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8679240" y="5005080"/>
                  <a:ext cx="232560" cy="16308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75" name=""/>
                <p:cNvSpPr/>
                <p:nvPr/>
              </p:nvSpPr>
              <p:spPr>
                <a:xfrm>
                  <a:off x="8912520" y="5005080"/>
                  <a:ext cx="217440" cy="190440"/>
                </a:xfrm>
                <a:prstGeom prst="rect">
                  <a:avLst/>
                </a:prstGeom>
                <a:blipFill rotWithShape="0">
                  <a:blip r:embed="rId5"/>
                  <a:srcRect/>
                  <a:stretch/>
                </a:blip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 anchorCtr="1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276" name=""/>
              <p:cNvGrpSpPr/>
              <p:nvPr/>
            </p:nvGrpSpPr>
            <p:grpSpPr>
              <a:xfrm>
                <a:off x="7120440" y="5490000"/>
                <a:ext cx="2045520" cy="377640"/>
                <a:chOff x="7120440" y="5490000"/>
                <a:chExt cx="2045520" cy="377640"/>
              </a:xfrm>
            </p:grpSpPr>
            <p:grpSp>
              <p:nvGrpSpPr>
                <p:cNvPr id="277" name=""/>
                <p:cNvGrpSpPr/>
                <p:nvPr/>
              </p:nvGrpSpPr>
              <p:grpSpPr>
                <a:xfrm>
                  <a:off x="7846200" y="5597640"/>
                  <a:ext cx="1059120" cy="191520"/>
                  <a:chOff x="7846200" y="5597640"/>
                  <a:chExt cx="1059120" cy="191520"/>
                </a:xfrm>
              </p:grpSpPr>
              <p:pic>
                <p:nvPicPr>
                  <p:cNvPr id="278" name="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7846200" y="5597640"/>
                    <a:ext cx="222480" cy="163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79" name="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8071560" y="5597640"/>
                    <a:ext cx="222840" cy="163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80" name="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8295120" y="5597640"/>
                    <a:ext cx="208800" cy="190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81" name="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8496360" y="5598000"/>
                    <a:ext cx="208440" cy="190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82" name="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8696880" y="5598360"/>
                    <a:ext cx="208440" cy="190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sp>
              <p:nvSpPr>
                <p:cNvPr id="283" name=""/>
                <p:cNvSpPr/>
                <p:nvPr/>
              </p:nvSpPr>
              <p:spPr>
                <a:xfrm>
                  <a:off x="7120440" y="5490000"/>
                  <a:ext cx="2045520" cy="377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K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=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5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(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)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</p:grpSp>
          <p:sp>
            <p:nvSpPr>
              <p:cNvPr id="284" name=""/>
              <p:cNvSpPr/>
              <p:nvPr/>
            </p:nvSpPr>
            <p:spPr>
              <a:xfrm>
                <a:off x="7719840" y="4474440"/>
                <a:ext cx="577080" cy="359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pt-BR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?</a:t>
                </a:r>
                <a:endParaRPr b="0" lang="pt-BR" sz="1300" spc="-1" strike="noStrike">
                  <a:latin typeface="Arial"/>
                </a:endParaRPr>
              </a:p>
            </p:txBody>
          </p:sp>
        </p:grpSp>
      </p:grpSp>
      <p:sp>
        <p:nvSpPr>
          <p:cNvPr id="285" name="CustomShape 10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7" name="CustomShape 14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342720" y="1529280"/>
            <a:ext cx="6777000" cy="3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Simples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Desempenho vs Espaço Amostral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5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y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0" name="CustomShape 7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 Máquina -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Prof. André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1" name="CustomShape 8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 rot="180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–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7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1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y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(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5" name="CustomShape 15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Baye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 rot="180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|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ó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|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ó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|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|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7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y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(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8" name="CustomShape 18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9" name="CustomShape 19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 rot="180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ob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ab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ili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ici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on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grpSp>
        <p:nvGrpSpPr>
          <p:cNvPr id="301" name=""/>
          <p:cNvGrpSpPr/>
          <p:nvPr/>
        </p:nvGrpSpPr>
        <p:grpSpPr>
          <a:xfrm>
            <a:off x="2014920" y="2340000"/>
            <a:ext cx="6445080" cy="1999440"/>
            <a:chOff x="2014920" y="2340000"/>
            <a:chExt cx="6445080" cy="1999440"/>
          </a:xfrm>
        </p:grpSpPr>
        <p:pic>
          <p:nvPicPr>
            <p:cNvPr id="302" name="" descr=""/>
            <p:cNvPicPr/>
            <p:nvPr/>
          </p:nvPicPr>
          <p:blipFill>
            <a:blip r:embed="rId1"/>
            <a:stretch/>
          </p:blipFill>
          <p:spPr>
            <a:xfrm>
              <a:off x="2014920" y="2340000"/>
              <a:ext cx="6445080" cy="1013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3" name="" descr=""/>
            <p:cNvPicPr/>
            <p:nvPr/>
          </p:nvPicPr>
          <p:blipFill>
            <a:blip r:embed="rId2"/>
            <a:stretch/>
          </p:blipFill>
          <p:spPr>
            <a:xfrm>
              <a:off x="2014920" y="3353040"/>
              <a:ext cx="6441480" cy="9864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04" name="" descr=""/>
          <p:cNvPicPr/>
          <p:nvPr/>
        </p:nvPicPr>
        <p:blipFill>
          <a:blip r:embed="rId3"/>
          <a:stretch/>
        </p:blipFill>
        <p:spPr>
          <a:xfrm>
            <a:off x="2700000" y="5140080"/>
            <a:ext cx="5167080" cy="799920"/>
          </a:xfrm>
          <a:prstGeom prst="rect">
            <a:avLst/>
          </a:prstGeom>
          <a:ln w="0">
            <a:noFill/>
          </a:ln>
        </p:spPr>
      </p:pic>
      <p:pic>
        <p:nvPicPr>
          <p:cNvPr id="305" name="" descr=""/>
          <p:cNvPicPr/>
          <p:nvPr/>
        </p:nvPicPr>
        <p:blipFill>
          <a:blip r:embed="rId4"/>
          <a:stretch/>
        </p:blipFill>
        <p:spPr>
          <a:xfrm rot="5253000">
            <a:off x="4980960" y="4500000"/>
            <a:ext cx="418680" cy="41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21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y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(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7" name="CustomShape 22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8" name="CustomShape 23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 rot="180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Condicionais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Teorema de Bayes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1080000" y="2520000"/>
            <a:ext cx="5167080" cy="799920"/>
          </a:xfrm>
          <a:prstGeom prst="rect">
            <a:avLst/>
          </a:prstGeom>
          <a:ln w="0">
            <a:noFill/>
          </a:ln>
        </p:spPr>
      </p:pic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1260000" y="4500000"/>
            <a:ext cx="4732920" cy="125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25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13" name="CustomShape 26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4" name="CustomShape 27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 rot="180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7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|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|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|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4500000" y="2520000"/>
            <a:ext cx="4732920" cy="1256760"/>
          </a:xfrm>
          <a:prstGeom prst="rect">
            <a:avLst/>
          </a:prstGeom>
          <a:ln w="0">
            <a:noFill/>
          </a:ln>
        </p:spPr>
      </p:pic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900000" y="4824000"/>
            <a:ext cx="4140000" cy="1345320"/>
          </a:xfrm>
          <a:prstGeom prst="rect">
            <a:avLst/>
          </a:prstGeom>
          <a:ln w="0">
            <a:noFill/>
          </a:ln>
        </p:spPr>
      </p:pic>
      <p:pic>
        <p:nvPicPr>
          <p:cNvPr id="318" name="" descr=""/>
          <p:cNvPicPr/>
          <p:nvPr/>
        </p:nvPicPr>
        <p:blipFill>
          <a:blip r:embed="rId3"/>
          <a:stretch/>
        </p:blipFill>
        <p:spPr>
          <a:xfrm>
            <a:off x="5940000" y="4896000"/>
            <a:ext cx="3420000" cy="1131120"/>
          </a:xfrm>
          <a:prstGeom prst="rect">
            <a:avLst/>
          </a:prstGeom>
          <a:ln w="0">
            <a:noFill/>
          </a:ln>
        </p:spPr>
      </p:pic>
      <p:sp>
        <p:nvSpPr>
          <p:cNvPr id="319" name=""/>
          <p:cNvSpPr/>
          <p:nvPr/>
        </p:nvSpPr>
        <p:spPr>
          <a:xfrm>
            <a:off x="5220000" y="5400000"/>
            <a:ext cx="54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29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21" name="CustomShape 30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2" name="CustomShape 31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 rot="180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Obtém-se P(V) pelo teorema da probabilidade total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Vencer com ou sem chuva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3240000" y="3600000"/>
            <a:ext cx="5768280" cy="2086200"/>
          </a:xfrm>
          <a:prstGeom prst="rect">
            <a:avLst/>
          </a:prstGeom>
          <a:ln w="0">
            <a:noFill/>
          </a:ln>
        </p:spPr>
      </p:pic>
      <p:sp>
        <p:nvSpPr>
          <p:cNvPr id="325" name=""/>
          <p:cNvSpPr txBox="1"/>
          <p:nvPr/>
        </p:nvSpPr>
        <p:spPr>
          <a:xfrm>
            <a:off x="900000" y="3960000"/>
            <a:ext cx="2100960" cy="127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P(C)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30%</a:t>
            </a:r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C) =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70%</a:t>
            </a:r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C) =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50%</a:t>
            </a:r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NC)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25%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281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2023-03-10T21:53:04Z</dcterms:modified>
  <cp:revision>23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