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FFAF8E-F8FC-4B6D-98C8-0D8674289FB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40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4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5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4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5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60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.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é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6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.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é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6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2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1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2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3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Máquinas de Vetores de Suporte (SVM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3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8" name="CustomShape 3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3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279080" y="2847960"/>
            <a:ext cx="7267320" cy="30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4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4" name="CustomShape 4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4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f(x) = w.x + b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pesos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Amostras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 = bias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 y(x) =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864960" y="1886040"/>
            <a:ext cx="5047920" cy="496224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900000" y="4572720"/>
            <a:ext cx="3180960" cy="64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4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1" name="CustomShape 5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5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Treinamento: Otimizar ‘W’ e ‘b’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Tem-se então a otimização de uma função quadrática, dada a restrição: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rcRect l="3562" t="2087" r="6190" b="10945"/>
          <a:stretch/>
        </p:blipFill>
        <p:spPr>
          <a:xfrm>
            <a:off x="5220000" y="2292480"/>
            <a:ext cx="4596120" cy="202752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080000" y="2340000"/>
            <a:ext cx="1440000" cy="62532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rcRect l="0" t="0" r="0" b="464"/>
          <a:stretch/>
        </p:blipFill>
        <p:spPr>
          <a:xfrm>
            <a:off x="3211560" y="2340000"/>
            <a:ext cx="1829520" cy="54000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4"/>
          <a:stretch/>
        </p:blipFill>
        <p:spPr>
          <a:xfrm>
            <a:off x="3240000" y="3132000"/>
            <a:ext cx="1662480" cy="4680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5"/>
          <a:stretch/>
        </p:blipFill>
        <p:spPr>
          <a:xfrm>
            <a:off x="1080000" y="3732840"/>
            <a:ext cx="1649160" cy="37260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2700000" y="2520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2700000" y="3240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6"/>
          <a:stretch/>
        </p:blipFill>
        <p:spPr>
          <a:xfrm>
            <a:off x="3282480" y="3636000"/>
            <a:ext cx="677520" cy="50400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2700000" y="3780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7"/>
          <a:stretch/>
        </p:blipFill>
        <p:spPr>
          <a:xfrm>
            <a:off x="390600" y="5094720"/>
            <a:ext cx="3209400" cy="4852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8"/>
          <a:stretch/>
        </p:blipFill>
        <p:spPr>
          <a:xfrm>
            <a:off x="756000" y="5631480"/>
            <a:ext cx="3600000" cy="48852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9"/>
          <a:stretch/>
        </p:blipFill>
        <p:spPr>
          <a:xfrm>
            <a:off x="5527800" y="5220000"/>
            <a:ext cx="4192200" cy="72000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3960000" y="5256000"/>
            <a:ext cx="1440000" cy="5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1" lang="pt-BR" sz="1500" spc="-1" strike="noStrike">
              <a:latin typeface="Arial"/>
            </a:endParaRPr>
          </a:p>
          <a:p>
            <a:pPr algn="ctr">
              <a:buNone/>
            </a:pPr>
            <a:r>
              <a:rPr b="0" lang="pt-BR" sz="1500" spc="-1" strike="noStrike">
                <a:latin typeface="Arial"/>
              </a:rPr>
              <a:t>Lagrange</a:t>
            </a:r>
            <a:endParaRPr b="1" lang="pt-BR" sz="1500" spc="-1" strike="noStrike">
              <a:latin typeface="Arial"/>
            </a:endParaRPr>
          </a:p>
          <a:p>
            <a:pPr algn="ctr">
              <a:buNone/>
            </a:pPr>
            <a:endParaRPr b="1" lang="pt-BR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0"/>
          <a:stretch/>
        </p:blipFill>
        <p:spPr>
          <a:xfrm>
            <a:off x="1080000" y="3248640"/>
            <a:ext cx="1440000" cy="2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4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(Margens Suaves)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0" name="CustomShape 4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4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í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6885360" y="1624320"/>
            <a:ext cx="2474640" cy="251568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4170960" y="3780000"/>
            <a:ext cx="3389040" cy="234000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896400" y="5040000"/>
            <a:ext cx="2523600" cy="57132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964800" y="4260240"/>
            <a:ext cx="2095200" cy="5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5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5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5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quando os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não são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linearmente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separáveis?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043640" y="2475360"/>
            <a:ext cx="3276360" cy="310464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484600" y="2700000"/>
            <a:ext cx="3695400" cy="272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5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6" name="CustomShape 5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5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uma transformação não linear (  ) tal que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→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(M &gt; N)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Cover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96520" y="2553840"/>
            <a:ext cx="5343480" cy="126072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720000" y="4061160"/>
            <a:ext cx="5220000" cy="218412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7144920" y="3606840"/>
            <a:ext cx="1495080" cy="53316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4"/>
          <a:stretch/>
        </p:blipFill>
        <p:spPr>
          <a:xfrm>
            <a:off x="5400000" y="1836000"/>
            <a:ext cx="209160" cy="1998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5"/>
          <a:stretch/>
        </p:blipFill>
        <p:spPr>
          <a:xfrm>
            <a:off x="6696000" y="4497840"/>
            <a:ext cx="2513880" cy="54216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/>
          <p:nvPr/>
        </p:nvSpPr>
        <p:spPr>
          <a:xfrm>
            <a:off x="7236000" y="4356000"/>
            <a:ext cx="180000" cy="17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6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7" name="CustomShape 6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6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Kernel Linear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Non-Linear Kernels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Polinomiais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Gaussianos ou RBF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311560" y="4140000"/>
            <a:ext cx="1828440" cy="41868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2166840" y="5805000"/>
            <a:ext cx="2333160" cy="49500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4840560" y="1476000"/>
            <a:ext cx="1999440" cy="166608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tretch/>
        </p:blipFill>
        <p:spPr>
          <a:xfrm>
            <a:off x="4840560" y="5120640"/>
            <a:ext cx="1999440" cy="166608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5"/>
          <a:stretch/>
        </p:blipFill>
        <p:spPr>
          <a:xfrm>
            <a:off x="4840560" y="3285000"/>
            <a:ext cx="1999440" cy="16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6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7" name="CustomShape 6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6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’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’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’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Binária vs Multi-classe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6040" cy="2660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6040" cy="2660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6040" cy="2660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8240" cy="22179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8680" cy="4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916000" y="2340000"/>
            <a:ext cx="3233520" cy="144468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Naive Bayes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         Decision Tree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Multi-Classes é implícita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3004" t="7623" r="-2059" b="0"/>
          <a:stretch/>
        </p:blipFill>
        <p:spPr>
          <a:xfrm>
            <a:off x="162360" y="2880000"/>
            <a:ext cx="2537640" cy="219816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946600" y="3971520"/>
            <a:ext cx="3209400" cy="160848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3479760" y="2805120"/>
            <a:ext cx="1776240" cy="97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6530040" y="2700000"/>
            <a:ext cx="336996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6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819520" y="3818520"/>
            <a:ext cx="5280480" cy="283284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333360" y="1425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modelos vistos até agora, trabalham implicitamente com problemas multi-classes exclusivamente pela natureza de seus algoritmos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Vizinhança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Probabilísticos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2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aç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ão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ná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ria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vs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ult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i-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2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0" t="0" r="51131" b="0"/>
          <a:stretch/>
        </p:blipFill>
        <p:spPr>
          <a:xfrm>
            <a:off x="4020120" y="3420000"/>
            <a:ext cx="2580120" cy="283284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333360" y="1425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Mas e quando o modelo é naturalmente binário?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RNA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rcRect l="0" t="7205" r="0" b="3158"/>
          <a:stretch/>
        </p:blipFill>
        <p:spPr>
          <a:xfrm>
            <a:off x="2844000" y="3668040"/>
            <a:ext cx="5616000" cy="314928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1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1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33360" y="1101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One-vs-All (OVA) ou One-vs-Rest (OVR)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1:- [Green] vs [Red, Blue]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2:- [Blue] vs [Green, Red]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3:- [Red] vs [Blue, Green]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Predict: 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Max(Modelo 1, Modelo 2, Modelo 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2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0" name="CustomShape 2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33360" y="1101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One-vs-One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Modelos: N* (N-1)/2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980000" y="2628000"/>
            <a:ext cx="59688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6" name="CustomShape 3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3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Vladimir Vapnik (1979)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Binário – Não Probabilistico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um hiperplano de separação das classes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 e -1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Parâmetros: C (Regulizarização) e Kernel.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4056" t="0" r="9269" b="2811"/>
          <a:stretch/>
        </p:blipFill>
        <p:spPr>
          <a:xfrm>
            <a:off x="6300000" y="3672000"/>
            <a:ext cx="3239640" cy="29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26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2" name="CustomShape 3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42360" y="152928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33360" y="1317600"/>
            <a:ext cx="9377640" cy="53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melhor Hiperplano ?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608840" y="3025800"/>
            <a:ext cx="7391160" cy="29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451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2023-04-08T21:33:57Z</dcterms:modified>
  <cp:revision>50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