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9.xml.rels" ContentType="application/vnd.openxmlformats-package.relationships+xml"/>
  <Override PartName="/ppt/notesSlides/_rels/notesSlide6.xml.rels" ContentType="application/vnd.openxmlformats-package.relationships+xml"/>
  <Override PartName="/ppt/notesSlides/_rels/notesSlide8.xml.rels" ContentType="application/vnd.openxmlformats-package.relationships+xml"/>
  <Override PartName="/ppt/notesSlides/_rels/notesSlide2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4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3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x="10080625" cy="7559675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Click to move the slide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pt-BR" sz="2000" spc="-1" strike="noStrike">
                <a:latin typeface="Arial"/>
              </a:rPr>
              <a:t>Click to edit the notes format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pt-BR" sz="1400" spc="-1" strike="noStrike">
                <a:latin typeface="Times New Roman"/>
              </a:rPr>
              <a:t>&lt;header&gt;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pt-BR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pt-BR" sz="1400" spc="-1" strike="noStrike">
                <a:latin typeface="Times New Roman"/>
              </a:rPr>
              <a:t>&lt;date/time&gt;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pt-BR" sz="1400" spc="-1" strike="noStrike">
                <a:latin typeface="Times New Roman"/>
              </a:defRPr>
            </a:lvl1pPr>
          </a:lstStyle>
          <a:p>
            <a:r>
              <a:rPr b="0" lang="pt-BR" sz="1400" spc="-1" strike="noStrike">
                <a:latin typeface="Times New Roman"/>
              </a:rPr>
              <a:t>&lt;footer&gt;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86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pt-BR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158381FE-8851-4B36-A796-4F83A1A22CA0}" type="slidenum">
              <a:rPr b="0" lang="pt-BR" sz="1400" spc="-1" strike="noStrike">
                <a:latin typeface="Times New Roman"/>
              </a:rPr>
              <a:t>&lt;number&gt;</a:t>
            </a:fld>
            <a:endParaRPr b="0" lang="pt-B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7360" cy="3597120"/>
          </a:xfrm>
          <a:prstGeom prst="rect">
            <a:avLst/>
          </a:prstGeom>
          <a:ln w="0">
            <a:noFill/>
          </a:ln>
        </p:spPr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7560" cy="419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161" name="CustomShape 3"/>
          <p:cNvSpPr/>
          <p:nvPr/>
        </p:nvSpPr>
        <p:spPr>
          <a:xfrm>
            <a:off x="0" y="10155240"/>
            <a:ext cx="3265920" cy="526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7360" cy="3597120"/>
          </a:xfrm>
          <a:prstGeom prst="rect">
            <a:avLst/>
          </a:prstGeom>
          <a:ln w="0">
            <a:noFill/>
          </a:ln>
        </p:spPr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7560" cy="419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188" name="CustomShape 44"/>
          <p:cNvSpPr/>
          <p:nvPr/>
        </p:nvSpPr>
        <p:spPr>
          <a:xfrm>
            <a:off x="0" y="10155240"/>
            <a:ext cx="3265920" cy="526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7360" cy="3597120"/>
          </a:xfrm>
          <a:prstGeom prst="rect">
            <a:avLst/>
          </a:prstGeom>
          <a:ln w="0">
            <a:noFill/>
          </a:ln>
        </p:spPr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7560" cy="419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191" name="CustomShape 49"/>
          <p:cNvSpPr/>
          <p:nvPr/>
        </p:nvSpPr>
        <p:spPr>
          <a:xfrm>
            <a:off x="0" y="10155240"/>
            <a:ext cx="3265920" cy="526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7360" cy="3597120"/>
          </a:xfrm>
          <a:prstGeom prst="rect">
            <a:avLst/>
          </a:prstGeom>
          <a:ln w="0">
            <a:noFill/>
          </a:ln>
        </p:spPr>
      </p:sp>
      <p:sp>
        <p:nvSpPr>
          <p:cNvPr id="193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7560" cy="419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194" name="CustomShape 53"/>
          <p:cNvSpPr/>
          <p:nvPr/>
        </p:nvSpPr>
        <p:spPr>
          <a:xfrm>
            <a:off x="0" y="10155240"/>
            <a:ext cx="3265920" cy="526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7360" cy="3597120"/>
          </a:xfrm>
          <a:prstGeom prst="rect">
            <a:avLst/>
          </a:prstGeom>
          <a:ln w="0">
            <a:noFill/>
          </a:ln>
        </p:spPr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7560" cy="419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164" name="CustomShape 3"/>
          <p:cNvSpPr/>
          <p:nvPr/>
        </p:nvSpPr>
        <p:spPr>
          <a:xfrm>
            <a:off x="0" y="10155240"/>
            <a:ext cx="3265920" cy="526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7360" cy="3597120"/>
          </a:xfrm>
          <a:prstGeom prst="rect">
            <a:avLst/>
          </a:prstGeom>
          <a:ln w="0">
            <a:noFill/>
          </a:ln>
        </p:spPr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7560" cy="419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167" name="CustomShape 14"/>
          <p:cNvSpPr/>
          <p:nvPr/>
        </p:nvSpPr>
        <p:spPr>
          <a:xfrm>
            <a:off x="0" y="10155240"/>
            <a:ext cx="3265920" cy="526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7360" cy="3597120"/>
          </a:xfrm>
          <a:prstGeom prst="rect">
            <a:avLst/>
          </a:prstGeom>
          <a:ln w="0">
            <a:noFill/>
          </a:ln>
        </p:spPr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7560" cy="419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170" name="CustomShape 11"/>
          <p:cNvSpPr/>
          <p:nvPr/>
        </p:nvSpPr>
        <p:spPr>
          <a:xfrm>
            <a:off x="0" y="10155240"/>
            <a:ext cx="3265920" cy="526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7360" cy="3597120"/>
          </a:xfrm>
          <a:prstGeom prst="rect">
            <a:avLst/>
          </a:prstGeom>
          <a:ln w="0">
            <a:noFill/>
          </a:ln>
        </p:spPr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7560" cy="419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173" name="CustomShape 34"/>
          <p:cNvSpPr/>
          <p:nvPr/>
        </p:nvSpPr>
        <p:spPr>
          <a:xfrm>
            <a:off x="0" y="10155240"/>
            <a:ext cx="3265920" cy="526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7360" cy="3597120"/>
          </a:xfrm>
          <a:prstGeom prst="rect">
            <a:avLst/>
          </a:prstGeom>
          <a:ln w="0">
            <a:noFill/>
          </a:ln>
        </p:spPr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7560" cy="419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176" name="CustomShape 39"/>
          <p:cNvSpPr/>
          <p:nvPr/>
        </p:nvSpPr>
        <p:spPr>
          <a:xfrm>
            <a:off x="0" y="10155240"/>
            <a:ext cx="3265920" cy="526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7360" cy="3597120"/>
          </a:xfrm>
          <a:prstGeom prst="rect">
            <a:avLst/>
          </a:prstGeom>
          <a:ln w="0">
            <a:noFill/>
          </a:ln>
        </p:spPr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7560" cy="419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179" name="CustomShape 19"/>
          <p:cNvSpPr/>
          <p:nvPr/>
        </p:nvSpPr>
        <p:spPr>
          <a:xfrm>
            <a:off x="0" y="10155240"/>
            <a:ext cx="3265920" cy="526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7360" cy="3597120"/>
          </a:xfrm>
          <a:prstGeom prst="rect">
            <a:avLst/>
          </a:prstGeom>
          <a:ln w="0">
            <a:noFill/>
          </a:ln>
        </p:spPr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7560" cy="419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182" name="CustomShape 24"/>
          <p:cNvSpPr/>
          <p:nvPr/>
        </p:nvSpPr>
        <p:spPr>
          <a:xfrm>
            <a:off x="0" y="10155240"/>
            <a:ext cx="3265920" cy="526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7360" cy="3597120"/>
          </a:xfrm>
          <a:prstGeom prst="rect">
            <a:avLst/>
          </a:prstGeom>
          <a:ln w="0">
            <a:noFill/>
          </a:ln>
        </p:spPr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7560" cy="419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185" name="CustomShape 29"/>
          <p:cNvSpPr/>
          <p:nvPr/>
        </p:nvSpPr>
        <p:spPr>
          <a:xfrm>
            <a:off x="0" y="10155240"/>
            <a:ext cx="3265920" cy="526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3150000"/>
            <a:ext cx="9709920" cy="124992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Click to edit the title text format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Click to edit the outline text format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Second Outline Level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Third Outline Level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Fourth Outline Level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Fifth Outline Level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Sixth Outline Level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Seventh Outline Level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180000"/>
            <a:ext cx="9709920" cy="124992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2"/>
          <p:cNvSpPr/>
          <p:nvPr/>
        </p:nvSpPr>
        <p:spPr>
          <a:xfrm>
            <a:off x="7560000" y="6840000"/>
            <a:ext cx="2509920" cy="52992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3"/>
          <p:cNvSpPr/>
          <p:nvPr/>
        </p:nvSpPr>
        <p:spPr>
          <a:xfrm>
            <a:off x="900000" y="6840000"/>
            <a:ext cx="6469920" cy="52992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4"/>
          <p:cNvSpPr/>
          <p:nvPr/>
        </p:nvSpPr>
        <p:spPr>
          <a:xfrm>
            <a:off x="180000" y="6840000"/>
            <a:ext cx="529920" cy="52992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Click to edit the title text format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Click to edit the outline text format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Second Outline Level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Third Outline Level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Fourth Outline Level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Fifth Outline Level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Sixth Outline Level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Seventh Outline Level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mailto:gustavo.hochuli@pucpr.br" TargetMode="External"/><Relationship Id="rId2" Type="http://schemas.openxmlformats.org/officeDocument/2006/relationships/hyperlink" Target="mailto:aghochuli@ppgia.pucpr.br" TargetMode="External"/><Relationship Id="rId3" Type="http://schemas.openxmlformats.org/officeDocument/2006/relationships/hyperlink" Target="https://github.com/andrehochuli/teaching" TargetMode="External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hyperlink" Target="https://github.com/andrehochuli/teaching/blob/main/AprendizadoMaquina/T&#243;pico%2002%20-%20Aprendizado%20Supervisionado/Ensembles/T&#243;pico%2002%20-%20Aprendizado-Supervisionado%20-%20Ensembles.ipynb" TargetMode="External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360000" y="3330000"/>
            <a:ext cx="9349920" cy="88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Combinação de Modelos (Ensembles)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540000" y="4680000"/>
            <a:ext cx="9169920" cy="250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22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Prof. André Gustavo Hochuli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2200" spc="-1" strike="noStrike" u="sng">
                <a:solidFill>
                  <a:srgbClr val="0000ff"/>
                </a:solidFill>
                <a:uFillTx/>
                <a:latin typeface="Latin Modern Sans"/>
                <a:ea typeface="DejaVu Sans"/>
                <a:hlinkClick r:id="rId1"/>
              </a:rPr>
              <a:t>gustavo.hochuli@pucpr.br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2200" spc="-1" strike="noStrike" u="sng">
                <a:solidFill>
                  <a:srgbClr val="0000ff"/>
                </a:solidFill>
                <a:uFillTx/>
                <a:latin typeface="Latin Modern Sans"/>
                <a:ea typeface="DejaVu Sans"/>
                <a:hlinkClick r:id="rId2"/>
              </a:rPr>
              <a:t>aghochuli@ppgia.pucpr.br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2200" spc="-1" strike="noStrike" u="sng">
                <a:solidFill>
                  <a:srgbClr val="0000ff"/>
                </a:solidFill>
                <a:uFillTx/>
                <a:latin typeface="Latin Modern Sans"/>
                <a:ea typeface="DejaVu Sans"/>
                <a:hlinkClick r:id="rId3"/>
              </a:rPr>
              <a:t>github.com/andrehochuli/teaching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" descr=""/>
          <p:cNvPicPr/>
          <p:nvPr/>
        </p:nvPicPr>
        <p:blipFill>
          <a:blip r:embed="rId1"/>
          <a:stretch/>
        </p:blipFill>
        <p:spPr>
          <a:xfrm>
            <a:off x="4662360" y="1623960"/>
            <a:ext cx="4931280" cy="5064840"/>
          </a:xfrm>
          <a:prstGeom prst="rect">
            <a:avLst/>
          </a:prstGeom>
          <a:ln w="0">
            <a:noFill/>
          </a:ln>
        </p:spPr>
      </p:pic>
      <p:sp>
        <p:nvSpPr>
          <p:cNvPr id="143" name="CustomShape 40"/>
          <p:cNvSpPr/>
          <p:nvPr/>
        </p:nvSpPr>
        <p:spPr>
          <a:xfrm>
            <a:off x="360000" y="360000"/>
            <a:ext cx="9349920" cy="88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Random SubSpaces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144" name="CustomShape 42"/>
          <p:cNvSpPr/>
          <p:nvPr/>
        </p:nvSpPr>
        <p:spPr>
          <a:xfrm>
            <a:off x="897120" y="6886080"/>
            <a:ext cx="6437160" cy="35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45" name="CustomShape 43"/>
          <p:cNvSpPr/>
          <p:nvPr/>
        </p:nvSpPr>
        <p:spPr>
          <a:xfrm>
            <a:off x="7608600" y="6886080"/>
            <a:ext cx="2275200" cy="35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Combinação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46" name=""/>
          <p:cNvSpPr/>
          <p:nvPr/>
        </p:nvSpPr>
        <p:spPr>
          <a:xfrm>
            <a:off x="342360" y="1529280"/>
            <a:ext cx="6050880" cy="535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Nível de Atributos: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K subsets em nível de atributos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K classificadores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Diversidade: Distintos atributos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147" name="" descr=""/>
          <p:cNvPicPr/>
          <p:nvPr/>
        </p:nvPicPr>
        <p:blipFill>
          <a:blip r:embed="rId2"/>
          <a:stretch/>
        </p:blipFill>
        <p:spPr>
          <a:xfrm>
            <a:off x="2025720" y="4066920"/>
            <a:ext cx="1131480" cy="1940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45"/>
          <p:cNvSpPr/>
          <p:nvPr/>
        </p:nvSpPr>
        <p:spPr>
          <a:xfrm>
            <a:off x="360000" y="360000"/>
            <a:ext cx="9349920" cy="88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Random Patches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149" name="CustomShape 46"/>
          <p:cNvSpPr/>
          <p:nvPr/>
        </p:nvSpPr>
        <p:spPr>
          <a:xfrm>
            <a:off x="360000" y="1980000"/>
            <a:ext cx="9169920" cy="466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50" name="CustomShape 47"/>
          <p:cNvSpPr/>
          <p:nvPr/>
        </p:nvSpPr>
        <p:spPr>
          <a:xfrm>
            <a:off x="897120" y="6886080"/>
            <a:ext cx="6437160" cy="35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51" name="CustomShape 48"/>
          <p:cNvSpPr/>
          <p:nvPr/>
        </p:nvSpPr>
        <p:spPr>
          <a:xfrm>
            <a:off x="7608600" y="6886080"/>
            <a:ext cx="2275200" cy="35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Combinação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52" name=""/>
          <p:cNvSpPr/>
          <p:nvPr/>
        </p:nvSpPr>
        <p:spPr>
          <a:xfrm>
            <a:off x="342360" y="1529280"/>
            <a:ext cx="9247680" cy="535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Tudo Junto!</a:t>
            </a:r>
            <a:endParaRPr b="0" lang="pt-BR" sz="16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Sklearn: BaggingClassifier()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153" name="" descr=""/>
          <p:cNvPicPr/>
          <p:nvPr/>
        </p:nvPicPr>
        <p:blipFill>
          <a:blip r:embed="rId1"/>
          <a:stretch/>
        </p:blipFill>
        <p:spPr>
          <a:xfrm>
            <a:off x="620640" y="3024000"/>
            <a:ext cx="8708760" cy="1457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41"/>
          <p:cNvSpPr/>
          <p:nvPr/>
        </p:nvSpPr>
        <p:spPr>
          <a:xfrm>
            <a:off x="360000" y="360000"/>
            <a:ext cx="9349920" cy="88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Let’s Code!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155" name="CustomShape 50"/>
          <p:cNvSpPr/>
          <p:nvPr/>
        </p:nvSpPr>
        <p:spPr>
          <a:xfrm>
            <a:off x="360000" y="1980000"/>
            <a:ext cx="9169920" cy="466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56" name="CustomShape 51"/>
          <p:cNvSpPr/>
          <p:nvPr/>
        </p:nvSpPr>
        <p:spPr>
          <a:xfrm>
            <a:off x="897120" y="6886080"/>
            <a:ext cx="6437160" cy="35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57" name="CustomShape 52"/>
          <p:cNvSpPr/>
          <p:nvPr/>
        </p:nvSpPr>
        <p:spPr>
          <a:xfrm>
            <a:off x="7608600" y="6886080"/>
            <a:ext cx="2275200" cy="35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Combinação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58" name=""/>
          <p:cNvSpPr/>
          <p:nvPr/>
        </p:nvSpPr>
        <p:spPr>
          <a:xfrm>
            <a:off x="342360" y="1529280"/>
            <a:ext cx="9247680" cy="535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No tutorial abaixo, exploraremos os conceitos abordados até o momento: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LINK: 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  <a:hlinkClick r:id="rId1"/>
              </a:rPr>
              <a:t>Tópico 02 - Aprendizado-Supervisionado - Ensembles.ipynb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" descr=""/>
          <p:cNvPicPr/>
          <p:nvPr/>
        </p:nvPicPr>
        <p:blipFill>
          <a:blip r:embed="rId1"/>
          <a:stretch/>
        </p:blipFill>
        <p:spPr>
          <a:xfrm>
            <a:off x="1602000" y="4112280"/>
            <a:ext cx="7426800" cy="2216520"/>
          </a:xfrm>
          <a:prstGeom prst="rect">
            <a:avLst/>
          </a:prstGeom>
          <a:ln w="0">
            <a:noFill/>
          </a:ln>
        </p:spPr>
      </p:pic>
      <p:sp>
        <p:nvSpPr>
          <p:cNvPr id="90" name="CustomShape 1"/>
          <p:cNvSpPr/>
          <p:nvPr/>
        </p:nvSpPr>
        <p:spPr>
          <a:xfrm>
            <a:off x="360000" y="360000"/>
            <a:ext cx="9349920" cy="88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Plano de Aula 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91" name="CustomShape 4"/>
          <p:cNvSpPr/>
          <p:nvPr/>
        </p:nvSpPr>
        <p:spPr>
          <a:xfrm>
            <a:off x="360000" y="1980000"/>
            <a:ext cx="9169920" cy="466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Discussões Iniciais</a:t>
            </a:r>
            <a:endParaRPr b="0" lang="pt-BR" sz="16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Combinação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Bagging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Random Subspaces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Boosting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Stacking</a:t>
            </a:r>
            <a:endParaRPr b="0" lang="pt-BR" sz="16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Exercícios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897120" y="6886080"/>
            <a:ext cx="6437160" cy="35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93" name="CustomShape 3"/>
          <p:cNvSpPr/>
          <p:nvPr/>
        </p:nvSpPr>
        <p:spPr>
          <a:xfrm>
            <a:off x="7608600" y="6886080"/>
            <a:ext cx="2275200" cy="35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Combinação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94" name="" descr=""/>
          <p:cNvPicPr/>
          <p:nvPr/>
        </p:nvPicPr>
        <p:blipFill>
          <a:blip r:embed="rId2"/>
          <a:stretch/>
        </p:blipFill>
        <p:spPr>
          <a:xfrm>
            <a:off x="3332880" y="5882760"/>
            <a:ext cx="417240" cy="446040"/>
          </a:xfrm>
          <a:prstGeom prst="rect">
            <a:avLst/>
          </a:prstGeom>
          <a:ln w="0">
            <a:noFill/>
          </a:ln>
        </p:spPr>
      </p:pic>
      <p:pic>
        <p:nvPicPr>
          <p:cNvPr id="95" name="" descr=""/>
          <p:cNvPicPr/>
          <p:nvPr/>
        </p:nvPicPr>
        <p:blipFill>
          <a:blip r:embed="rId3"/>
          <a:stretch/>
        </p:blipFill>
        <p:spPr>
          <a:xfrm>
            <a:off x="3837240" y="5883120"/>
            <a:ext cx="417240" cy="446040"/>
          </a:xfrm>
          <a:prstGeom prst="rect">
            <a:avLst/>
          </a:prstGeom>
          <a:ln w="0">
            <a:noFill/>
          </a:ln>
        </p:spPr>
      </p:pic>
      <p:pic>
        <p:nvPicPr>
          <p:cNvPr id="96" name="" descr=""/>
          <p:cNvPicPr/>
          <p:nvPr/>
        </p:nvPicPr>
        <p:blipFill>
          <a:blip r:embed="rId4"/>
          <a:stretch/>
        </p:blipFill>
        <p:spPr>
          <a:xfrm>
            <a:off x="4377600" y="5883480"/>
            <a:ext cx="417240" cy="446040"/>
          </a:xfrm>
          <a:prstGeom prst="rect">
            <a:avLst/>
          </a:prstGeom>
          <a:ln w="0">
            <a:noFill/>
          </a:ln>
        </p:spPr>
      </p:pic>
      <p:pic>
        <p:nvPicPr>
          <p:cNvPr id="97" name="" descr=""/>
          <p:cNvPicPr/>
          <p:nvPr/>
        </p:nvPicPr>
        <p:blipFill>
          <a:blip r:embed="rId5"/>
          <a:stretch/>
        </p:blipFill>
        <p:spPr>
          <a:xfrm>
            <a:off x="4917960" y="5883840"/>
            <a:ext cx="417240" cy="446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6"/>
          <p:cNvSpPr/>
          <p:nvPr/>
        </p:nvSpPr>
        <p:spPr>
          <a:xfrm>
            <a:off x="360000" y="360000"/>
            <a:ext cx="9349920" cy="88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Discussões Iniciais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99" name="CustomShape 7"/>
          <p:cNvSpPr/>
          <p:nvPr/>
        </p:nvSpPr>
        <p:spPr>
          <a:xfrm>
            <a:off x="360000" y="1980000"/>
            <a:ext cx="9169920" cy="466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00" name="CustomShape 12"/>
          <p:cNvSpPr/>
          <p:nvPr/>
        </p:nvSpPr>
        <p:spPr>
          <a:xfrm>
            <a:off x="897120" y="6886080"/>
            <a:ext cx="6437160" cy="35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01" name="CustomShape 13"/>
          <p:cNvSpPr/>
          <p:nvPr/>
        </p:nvSpPr>
        <p:spPr>
          <a:xfrm>
            <a:off x="7608600" y="6886080"/>
            <a:ext cx="2275200" cy="35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Combinação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02" name=""/>
          <p:cNvSpPr/>
          <p:nvPr/>
        </p:nvSpPr>
        <p:spPr>
          <a:xfrm>
            <a:off x="342360" y="1529280"/>
            <a:ext cx="9376200" cy="535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Classificador Único</a:t>
            </a:r>
            <a:endParaRPr b="0" lang="pt-BR" sz="16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Conjunto de Classificadores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103" name="" descr=""/>
          <p:cNvPicPr/>
          <p:nvPr/>
        </p:nvPicPr>
        <p:blipFill>
          <a:blip r:embed="rId1"/>
          <a:stretch/>
        </p:blipFill>
        <p:spPr>
          <a:xfrm>
            <a:off x="1435320" y="3052080"/>
            <a:ext cx="7635960" cy="2936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5"/>
          <p:cNvSpPr/>
          <p:nvPr/>
        </p:nvSpPr>
        <p:spPr>
          <a:xfrm>
            <a:off x="360000" y="360000"/>
            <a:ext cx="9349920" cy="88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Combinação de classificadores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105" name="CustomShape 8"/>
          <p:cNvSpPr/>
          <p:nvPr/>
        </p:nvSpPr>
        <p:spPr>
          <a:xfrm>
            <a:off x="360000" y="1980000"/>
            <a:ext cx="9169920" cy="466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06" name="CustomShape 9"/>
          <p:cNvSpPr/>
          <p:nvPr/>
        </p:nvSpPr>
        <p:spPr>
          <a:xfrm>
            <a:off x="897120" y="6886080"/>
            <a:ext cx="6437160" cy="35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07" name="CustomShape 10"/>
          <p:cNvSpPr/>
          <p:nvPr/>
        </p:nvSpPr>
        <p:spPr>
          <a:xfrm>
            <a:off x="7608600" y="6886080"/>
            <a:ext cx="2275200" cy="35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Combinação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08" name=""/>
          <p:cNvSpPr/>
          <p:nvPr/>
        </p:nvSpPr>
        <p:spPr>
          <a:xfrm>
            <a:off x="342360" y="1529280"/>
            <a:ext cx="9376200" cy="535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Em problemas complexos, um único classificador pode não generalizar adequadamente o problema</a:t>
            </a:r>
            <a:endParaRPr b="0" lang="pt-BR" sz="16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 se combinarmos classificadores?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109" name="" descr=""/>
          <p:cNvPicPr/>
          <p:nvPr/>
        </p:nvPicPr>
        <p:blipFill>
          <a:blip r:embed="rId1"/>
          <a:stretch/>
        </p:blipFill>
        <p:spPr>
          <a:xfrm>
            <a:off x="3046680" y="3056400"/>
            <a:ext cx="4619520" cy="3721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30"/>
          <p:cNvSpPr/>
          <p:nvPr/>
        </p:nvSpPr>
        <p:spPr>
          <a:xfrm>
            <a:off x="360000" y="360000"/>
            <a:ext cx="9349920" cy="88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Combinação de classificadores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111" name="CustomShape 31"/>
          <p:cNvSpPr/>
          <p:nvPr/>
        </p:nvSpPr>
        <p:spPr>
          <a:xfrm>
            <a:off x="360000" y="1980000"/>
            <a:ext cx="9169920" cy="466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12" name="CustomShape 32"/>
          <p:cNvSpPr/>
          <p:nvPr/>
        </p:nvSpPr>
        <p:spPr>
          <a:xfrm>
            <a:off x="897120" y="6886080"/>
            <a:ext cx="6437160" cy="35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13" name="CustomShape 33"/>
          <p:cNvSpPr/>
          <p:nvPr/>
        </p:nvSpPr>
        <p:spPr>
          <a:xfrm>
            <a:off x="7608600" y="6886080"/>
            <a:ext cx="2275200" cy="35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Combinação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14" name=""/>
          <p:cNvSpPr/>
          <p:nvPr/>
        </p:nvSpPr>
        <p:spPr>
          <a:xfrm>
            <a:off x="342360" y="1529280"/>
            <a:ext cx="9376200" cy="535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De maneira geral, a técnica consiste em treinar classificadores e então combinar a saída destes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115" name="" descr=""/>
          <p:cNvPicPr/>
          <p:nvPr/>
        </p:nvPicPr>
        <p:blipFill>
          <a:blip r:embed="rId1"/>
          <a:stretch/>
        </p:blipFill>
        <p:spPr>
          <a:xfrm>
            <a:off x="2332440" y="2633040"/>
            <a:ext cx="5420520" cy="4068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35"/>
          <p:cNvSpPr/>
          <p:nvPr/>
        </p:nvSpPr>
        <p:spPr>
          <a:xfrm>
            <a:off x="360000" y="360000"/>
            <a:ext cx="9349920" cy="88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Combinação de classificadores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117" name="CustomShape 36"/>
          <p:cNvSpPr/>
          <p:nvPr/>
        </p:nvSpPr>
        <p:spPr>
          <a:xfrm>
            <a:off x="360000" y="1980000"/>
            <a:ext cx="9169920" cy="466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18" name="CustomShape 37"/>
          <p:cNvSpPr/>
          <p:nvPr/>
        </p:nvSpPr>
        <p:spPr>
          <a:xfrm>
            <a:off x="897120" y="6886080"/>
            <a:ext cx="6437160" cy="35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19" name="CustomShape 38"/>
          <p:cNvSpPr/>
          <p:nvPr/>
        </p:nvSpPr>
        <p:spPr>
          <a:xfrm>
            <a:off x="7608600" y="6886080"/>
            <a:ext cx="2275200" cy="35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Combinação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20" name=""/>
          <p:cNvSpPr/>
          <p:nvPr/>
        </p:nvSpPr>
        <p:spPr>
          <a:xfrm>
            <a:off x="342360" y="1529280"/>
            <a:ext cx="9376200" cy="535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Porém, apenas treinar N classificadores, pode não gerar generalizações distintas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121" name="" descr=""/>
          <p:cNvPicPr/>
          <p:nvPr/>
        </p:nvPicPr>
        <p:blipFill>
          <a:blip r:embed="rId1"/>
          <a:stretch/>
        </p:blipFill>
        <p:spPr>
          <a:xfrm>
            <a:off x="2286000" y="2409480"/>
            <a:ext cx="5281560" cy="4254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5"/>
          <p:cNvSpPr/>
          <p:nvPr/>
        </p:nvSpPr>
        <p:spPr>
          <a:xfrm>
            <a:off x="360000" y="360000"/>
            <a:ext cx="9349920" cy="88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Combinação de classificadores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123" name="CustomShape 16"/>
          <p:cNvSpPr/>
          <p:nvPr/>
        </p:nvSpPr>
        <p:spPr>
          <a:xfrm>
            <a:off x="360000" y="1980000"/>
            <a:ext cx="9169920" cy="466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24" name="CustomShape 17"/>
          <p:cNvSpPr/>
          <p:nvPr/>
        </p:nvSpPr>
        <p:spPr>
          <a:xfrm>
            <a:off x="897120" y="6886080"/>
            <a:ext cx="6437160" cy="35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25" name="CustomShape 18"/>
          <p:cNvSpPr/>
          <p:nvPr/>
        </p:nvSpPr>
        <p:spPr>
          <a:xfrm>
            <a:off x="7608600" y="6886080"/>
            <a:ext cx="2275200" cy="35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Combinação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26" name=""/>
          <p:cNvSpPr/>
          <p:nvPr/>
        </p:nvSpPr>
        <p:spPr>
          <a:xfrm>
            <a:off x="342360" y="1529280"/>
            <a:ext cx="9376200" cy="535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Pergunta: Como gerar generalizações diferentes ?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127" name="" descr=""/>
          <p:cNvPicPr/>
          <p:nvPr/>
        </p:nvPicPr>
        <p:blipFill>
          <a:blip r:embed="rId1"/>
          <a:stretch/>
        </p:blipFill>
        <p:spPr>
          <a:xfrm>
            <a:off x="2365200" y="2396520"/>
            <a:ext cx="5287320" cy="4259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20"/>
          <p:cNvSpPr/>
          <p:nvPr/>
        </p:nvSpPr>
        <p:spPr>
          <a:xfrm>
            <a:off x="360000" y="360000"/>
            <a:ext cx="9349920" cy="88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Combinação de classificadores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129" name="CustomShape 21"/>
          <p:cNvSpPr/>
          <p:nvPr/>
        </p:nvSpPr>
        <p:spPr>
          <a:xfrm>
            <a:off x="360000" y="1980000"/>
            <a:ext cx="9169920" cy="466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30" name="CustomShape 22"/>
          <p:cNvSpPr/>
          <p:nvPr/>
        </p:nvSpPr>
        <p:spPr>
          <a:xfrm>
            <a:off x="897120" y="6886080"/>
            <a:ext cx="6437160" cy="35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31" name="CustomShape 23"/>
          <p:cNvSpPr/>
          <p:nvPr/>
        </p:nvSpPr>
        <p:spPr>
          <a:xfrm>
            <a:off x="7608600" y="6886080"/>
            <a:ext cx="2275200" cy="35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Combinação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32" name=""/>
          <p:cNvSpPr/>
          <p:nvPr/>
        </p:nvSpPr>
        <p:spPr>
          <a:xfrm>
            <a:off x="342360" y="1529280"/>
            <a:ext cx="9376200" cy="535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Pergunta: Como gerar generalizações diferentes ?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133" name="" descr=""/>
          <p:cNvPicPr/>
          <p:nvPr/>
        </p:nvPicPr>
        <p:blipFill>
          <a:blip r:embed="rId1"/>
          <a:stretch/>
        </p:blipFill>
        <p:spPr>
          <a:xfrm>
            <a:off x="1397520" y="2413080"/>
            <a:ext cx="6984360" cy="4114080"/>
          </a:xfrm>
          <a:prstGeom prst="rect">
            <a:avLst/>
          </a:prstGeom>
          <a:ln w="0">
            <a:noFill/>
          </a:ln>
        </p:spPr>
      </p:pic>
      <p:pic>
        <p:nvPicPr>
          <p:cNvPr id="134" name="" descr=""/>
          <p:cNvPicPr/>
          <p:nvPr/>
        </p:nvPicPr>
        <p:blipFill>
          <a:blip r:embed="rId2"/>
          <a:stretch/>
        </p:blipFill>
        <p:spPr>
          <a:xfrm>
            <a:off x="1397520" y="2413440"/>
            <a:ext cx="6984360" cy="4114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25"/>
          <p:cNvSpPr/>
          <p:nvPr/>
        </p:nvSpPr>
        <p:spPr>
          <a:xfrm>
            <a:off x="360000" y="360000"/>
            <a:ext cx="9349920" cy="88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Bagging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136" name="CustomShape 26"/>
          <p:cNvSpPr/>
          <p:nvPr/>
        </p:nvSpPr>
        <p:spPr>
          <a:xfrm>
            <a:off x="360000" y="1980000"/>
            <a:ext cx="9295200" cy="466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37" name="CustomShape 27"/>
          <p:cNvSpPr/>
          <p:nvPr/>
        </p:nvSpPr>
        <p:spPr>
          <a:xfrm>
            <a:off x="897120" y="6886080"/>
            <a:ext cx="6437160" cy="35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38" name="CustomShape 28"/>
          <p:cNvSpPr/>
          <p:nvPr/>
        </p:nvSpPr>
        <p:spPr>
          <a:xfrm>
            <a:off x="7608600" y="6886080"/>
            <a:ext cx="2275200" cy="35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Combinação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39" name=""/>
          <p:cNvSpPr/>
          <p:nvPr/>
        </p:nvSpPr>
        <p:spPr>
          <a:xfrm>
            <a:off x="342360" y="1529280"/>
            <a:ext cx="6520680" cy="535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Nível de Dados: (Boostrap Aggregating) 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K subsets em nível de instâncias 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K classificadores</a:t>
            </a:r>
            <a:endParaRPr b="0" lang="pt-BR" sz="16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Diversidade é gerada a partir das distintas instâncias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140" name="" descr=""/>
          <p:cNvPicPr/>
          <p:nvPr/>
        </p:nvPicPr>
        <p:blipFill>
          <a:blip r:embed="rId1"/>
          <a:stretch/>
        </p:blipFill>
        <p:spPr>
          <a:xfrm>
            <a:off x="4653000" y="3444840"/>
            <a:ext cx="4253040" cy="3170160"/>
          </a:xfrm>
          <a:prstGeom prst="rect">
            <a:avLst/>
          </a:prstGeom>
          <a:ln w="0">
            <a:noFill/>
          </a:ln>
        </p:spPr>
      </p:pic>
      <p:pic>
        <p:nvPicPr>
          <p:cNvPr id="141" name="" descr=""/>
          <p:cNvPicPr/>
          <p:nvPr/>
        </p:nvPicPr>
        <p:blipFill>
          <a:blip r:embed="rId2"/>
          <a:srcRect l="0" t="0" r="88154" b="0"/>
          <a:stretch/>
        </p:blipFill>
        <p:spPr>
          <a:xfrm>
            <a:off x="1693080" y="3801600"/>
            <a:ext cx="1607400" cy="2273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Aula 01 - Visão Computacional &amp; Processamento de Imagens</Template>
  <TotalTime>487</TotalTime>
  <Application>LibreOffice/7.3.7.2$Linux_X86_64 LibreOffice_project/30$Build-2</Application>
  <AppVersion>15.0000</AppVersion>
  <Words>702</Words>
  <Paragraphs>202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2022-09-17T02:35:38Z</dcterms:created>
  <dc:creator>Andre Gustavo Hochuli</dc:creator>
  <dc:description/>
  <dc:language>en-US</dc:language>
  <cp:lastModifiedBy/>
  <dcterms:modified xsi:type="dcterms:W3CDTF">2023-05-08T17:10:30Z</dcterms:modified>
  <cp:revision>58</cp:revision>
  <dc:subject/>
  <dc:title>Apresentação do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0</vt:i4>
  </property>
  <property fmtid="{D5CDD505-2E9C-101B-9397-08002B2CF9AE}" pid="3" name="HyperlinksChanged">
    <vt:bool>0</vt:bool>
  </property>
  <property fmtid="{D5CDD505-2E9C-101B-9397-08002B2CF9AE}" pid="4" name="KSOProductBuildVer">
    <vt:lpwstr>1033-11.1.0.10161</vt:lpwstr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26</vt:i4>
  </property>
  <property fmtid="{D5CDD505-2E9C-101B-9397-08002B2CF9AE}" pid="8" name="PresentationFormat">
    <vt:lpwstr>Personalizar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26</vt:i4>
  </property>
</Properties>
</file>