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7D53F96-61F6-4DC1-A4AD-8E0183452C3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3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5" name="CustomShape 40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8" name="CustomShape 4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1" name="CustomShape 48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4" name="CustomShape 52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7" name="CustomShape 5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0" name="CustomShape 60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3" name="CustomShape 6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6" name="CustomShape 68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20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3" name="CustomShape 2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6" name="CustomShape 28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9" name="CustomShape 32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33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4" name="CustomShape 34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35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P(V) = 0.325, logo P(C|V):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160000" y="4543560"/>
            <a:ext cx="6300000" cy="139644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3240000" y="2700000"/>
            <a:ext cx="3056040" cy="9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37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0" name="CustomShape 38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39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980000" y="2868480"/>
            <a:ext cx="5457240" cy="732600"/>
          </a:xfrm>
          <a:prstGeom prst="rect">
            <a:avLst/>
          </a:prstGeom>
          <a:ln w="0">
            <a:noFill/>
          </a:ln>
        </p:spPr>
      </p:pic>
      <p:sp>
        <p:nvSpPr>
          <p:cNvPr id="253" name=""/>
          <p:cNvSpPr/>
          <p:nvPr/>
        </p:nvSpPr>
        <p:spPr>
          <a:xfrm>
            <a:off x="4860000" y="3672000"/>
            <a:ext cx="17964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2160000" y="4415040"/>
            <a:ext cx="5457240" cy="73260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4737600" y="4788000"/>
            <a:ext cx="216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flipV="1">
            <a:off x="4737600" y="4788000"/>
            <a:ext cx="252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2203200" y="6048000"/>
            <a:ext cx="5428440" cy="484920"/>
          </a:xfrm>
          <a:prstGeom prst="rect">
            <a:avLst/>
          </a:prstGeom>
          <a:ln w="0">
            <a:noFill/>
          </a:ln>
        </p:spPr>
      </p:pic>
      <p:sp>
        <p:nvSpPr>
          <p:cNvPr id="258" name=""/>
          <p:cNvSpPr/>
          <p:nvPr/>
        </p:nvSpPr>
        <p:spPr>
          <a:xfrm>
            <a:off x="4860000" y="5328000"/>
            <a:ext cx="179640" cy="63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(“Ingênuo”) : Variáveis Independentes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Estende o Teorema de Bayes para Múltiplas Variáveis (Features)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4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1" name="CustomShape 4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4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sobre quem pode comprar um computador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 features são independentes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I.E: Renda alta não implica em crédito excelente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240000" y="2844000"/>
            <a:ext cx="393660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4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6" name="CustomShape 46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CustomShape 47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assim: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Income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Student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Credit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 Buys Computer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 para 3 features: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5760000" y="2136600"/>
            <a:ext cx="3959640" cy="398304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686520" y="5040000"/>
            <a:ext cx="4353120" cy="46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49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2" name="CustomShape 5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3" name="CustomShape 5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Individuais (Treino)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792360" y="2520000"/>
            <a:ext cx="8567280" cy="32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53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7" name="CustomShape 54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8" name="CustomShape 55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252240" y="1800000"/>
            <a:ext cx="6287400" cy="45252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457920" y="2291040"/>
            <a:ext cx="3192120" cy="418860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4140000" y="2739960"/>
            <a:ext cx="5219640" cy="121968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4320000" y="4664160"/>
            <a:ext cx="5003640" cy="12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57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5" name="CustomShape 58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CustomShape 59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(Test)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340000" y="1815480"/>
            <a:ext cx="7291440" cy="52452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1440000" y="3420000"/>
            <a:ext cx="2418120" cy="86580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3960000" y="3780000"/>
            <a:ext cx="71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5040000" y="3516120"/>
            <a:ext cx="865800" cy="22752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5040000" y="3960000"/>
            <a:ext cx="827640" cy="24660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004000" y="3456000"/>
            <a:ext cx="89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6031800" y="3459960"/>
            <a:ext cx="6282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6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6" name="CustomShape 6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6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simples</a:t>
            </a:r>
            <a:endParaRPr b="0" lang="pt-BR" sz="1800" spc="-1" strike="noStrike">
              <a:latin typeface="Arial"/>
            </a:endParaRPr>
          </a:p>
          <a:p>
            <a:pPr lvl="1"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ajusta bem com datasets pequenos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devem ser independentes</a:t>
            </a:r>
            <a:endParaRPr b="0" lang="pt-BR" sz="1800" spc="-1" strike="noStrike">
              <a:latin typeface="Arial"/>
            </a:endParaRPr>
          </a:p>
          <a:p>
            <a:pPr lvl="1"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complexas normalmente apresentam dados dependentes</a:t>
            </a:r>
            <a:endParaRPr b="0" lang="pt-BR" sz="1800" spc="-1" strike="noStrike">
              <a:latin typeface="Arial"/>
            </a:endParaRPr>
          </a:p>
          <a:p>
            <a:pPr lvl="1"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um atributo novo ocorrer no test, a probabilidade será zerada visto que não estava presente no treino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6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0" name="CustomShape 66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1" name="CustomShape 67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 rot="21596400">
            <a:off x="32904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o Naive Bayes com o Scikit learn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link: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2240" cy="185508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2520360" y="5508360"/>
            <a:ext cx="268200" cy="2682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2052360" y="5508360"/>
            <a:ext cx="268200" cy="2682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988720" y="5508360"/>
            <a:ext cx="268200" cy="2682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"/>
          <p:cNvGrpSpPr/>
          <p:nvPr/>
        </p:nvGrpSpPr>
        <p:grpSpPr>
          <a:xfrm>
            <a:off x="4769640" y="2530440"/>
            <a:ext cx="5218920" cy="4318920"/>
            <a:chOff x="4769640" y="2530440"/>
            <a:chExt cx="5218920" cy="4318920"/>
          </a:xfrm>
        </p:grpSpPr>
        <p:sp>
          <p:nvSpPr>
            <p:cNvPr id="182" name=""/>
            <p:cNvSpPr/>
            <p:nvPr/>
          </p:nvSpPr>
          <p:spPr>
            <a:xfrm>
              <a:off x="7889040" y="3835800"/>
              <a:ext cx="55692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183" name=""/>
            <p:cNvGrpSpPr/>
            <p:nvPr/>
          </p:nvGrpSpPr>
          <p:grpSpPr>
            <a:xfrm>
              <a:off x="4769640" y="2530440"/>
              <a:ext cx="5218920" cy="4318920"/>
              <a:chOff x="4769640" y="2530440"/>
              <a:chExt cx="5218920" cy="4318920"/>
            </a:xfrm>
          </p:grpSpPr>
          <p:grpSp>
            <p:nvGrpSpPr>
              <p:cNvPr id="184" name=""/>
              <p:cNvGrpSpPr/>
              <p:nvPr/>
            </p:nvGrpSpPr>
            <p:grpSpPr>
              <a:xfrm>
                <a:off x="4769640" y="2530440"/>
                <a:ext cx="5218920" cy="4318920"/>
                <a:chOff x="4769640" y="2530440"/>
                <a:chExt cx="5218920" cy="4318920"/>
              </a:xfrm>
            </p:grpSpPr>
            <p:pic>
              <p:nvPicPr>
                <p:cNvPr id="185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8920" cy="43189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6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2720" cy="3560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87" name=""/>
              <p:cNvGrpSpPr/>
              <p:nvPr/>
            </p:nvGrpSpPr>
            <p:grpSpPr>
              <a:xfrm>
                <a:off x="7760880" y="4901040"/>
                <a:ext cx="1687680" cy="376920"/>
                <a:chOff x="7760880" y="4901040"/>
                <a:chExt cx="1687680" cy="376920"/>
              </a:xfrm>
            </p:grpSpPr>
            <p:sp>
              <p:nvSpPr>
                <p:cNvPr id="188" name=""/>
                <p:cNvSpPr/>
                <p:nvPr/>
              </p:nvSpPr>
              <p:spPr>
                <a:xfrm>
                  <a:off x="7760880" y="4901040"/>
                  <a:ext cx="1687680" cy="376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K=3 (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189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1840" cy="1627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90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2200" cy="1627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91" name=""/>
                <p:cNvSpPr/>
                <p:nvPr/>
              </p:nvSpPr>
              <p:spPr>
                <a:xfrm>
                  <a:off x="8912520" y="5005080"/>
                  <a:ext cx="217080" cy="19008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92" name=""/>
              <p:cNvGrpSpPr/>
              <p:nvPr/>
            </p:nvGrpSpPr>
            <p:grpSpPr>
              <a:xfrm>
                <a:off x="7120440" y="5490000"/>
                <a:ext cx="2045160" cy="377280"/>
                <a:chOff x="7120440" y="5490000"/>
                <a:chExt cx="2045160" cy="377280"/>
              </a:xfrm>
            </p:grpSpPr>
            <p:grpSp>
              <p:nvGrpSpPr>
                <p:cNvPr id="193" name=""/>
                <p:cNvGrpSpPr/>
                <p:nvPr/>
              </p:nvGrpSpPr>
              <p:grpSpPr>
                <a:xfrm>
                  <a:off x="7846200" y="5597640"/>
                  <a:ext cx="1058760" cy="191160"/>
                  <a:chOff x="7846200" y="5597640"/>
                  <a:chExt cx="1058760" cy="191160"/>
                </a:xfrm>
              </p:grpSpPr>
              <p:pic>
                <p:nvPicPr>
                  <p:cNvPr id="194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2120" cy="162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5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2480" cy="162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6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8440" cy="19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7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8080" cy="19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8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8080" cy="19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199" name=""/>
                <p:cNvSpPr/>
                <p:nvPr/>
              </p:nvSpPr>
              <p:spPr>
                <a:xfrm>
                  <a:off x="7120440" y="5490000"/>
                  <a:ext cx="2045160" cy="377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K=5 (      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00" name=""/>
              <p:cNvSpPr/>
              <p:nvPr/>
            </p:nvSpPr>
            <p:spPr>
              <a:xfrm>
                <a:off x="7719840" y="4474440"/>
                <a:ext cx="576720" cy="358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01" name="CustomShape 1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42720" y="1529280"/>
            <a:ext cx="677664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328320" y="155376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piloto tem 50% de chances de vencer se chover, e 25% caso não ocorra chuva. Sabe-se que a probabilidade de chuva na corrida é de 30%.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que o piloto venceu, qual a probabilidade de ter chovido?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Define-se que: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0.3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1 – P(C) = 0.7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P(V) = ??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P(NV) = 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P(A|B</a:t>
            </a:r>
            <a:r>
              <a:rPr b="0" lang="pt-BR" sz="1800" spc="-1" strike="noStrike">
                <a:latin typeface="Arial"/>
                <a:ea typeface="Noto Sans CJK SC"/>
              </a:rPr>
              <a:t>)</a:t>
            </a:r>
            <a:r>
              <a:rPr b="0" lang="pt-BR" sz="1800" spc="-1" strike="noStrike">
                <a:latin typeface="Arial"/>
                <a:ea typeface="Noto Sans CJK SC"/>
              </a:rPr>
              <a:t>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Probabilidade de acontecer A, dado que ocorreu B.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Infere-se do texto que: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ocorreu chuva P(V|C) = 50%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não ocorreu chuva P(V|NC) = 0,25%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piloto venceu, qual a probabilidade de ter chovido? Então: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7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4" name="CustomShape 18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217" name=""/>
          <p:cNvGrpSpPr/>
          <p:nvPr/>
        </p:nvGrpSpPr>
        <p:grpSpPr>
          <a:xfrm>
            <a:off x="2014920" y="2340000"/>
            <a:ext cx="6444720" cy="1999080"/>
            <a:chOff x="2014920" y="2340000"/>
            <a:chExt cx="6444720" cy="1999080"/>
          </a:xfrm>
        </p:grpSpPr>
        <p:pic>
          <p:nvPicPr>
            <p:cNvPr id="218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4720" cy="1012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9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1120" cy="9860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6720" cy="7995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 rot="5253000">
            <a:off x="4981320" y="4500000"/>
            <a:ext cx="418320" cy="4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2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3" name="CustomShape 2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2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20000" y="2423520"/>
            <a:ext cx="4626720" cy="7160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1927440" y="4191480"/>
            <a:ext cx="4192560" cy="11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9" name="CustomShape 26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27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Aplicando ao caso do piloto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4657320" y="3060000"/>
            <a:ext cx="4229280" cy="107064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080000" y="4974120"/>
            <a:ext cx="3699360" cy="114588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6123960" y="5084280"/>
            <a:ext cx="3056040" cy="96336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5220000" y="5400360"/>
            <a:ext cx="53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29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7" name="CustomShape 3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ustomShape 3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 rot="18000">
            <a:off x="328680" y="1552680"/>
            <a:ext cx="9196920" cy="51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3771360" y="4011480"/>
            <a:ext cx="5407920" cy="195552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1044000" y="3888000"/>
            <a:ext cx="2100600" cy="21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3143520" y="2340000"/>
            <a:ext cx="3876480" cy="96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283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2023-03-12T10:43:20Z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