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CB86256-1F12-4A3C-88FC-26F459A7D2BE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0720"/>
          </a:xfrm>
          <a:prstGeom prst="rect">
            <a:avLst/>
          </a:prstGeom>
          <a:ln w="0">
            <a:noFill/>
          </a:ln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072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7" name="CustomShape 9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0720"/>
          </a:xfrm>
          <a:prstGeom prst="rect">
            <a:avLst/>
          </a:prstGeom>
          <a:ln w="0">
            <a:noFill/>
          </a:ln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0" name="CustomShape 81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0720"/>
          </a:xfrm>
          <a:prstGeom prst="rect">
            <a:avLst/>
          </a:prstGeom>
          <a:ln w="0">
            <a:noFill/>
          </a:ln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3" name="CustomShape 56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0720"/>
          </a:xfrm>
          <a:prstGeom prst="rect">
            <a:avLst/>
          </a:prstGeom>
          <a:ln w="0">
            <a:noFill/>
          </a:ln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6" name="CustomShape 40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0720"/>
          </a:xfrm>
          <a:prstGeom prst="rect">
            <a:avLst/>
          </a:prstGeom>
          <a:ln w="0">
            <a:noFill/>
          </a:ln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9" name="CustomShape 87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0720"/>
          </a:xfrm>
          <a:prstGeom prst="rect">
            <a:avLst/>
          </a:prstGeom>
          <a:ln w="0">
            <a:noFill/>
          </a:ln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2" name="CustomShape 50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072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5" name="CustomShape 68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0720"/>
          </a:xfrm>
          <a:prstGeom prst="rect">
            <a:avLst/>
          </a:prstGeom>
          <a:ln w="0">
            <a:noFill/>
          </a:ln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8" name="CustomShape 74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072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072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6" name="CustomShape 5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072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9" name="CustomShape 24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072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2" name="CustomShape 98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072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5" name="CustomShape 14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0720"/>
          </a:xfrm>
          <a:prstGeom prst="rect">
            <a:avLst/>
          </a:prstGeom>
          <a:ln w="0">
            <a:noFill/>
          </a:ln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8" name="CustomShape 17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072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1" name="CustomShape 31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0720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4" name="CustomShape 38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3520" cy="12535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3520" cy="1253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3520" cy="533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3520" cy="5335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3520" cy="5335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3150000"/>
            <a:ext cx="9713520" cy="12535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slideLayout" Target="../slideLayouts/slideLayout13.xml"/><Relationship Id="rId11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60000" y="333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Tópico 04 – Deep Learning – Redes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40000" y="4680000"/>
            <a:ext cx="9173520" cy="25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88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9" name="CustomShape 89"/>
          <p:cNvSpPr/>
          <p:nvPr/>
        </p:nvSpPr>
        <p:spPr>
          <a:xfrm>
            <a:off x="360000" y="1620000"/>
            <a:ext cx="930780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90" name="CustomShape 90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91" name="CustomShape 91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2" name="CustomShape 92"/>
          <p:cNvSpPr/>
          <p:nvPr/>
        </p:nvSpPr>
        <p:spPr>
          <a:xfrm>
            <a:off x="360000" y="1764000"/>
            <a:ext cx="930780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6000">
              <a:lnSpc>
                <a:spcPct val="100000"/>
              </a:lnSpc>
              <a:spcAft>
                <a:spcPts val="1140"/>
              </a:spcAft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b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r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g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n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s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2087280" y="2201760"/>
            <a:ext cx="6192720" cy="1938240"/>
          </a:xfrm>
          <a:prstGeom prst="rect">
            <a:avLst/>
          </a:prstGeom>
          <a:ln w="0">
            <a:noFill/>
          </a:ln>
        </p:spPr>
      </p:pic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6617880" y="1047960"/>
            <a:ext cx="3060360" cy="932760"/>
          </a:xfrm>
          <a:prstGeom prst="rect">
            <a:avLst/>
          </a:prstGeom>
          <a:ln w="0">
            <a:noFill/>
          </a:ln>
        </p:spPr>
      </p:pic>
      <p:pic>
        <p:nvPicPr>
          <p:cNvPr id="195" name="" descr=""/>
          <p:cNvPicPr/>
          <p:nvPr/>
        </p:nvPicPr>
        <p:blipFill>
          <a:blip r:embed="rId3"/>
          <a:srcRect l="6011" t="0" r="0" b="13362"/>
          <a:stretch/>
        </p:blipFill>
        <p:spPr>
          <a:xfrm>
            <a:off x="3060000" y="4349520"/>
            <a:ext cx="4649400" cy="2072160"/>
          </a:xfrm>
          <a:prstGeom prst="rect">
            <a:avLst/>
          </a:prstGeom>
          <a:ln w="0">
            <a:noFill/>
          </a:ln>
        </p:spPr>
      </p:pic>
      <p:sp>
        <p:nvSpPr>
          <p:cNvPr id="196" name=""/>
          <p:cNvSpPr/>
          <p:nvPr/>
        </p:nvSpPr>
        <p:spPr>
          <a:xfrm>
            <a:off x="3069720" y="4335480"/>
            <a:ext cx="402840" cy="207756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3495600" y="4335480"/>
            <a:ext cx="402840" cy="207756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3920760" y="4335480"/>
            <a:ext cx="402480" cy="207756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9" name=""/>
          <p:cNvSpPr/>
          <p:nvPr/>
        </p:nvSpPr>
        <p:spPr>
          <a:xfrm>
            <a:off x="4346640" y="4335480"/>
            <a:ext cx="402840" cy="207756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4772160" y="4335480"/>
            <a:ext cx="402840" cy="2077560"/>
          </a:xfrm>
          <a:prstGeom prst="rect">
            <a:avLst/>
          </a:prstGeom>
          <a:solidFill>
            <a:srgbClr val="cccccc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NUBLADO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5201640" y="4344120"/>
            <a:ext cx="402840" cy="207756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2" name=""/>
          <p:cNvSpPr/>
          <p:nvPr/>
        </p:nvSpPr>
        <p:spPr>
          <a:xfrm>
            <a:off x="5627160" y="4344120"/>
            <a:ext cx="402840" cy="207756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6029280" y="4359960"/>
            <a:ext cx="402840" cy="207756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4" name=""/>
          <p:cNvSpPr/>
          <p:nvPr/>
        </p:nvSpPr>
        <p:spPr>
          <a:xfrm>
            <a:off x="6455160" y="4359960"/>
            <a:ext cx="402840" cy="2077560"/>
          </a:xfrm>
          <a:prstGeom prst="rect">
            <a:avLst/>
          </a:prstGeom>
          <a:solidFill>
            <a:srgbClr val="c9211e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6880680" y="4359960"/>
            <a:ext cx="402840" cy="2077560"/>
          </a:xfrm>
          <a:prstGeom prst="rect">
            <a:avLst/>
          </a:prstGeom>
          <a:solidFill>
            <a:srgbClr val="c9211e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7306560" y="4359960"/>
            <a:ext cx="402840" cy="2077560"/>
          </a:xfrm>
          <a:prstGeom prst="rect">
            <a:avLst/>
          </a:prstGeom>
          <a:solidFill>
            <a:srgbClr val="c9211e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25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8" name="CustomShape 26"/>
          <p:cNvSpPr/>
          <p:nvPr/>
        </p:nvSpPr>
        <p:spPr>
          <a:xfrm>
            <a:off x="360000" y="1620000"/>
            <a:ext cx="930780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09" name="CustomShape 27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10" name="CustomShape 28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1" name="CustomShape 29"/>
          <p:cNvSpPr/>
          <p:nvPr/>
        </p:nvSpPr>
        <p:spPr>
          <a:xfrm>
            <a:off x="360000" y="1764000"/>
            <a:ext cx="930780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Parâmetro: Tamanho da Janela 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Determina a relação entre observação e predição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rcRect l="0" t="6303" r="0" b="0"/>
          <a:stretch/>
        </p:blipFill>
        <p:spPr>
          <a:xfrm>
            <a:off x="2134440" y="2922480"/>
            <a:ext cx="5785560" cy="3557520"/>
          </a:xfrm>
          <a:prstGeom prst="rect">
            <a:avLst/>
          </a:prstGeom>
          <a:ln w="0">
            <a:noFill/>
          </a:ln>
        </p:spPr>
      </p:pic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6617520" y="1047600"/>
            <a:ext cx="3060360" cy="93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41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5" name="CustomShape 42"/>
          <p:cNvSpPr/>
          <p:nvPr/>
        </p:nvSpPr>
        <p:spPr>
          <a:xfrm>
            <a:off x="360000" y="1620000"/>
            <a:ext cx="930780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16" name="CustomShape 43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17" name="CustomShape 54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8" name="CustomShape 55"/>
          <p:cNvSpPr/>
          <p:nvPr/>
        </p:nvSpPr>
        <p:spPr>
          <a:xfrm>
            <a:off x="360000" y="1764000"/>
            <a:ext cx="930780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Treinamento / Teste 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Base de amostras são geradas deslizando a janela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rcRect l="0" t="0" r="6682" b="0"/>
          <a:stretch/>
        </p:blipFill>
        <p:spPr>
          <a:xfrm>
            <a:off x="720000" y="4428000"/>
            <a:ext cx="5759640" cy="2369520"/>
          </a:xfrm>
          <a:prstGeom prst="rect">
            <a:avLst/>
          </a:prstGeom>
          <a:ln w="0">
            <a:noFill/>
          </a:ln>
        </p:spPr>
      </p:pic>
      <p:pic>
        <p:nvPicPr>
          <p:cNvPr id="220" name="" descr=""/>
          <p:cNvPicPr/>
          <p:nvPr/>
        </p:nvPicPr>
        <p:blipFill>
          <a:blip r:embed="rId2"/>
          <a:stretch/>
        </p:blipFill>
        <p:spPr>
          <a:xfrm>
            <a:off x="6617520" y="1047600"/>
            <a:ext cx="3060360" cy="932760"/>
          </a:xfrm>
          <a:prstGeom prst="rect">
            <a:avLst/>
          </a:prstGeom>
          <a:ln w="0">
            <a:noFill/>
          </a:ln>
        </p:spPr>
      </p:pic>
      <p:pic>
        <p:nvPicPr>
          <p:cNvPr id="221" name="" descr=""/>
          <p:cNvPicPr/>
          <p:nvPr/>
        </p:nvPicPr>
        <p:blipFill>
          <a:blip r:embed="rId3"/>
          <a:stretch/>
        </p:blipFill>
        <p:spPr>
          <a:xfrm>
            <a:off x="7200000" y="4813560"/>
            <a:ext cx="2045520" cy="1623960"/>
          </a:xfrm>
          <a:prstGeom prst="rect">
            <a:avLst/>
          </a:prstGeom>
          <a:ln w="0">
            <a:noFill/>
          </a:ln>
        </p:spPr>
      </p:pic>
      <p:pic>
        <p:nvPicPr>
          <p:cNvPr id="222" name="" descr=""/>
          <p:cNvPicPr/>
          <p:nvPr/>
        </p:nvPicPr>
        <p:blipFill>
          <a:blip r:embed="rId4"/>
          <a:srcRect l="0" t="6303" r="0" b="0"/>
          <a:stretch/>
        </p:blipFill>
        <p:spPr>
          <a:xfrm>
            <a:off x="3240000" y="2602800"/>
            <a:ext cx="3960000" cy="189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39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 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N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u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 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n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4" name="CustomShape 44"/>
          <p:cNvSpPr/>
          <p:nvPr/>
        </p:nvSpPr>
        <p:spPr>
          <a:xfrm>
            <a:off x="360000" y="1620000"/>
            <a:ext cx="930780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25" name="CustomShape 51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26" name="CustomShape 52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z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q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é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ul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7" name="CustomShape 53"/>
          <p:cNvSpPr/>
          <p:nvPr/>
        </p:nvSpPr>
        <p:spPr>
          <a:xfrm>
            <a:off x="360000" y="1764000"/>
            <a:ext cx="930780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–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q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ê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ç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ã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‘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’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6617160" y="1047240"/>
            <a:ext cx="3060360" cy="932760"/>
          </a:xfrm>
          <a:prstGeom prst="rect">
            <a:avLst/>
          </a:prstGeom>
          <a:ln w="0">
            <a:noFill/>
          </a:ln>
        </p:spPr>
      </p:pic>
      <p:pic>
        <p:nvPicPr>
          <p:cNvPr id="229" name="" descr=""/>
          <p:cNvPicPr/>
          <p:nvPr/>
        </p:nvPicPr>
        <p:blipFill>
          <a:blip r:embed="rId2"/>
          <a:srcRect l="0" t="39500" r="0" b="0"/>
          <a:stretch/>
        </p:blipFill>
        <p:spPr>
          <a:xfrm>
            <a:off x="360000" y="3060000"/>
            <a:ext cx="5256000" cy="1800000"/>
          </a:xfrm>
          <a:prstGeom prst="rect">
            <a:avLst/>
          </a:prstGeom>
          <a:ln w="0">
            <a:noFill/>
          </a:ln>
        </p:spPr>
      </p:pic>
      <p:pic>
        <p:nvPicPr>
          <p:cNvPr id="230" name="" descr=""/>
          <p:cNvPicPr/>
          <p:nvPr/>
        </p:nvPicPr>
        <p:blipFill>
          <a:blip r:embed="rId3"/>
          <a:stretch/>
        </p:blipFill>
        <p:spPr>
          <a:xfrm>
            <a:off x="5603400" y="4500000"/>
            <a:ext cx="3936600" cy="216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82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32" name="CustomShape 83"/>
          <p:cNvSpPr/>
          <p:nvPr/>
        </p:nvSpPr>
        <p:spPr>
          <a:xfrm>
            <a:off x="360000" y="1620000"/>
            <a:ext cx="930780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33" name="CustomShape 84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34" name="CustomShape 85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5" name="CustomShape 86"/>
          <p:cNvSpPr/>
          <p:nvPr/>
        </p:nvSpPr>
        <p:spPr>
          <a:xfrm>
            <a:off x="360000" y="1764000"/>
            <a:ext cx="930780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Problema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– Vanish Gradient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Tanh é uma função lenta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6617160" y="1047240"/>
            <a:ext cx="3060360" cy="932760"/>
          </a:xfrm>
          <a:prstGeom prst="rect">
            <a:avLst/>
          </a:prstGeom>
          <a:ln w="0">
            <a:noFill/>
          </a:ln>
        </p:spPr>
      </p:pic>
      <p:pic>
        <p:nvPicPr>
          <p:cNvPr id="237" name="Google Shape;152;p 2" descr=""/>
          <p:cNvPicPr/>
          <p:nvPr/>
        </p:nvPicPr>
        <p:blipFill>
          <a:blip r:embed="rId2"/>
          <a:srcRect l="4440" t="0" r="6668" b="0"/>
          <a:stretch/>
        </p:blipFill>
        <p:spPr>
          <a:xfrm>
            <a:off x="648360" y="3309120"/>
            <a:ext cx="4319640" cy="1730880"/>
          </a:xfrm>
          <a:prstGeom prst="rect">
            <a:avLst/>
          </a:prstGeom>
          <a:ln w="0">
            <a:noFill/>
          </a:ln>
        </p:spPr>
      </p:pic>
      <p:pic>
        <p:nvPicPr>
          <p:cNvPr id="238" name="" descr=""/>
          <p:cNvPicPr/>
          <p:nvPr/>
        </p:nvPicPr>
        <p:blipFill>
          <a:blip r:embed="rId3"/>
          <a:stretch/>
        </p:blipFill>
        <p:spPr>
          <a:xfrm>
            <a:off x="5400000" y="3240000"/>
            <a:ext cx="3600000" cy="198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" descr=""/>
          <p:cNvPicPr/>
          <p:nvPr/>
        </p:nvPicPr>
        <p:blipFill>
          <a:blip r:embed="rId1"/>
          <a:srcRect l="6339" t="0" r="1756" b="0"/>
          <a:stretch/>
        </p:blipFill>
        <p:spPr>
          <a:xfrm>
            <a:off x="1980000" y="3911040"/>
            <a:ext cx="6751440" cy="2748960"/>
          </a:xfrm>
          <a:prstGeom prst="rect">
            <a:avLst/>
          </a:prstGeom>
          <a:ln w="0">
            <a:noFill/>
          </a:ln>
        </p:spPr>
      </p:pic>
      <p:sp>
        <p:nvSpPr>
          <p:cNvPr id="240" name="CustomShape 45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41" name="CustomShape 46"/>
          <p:cNvSpPr/>
          <p:nvPr/>
        </p:nvSpPr>
        <p:spPr>
          <a:xfrm>
            <a:off x="360000" y="1620000"/>
            <a:ext cx="930780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42" name="CustomShape 47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43" name="CustomShape 48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4" name="CustomShape 49"/>
          <p:cNvSpPr/>
          <p:nvPr/>
        </p:nvSpPr>
        <p:spPr>
          <a:xfrm>
            <a:off x="360000" y="1440000"/>
            <a:ext cx="930780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Long-Short-Term-Memory (LSTM)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Fluxo Superior – Memória Longa 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Multiplicação e </a:t>
            </a:r>
            <a:r>
              <a:rPr b="1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Soma 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dos Pesos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Fluxo Inferior – Memória Curta 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Multiplicação dos Pesos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63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46" name="CustomShape 64"/>
          <p:cNvSpPr/>
          <p:nvPr/>
        </p:nvSpPr>
        <p:spPr>
          <a:xfrm>
            <a:off x="360000" y="1620000"/>
            <a:ext cx="930780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47" name="CustomShape 65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48" name="CustomShape 66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9" name="CustomShape 67"/>
          <p:cNvSpPr/>
          <p:nvPr/>
        </p:nvSpPr>
        <p:spPr>
          <a:xfrm>
            <a:off x="360000" y="1440000"/>
            <a:ext cx="930780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Gatilhos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Esquecimento (*)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Entrada (+) 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Saída (*)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1"/>
          <a:srcRect l="8167" t="1278" r="0" b="0"/>
          <a:stretch/>
        </p:blipFill>
        <p:spPr>
          <a:xfrm>
            <a:off x="3240000" y="2052000"/>
            <a:ext cx="6300000" cy="4740120"/>
          </a:xfrm>
          <a:prstGeom prst="rect">
            <a:avLst/>
          </a:prstGeom>
          <a:ln w="0">
            <a:noFill/>
          </a:ln>
        </p:spPr>
      </p:pic>
      <p:pic>
        <p:nvPicPr>
          <p:cNvPr id="251" name="" descr=""/>
          <p:cNvPicPr/>
          <p:nvPr/>
        </p:nvPicPr>
        <p:blipFill>
          <a:blip r:embed="rId2"/>
          <a:srcRect l="6339" t="20255" r="1756" b="19779"/>
          <a:stretch/>
        </p:blipFill>
        <p:spPr>
          <a:xfrm>
            <a:off x="6660000" y="965520"/>
            <a:ext cx="3007800" cy="906480"/>
          </a:xfrm>
          <a:prstGeom prst="rect">
            <a:avLst/>
          </a:prstGeom>
          <a:ln w="0">
            <a:noFill/>
          </a:ln>
        </p:spPr>
      </p:pic>
      <p:sp>
        <p:nvSpPr>
          <p:cNvPr id="252" name=""/>
          <p:cNvSpPr/>
          <p:nvPr/>
        </p:nvSpPr>
        <p:spPr>
          <a:xfrm>
            <a:off x="7545960" y="975960"/>
            <a:ext cx="1176120" cy="895680"/>
          </a:xfrm>
          <a:prstGeom prst="rect">
            <a:avLst/>
          </a:prstGeom>
          <a:solidFill>
            <a:srgbClr val="729fcf">
              <a:alpha val="5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69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54" name="CustomShape 70"/>
          <p:cNvSpPr/>
          <p:nvPr/>
        </p:nvSpPr>
        <p:spPr>
          <a:xfrm>
            <a:off x="360000" y="1620000"/>
            <a:ext cx="930780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55" name="CustomShape 71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56" name="CustomShape 72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7" name="CustomShape 73"/>
          <p:cNvSpPr/>
          <p:nvPr/>
        </p:nvSpPr>
        <p:spPr>
          <a:xfrm>
            <a:off x="360000" y="1440000"/>
            <a:ext cx="930780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Let’s Code!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Tópicos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360000" y="1980000"/>
            <a:ext cx="917352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Discussão Inicial 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Redes Recorrentes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RNN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LSTM 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Exercício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602360" y="4148280"/>
            <a:ext cx="7423560" cy="2213280"/>
          </a:xfrm>
          <a:prstGeom prst="rect">
            <a:avLst/>
          </a:prstGeom>
          <a:ln w="0"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3333240" y="5918760"/>
            <a:ext cx="414000" cy="442800"/>
          </a:xfrm>
          <a:prstGeom prst="rect">
            <a:avLst/>
          </a:prstGeom>
          <a:ln w="0">
            <a:noFill/>
          </a:ln>
        </p:spPr>
      </p:pic>
      <p:pic>
        <p:nvPicPr>
          <p:cNvPr id="134" name="" descr=""/>
          <p:cNvPicPr/>
          <p:nvPr/>
        </p:nvPicPr>
        <p:blipFill>
          <a:blip r:embed="rId3"/>
          <a:stretch/>
        </p:blipFill>
        <p:spPr>
          <a:xfrm>
            <a:off x="3837600" y="5919120"/>
            <a:ext cx="414000" cy="442800"/>
          </a:xfrm>
          <a:prstGeom prst="rect">
            <a:avLst/>
          </a:prstGeom>
          <a:ln w="0">
            <a:noFill/>
          </a:ln>
        </p:spPr>
      </p:pic>
      <p:pic>
        <p:nvPicPr>
          <p:cNvPr id="135" name="" descr=""/>
          <p:cNvPicPr/>
          <p:nvPr/>
        </p:nvPicPr>
        <p:blipFill>
          <a:blip r:embed="rId4"/>
          <a:stretch/>
        </p:blipFill>
        <p:spPr>
          <a:xfrm>
            <a:off x="4377960" y="5919480"/>
            <a:ext cx="414000" cy="442800"/>
          </a:xfrm>
          <a:prstGeom prst="rect">
            <a:avLst/>
          </a:prstGeom>
          <a:ln w="0">
            <a:noFill/>
          </a:ln>
        </p:spPr>
      </p:pic>
      <p:pic>
        <p:nvPicPr>
          <p:cNvPr id="136" name="" descr=""/>
          <p:cNvPicPr/>
          <p:nvPr/>
        </p:nvPicPr>
        <p:blipFill>
          <a:blip r:embed="rId5"/>
          <a:stretch/>
        </p:blipFill>
        <p:spPr>
          <a:xfrm>
            <a:off x="4918320" y="5919840"/>
            <a:ext cx="414000" cy="442800"/>
          </a:xfrm>
          <a:prstGeom prst="rect">
            <a:avLst/>
          </a:prstGeom>
          <a:ln w="0">
            <a:noFill/>
          </a:ln>
        </p:spPr>
      </p:pic>
      <p:pic>
        <p:nvPicPr>
          <p:cNvPr id="137" name="" descr=""/>
          <p:cNvPicPr/>
          <p:nvPr/>
        </p:nvPicPr>
        <p:blipFill>
          <a:blip r:embed="rId6"/>
          <a:stretch/>
        </p:blipFill>
        <p:spPr>
          <a:xfrm>
            <a:off x="5494680" y="5918760"/>
            <a:ext cx="414000" cy="442800"/>
          </a:xfrm>
          <a:prstGeom prst="rect">
            <a:avLst/>
          </a:prstGeom>
          <a:ln w="0">
            <a:noFill/>
          </a:ln>
        </p:spPr>
      </p:pic>
      <p:pic>
        <p:nvPicPr>
          <p:cNvPr id="138" name="" descr=""/>
          <p:cNvPicPr/>
          <p:nvPr/>
        </p:nvPicPr>
        <p:blipFill>
          <a:blip r:embed="rId7"/>
          <a:stretch/>
        </p:blipFill>
        <p:spPr>
          <a:xfrm>
            <a:off x="6048360" y="5926680"/>
            <a:ext cx="414000" cy="442800"/>
          </a:xfrm>
          <a:prstGeom prst="rect">
            <a:avLst/>
          </a:prstGeom>
          <a:ln w="0">
            <a:noFill/>
          </a:ln>
        </p:spPr>
      </p:pic>
      <p:pic>
        <p:nvPicPr>
          <p:cNvPr id="139" name="" descr=""/>
          <p:cNvPicPr/>
          <p:nvPr/>
        </p:nvPicPr>
        <p:blipFill>
          <a:blip r:embed="rId8"/>
          <a:stretch/>
        </p:blipFill>
        <p:spPr>
          <a:xfrm>
            <a:off x="6627240" y="5919840"/>
            <a:ext cx="414000" cy="442800"/>
          </a:xfrm>
          <a:prstGeom prst="rect">
            <a:avLst/>
          </a:prstGeom>
          <a:ln w="0">
            <a:noFill/>
          </a:ln>
        </p:spPr>
      </p:pic>
      <p:pic>
        <p:nvPicPr>
          <p:cNvPr id="140" name="" descr=""/>
          <p:cNvPicPr/>
          <p:nvPr/>
        </p:nvPicPr>
        <p:blipFill>
          <a:blip r:embed="rId9"/>
          <a:stretch/>
        </p:blipFill>
        <p:spPr>
          <a:xfrm>
            <a:off x="7175160" y="5932800"/>
            <a:ext cx="414000" cy="44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8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Discussão Inicial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2" name="CustomShape 9"/>
          <p:cNvSpPr/>
          <p:nvPr/>
        </p:nvSpPr>
        <p:spPr>
          <a:xfrm>
            <a:off x="360000" y="1620000"/>
            <a:ext cx="930780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 quando temos uma informação temporal ?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Ex: previsão do tempo, variação de preços, etc 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Em certas aplicações, uma dependência temporal afeta a classe da instância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3" name="CustomShape 10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44" name="CustomShape 11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947960" y="3390120"/>
            <a:ext cx="6332040" cy="290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20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Discussão Inicial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7" name="CustomShape 21"/>
          <p:cNvSpPr/>
          <p:nvPr/>
        </p:nvSpPr>
        <p:spPr>
          <a:xfrm>
            <a:off x="360000" y="1620000"/>
            <a:ext cx="930780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8" name="CustomShape 22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49" name="CustomShape 23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rcRect l="0" t="0" r="14926" b="0"/>
          <a:stretch/>
        </p:blipFill>
        <p:spPr>
          <a:xfrm>
            <a:off x="251280" y="1687320"/>
            <a:ext cx="4464720" cy="2970360"/>
          </a:xfrm>
          <a:prstGeom prst="rect">
            <a:avLst/>
          </a:prstGeom>
          <a:ln w="0">
            <a:noFill/>
          </a:ln>
        </p:spPr>
      </p:pic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2166480" y="5114520"/>
            <a:ext cx="6617880" cy="1478160"/>
          </a:xfrm>
          <a:prstGeom prst="rect">
            <a:avLst/>
          </a:prstGeom>
          <a:ln w="0">
            <a:noFill/>
          </a:ln>
        </p:spPr>
      </p:pic>
      <p:pic>
        <p:nvPicPr>
          <p:cNvPr id="152" name="" descr=""/>
          <p:cNvPicPr/>
          <p:nvPr/>
        </p:nvPicPr>
        <p:blipFill>
          <a:blip r:embed="rId3"/>
          <a:stretch/>
        </p:blipFill>
        <p:spPr>
          <a:xfrm>
            <a:off x="5094000" y="1704600"/>
            <a:ext cx="4500360" cy="295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94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u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ã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 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n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4" name="CustomShape 95"/>
          <p:cNvSpPr/>
          <p:nvPr/>
        </p:nvSpPr>
        <p:spPr>
          <a:xfrm>
            <a:off x="360000" y="1620000"/>
            <a:ext cx="930780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5" name="CustomShape 96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56" name="CustomShape 97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z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q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f.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é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rcRect l="7997" t="1649" r="18966" b="2207"/>
          <a:stretch/>
        </p:blipFill>
        <p:spPr>
          <a:xfrm>
            <a:off x="2340000" y="1440000"/>
            <a:ext cx="5759640" cy="539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" descr=""/>
          <p:cNvPicPr/>
          <p:nvPr/>
        </p:nvPicPr>
        <p:blipFill>
          <a:blip r:embed="rId1"/>
          <a:srcRect l="6011" t="0" r="0" b="13362"/>
          <a:stretch/>
        </p:blipFill>
        <p:spPr>
          <a:xfrm>
            <a:off x="5245200" y="1056600"/>
            <a:ext cx="4329360" cy="3169800"/>
          </a:xfrm>
          <a:prstGeom prst="rect">
            <a:avLst/>
          </a:prstGeom>
          <a:ln w="0">
            <a:noFill/>
          </a:ln>
        </p:spPr>
      </p:pic>
      <p:sp>
        <p:nvSpPr>
          <p:cNvPr id="159" name="CustomShape 6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Discussão Inicial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0" name="CustomShape 7"/>
          <p:cNvSpPr/>
          <p:nvPr/>
        </p:nvSpPr>
        <p:spPr>
          <a:xfrm>
            <a:off x="360000" y="1980000"/>
            <a:ext cx="472788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Classificação “Estática”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Instâncias são interpretadas isoladamente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Classificação Recorrente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A classe da instância anterior é importante para interpretação da instância atual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Exemplos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Imagem vs Vídeo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61" name="CustomShape 12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62" name="CustomShape 13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5287680" y="1141920"/>
            <a:ext cx="374760" cy="305244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5683680" y="1141920"/>
            <a:ext cx="374760" cy="305244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6079680" y="1141920"/>
            <a:ext cx="374760" cy="305244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6475680" y="1141920"/>
            <a:ext cx="374760" cy="305244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6871680" y="1141920"/>
            <a:ext cx="374760" cy="3052440"/>
          </a:xfrm>
          <a:prstGeom prst="rect">
            <a:avLst/>
          </a:prstGeom>
          <a:solidFill>
            <a:srgbClr val="cccccc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NUBLADO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7270920" y="1154880"/>
            <a:ext cx="374760" cy="305244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7666920" y="1154880"/>
            <a:ext cx="374760" cy="305244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8041320" y="1177920"/>
            <a:ext cx="374760" cy="305244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8437320" y="1177920"/>
            <a:ext cx="374760" cy="3052440"/>
          </a:xfrm>
          <a:prstGeom prst="rect">
            <a:avLst/>
          </a:prstGeom>
          <a:solidFill>
            <a:srgbClr val="c9211e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8833320" y="1177920"/>
            <a:ext cx="374760" cy="3052440"/>
          </a:xfrm>
          <a:prstGeom prst="rect">
            <a:avLst/>
          </a:prstGeom>
          <a:solidFill>
            <a:srgbClr val="c9211e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9229320" y="1177920"/>
            <a:ext cx="374760" cy="3052440"/>
          </a:xfrm>
          <a:prstGeom prst="rect">
            <a:avLst/>
          </a:prstGeom>
          <a:solidFill>
            <a:srgbClr val="c9211e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3940560" y="4994640"/>
            <a:ext cx="5630400" cy="120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5"/>
          <p:cNvSpPr/>
          <p:nvPr/>
        </p:nvSpPr>
        <p:spPr>
          <a:xfrm>
            <a:off x="360000" y="333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6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7" name="CustomShape 18"/>
          <p:cNvSpPr/>
          <p:nvPr/>
        </p:nvSpPr>
        <p:spPr>
          <a:xfrm>
            <a:off x="360000" y="1620000"/>
            <a:ext cx="930780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8" name="CustomShape 19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79" name="CustomShape 30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0" name="CustomShape 32"/>
          <p:cNvSpPr/>
          <p:nvPr/>
        </p:nvSpPr>
        <p:spPr>
          <a:xfrm>
            <a:off x="360000" y="1764000"/>
            <a:ext cx="930780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Modelos capazes de interpretar sequência de dados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Um conjunto de eventos determina a classe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1200600" y="2509200"/>
            <a:ext cx="7590600" cy="426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33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3" name="CustomShape 34"/>
          <p:cNvSpPr/>
          <p:nvPr/>
        </p:nvSpPr>
        <p:spPr>
          <a:xfrm>
            <a:off x="360000" y="1620000"/>
            <a:ext cx="930780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4" name="CustomShape 35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85" name="CustomShape 36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6" name="CustomShape 37"/>
          <p:cNvSpPr/>
          <p:nvPr/>
        </p:nvSpPr>
        <p:spPr>
          <a:xfrm>
            <a:off x="360000" y="1764000"/>
            <a:ext cx="930780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Modelos ‘estáticos’ não codificam adequadamente a informação contextual de instâncias anteriores (série temporal)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Solução: Recurrent Neural Networks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RNA propagando pesos + atributos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O estado H</a:t>
            </a:r>
            <a:r>
              <a:rPr b="0" lang="pt-BR" sz="2000" spc="-1" strike="noStrike" baseline="-8000">
                <a:solidFill>
                  <a:srgbClr val="1c1c1c"/>
                </a:solidFill>
                <a:latin typeface="Calibri"/>
                <a:ea typeface="DejaVu Sans"/>
              </a:rPr>
              <a:t>t 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é produzido com base em X</a:t>
            </a:r>
            <a:r>
              <a:rPr b="0" lang="pt-BR" sz="2000" spc="-1" strike="noStrike" baseline="-8000">
                <a:solidFill>
                  <a:srgbClr val="1c1c1c"/>
                </a:solidFill>
                <a:latin typeface="Calibri"/>
                <a:ea typeface="DejaVu Sans"/>
              </a:rPr>
              <a:t>t 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+</a:t>
            </a:r>
            <a:r>
              <a:rPr b="0" lang="pt-BR" sz="2000" spc="-1" strike="noStrike" baseline="-8000">
                <a:solidFill>
                  <a:srgbClr val="1c1c1c"/>
                </a:solidFill>
                <a:latin typeface="Calibri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W</a:t>
            </a:r>
            <a:r>
              <a:rPr b="0" lang="pt-BR" sz="2000" spc="-1" strike="noStrike" baseline="-8000">
                <a:solidFill>
                  <a:srgbClr val="1c1c1c"/>
                </a:solidFill>
                <a:latin typeface="Calibri"/>
                <a:ea typeface="DejaVu Sans"/>
              </a:rPr>
              <a:t>t-1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Aprende a relação entre as instâncias e classes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2700000" y="4673520"/>
            <a:ext cx="5315760" cy="16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6109</TotalTime>
  <Application>LibreOffice/7.3.7.2$Linux_X86_64 LibreOffice_project/30$Build-2</Application>
  <AppVersion>15.0000</AppVersion>
  <Words>811</Words>
  <Paragraphs>376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dcterms:modified xsi:type="dcterms:W3CDTF">2023-05-31T19:53:15Z</dcterms:modified>
  <cp:revision>172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33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33</vt:i4>
  </property>
</Properties>
</file>