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305" r:id="rId5"/>
    <p:sldId id="309" r:id="rId6"/>
    <p:sldId id="310" r:id="rId7"/>
    <p:sldId id="311" r:id="rId8"/>
    <p:sldId id="317" r:id="rId9"/>
    <p:sldId id="318" r:id="rId10"/>
    <p:sldId id="306" r:id="rId11"/>
    <p:sldId id="312" r:id="rId12"/>
    <p:sldId id="314" r:id="rId13"/>
    <p:sldId id="313" r:id="rId14"/>
    <p:sldId id="319" r:id="rId15"/>
    <p:sldId id="325" r:id="rId16"/>
    <p:sldId id="326" r:id="rId17"/>
    <p:sldId id="327" r:id="rId18"/>
    <p:sldId id="315" r:id="rId19"/>
    <p:sldId id="330" r:id="rId20"/>
    <p:sldId id="329" r:id="rId21"/>
    <p:sldId id="328" r:id="rId22"/>
    <p:sldId id="316" r:id="rId23"/>
    <p:sldId id="321" r:id="rId24"/>
    <p:sldId id="322" r:id="rId25"/>
    <p:sldId id="323" r:id="rId26"/>
    <p:sldId id="331" r:id="rId27"/>
    <p:sldId id="324" r:id="rId28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33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14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15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3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39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15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9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711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01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1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17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305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012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013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84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438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9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05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61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9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49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4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04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08 – Classification Models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K-Means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distance between k-cluster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clusters are defined in training step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A2A07D-51B4-A0D1-AF4A-BD5A180A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50" y="2866946"/>
            <a:ext cx="4667250" cy="3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67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Naïve Bayes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Bayes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priori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Posteriori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Probabilities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B963E-5002-9B4F-EF7A-92D18779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9" y="2972501"/>
            <a:ext cx="3137167" cy="11030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518FF3-33FA-7B04-D4E3-8E6EF548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85" y="4327618"/>
            <a:ext cx="3292411" cy="7055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7C94C0-CA12-B538-7255-6007C515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12" y="2496167"/>
            <a:ext cx="3709128" cy="298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0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vs Logistic</a:t>
            </a:r>
          </a:p>
        </p:txBody>
      </p:sp>
      <p:pic>
        <p:nvPicPr>
          <p:cNvPr id="9220" name="Picture 4" descr="Linear Regression vs Logistic Regression - Javatpoint">
            <a:extLst>
              <a:ext uri="{FF2B5EF4-FFF2-40B4-BE49-F238E27FC236}">
                <a16:creationId xmlns:a16="http://schemas.microsoft.com/office/drawing/2014/main" id="{90667C6B-5899-6A33-76C9-71760C52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12" y="2591569"/>
            <a:ext cx="7363225" cy="31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44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817340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63C5910A-32CE-6082-3D25-43474EE5942C}"/>
              </a:ext>
            </a:extLst>
          </p:cNvPr>
          <p:cNvSpPr/>
          <p:nvPr/>
        </p:nvSpPr>
        <p:spPr>
          <a:xfrm rot="19501615">
            <a:off x="5591176" y="2880797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5154051-A10D-1148-49D2-ADE3C5E8B190}"/>
              </a:ext>
            </a:extLst>
          </p:cNvPr>
          <p:cNvSpPr/>
          <p:nvPr/>
        </p:nvSpPr>
        <p:spPr>
          <a:xfrm rot="3758007">
            <a:off x="5038200" y="5324475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63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decision rules from the data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34" name="Picture 2" descr="Plot the decision surface of a decision tree on the iris dataset —  scikit-learn 0.15-git documentation">
            <a:extLst>
              <a:ext uri="{FF2B5EF4-FFF2-40B4-BE49-F238E27FC236}">
                <a16:creationId xmlns:a16="http://schemas.microsoft.com/office/drawing/2014/main" id="{76E9182F-4596-05EA-2CC7-35F61A35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320"/>
            <a:ext cx="5878724" cy="44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6C4DFBE6-6050-4796-9389-40A75447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99" y="2753286"/>
            <a:ext cx="3834901" cy="33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48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482" name="Picture 2" descr="Visualize Decision Tree with Python Sklearn Library - Data Analytics">
            <a:extLst>
              <a:ext uri="{FF2B5EF4-FFF2-40B4-BE49-F238E27FC236}">
                <a16:creationId xmlns:a16="http://schemas.microsoft.com/office/drawing/2014/main" id="{95B9D5E5-17EA-2C85-A074-1D21774A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0" y="1509446"/>
            <a:ext cx="5262880" cy="52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65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support vectors determine the decision boundary</a:t>
            </a:r>
          </a:p>
        </p:txBody>
      </p:sp>
      <p:pic>
        <p:nvPicPr>
          <p:cNvPr id="7170" name="Picture 2" descr="Support Vector Machine (SVM). Support Vector Machine algorithm… | by Vivek  Salunkhe | Medium">
            <a:extLst>
              <a:ext uri="{FF2B5EF4-FFF2-40B4-BE49-F238E27FC236}">
                <a16:creationId xmlns:a16="http://schemas.microsoft.com/office/drawing/2014/main" id="{5648A464-81C1-C14A-0BC0-21B92E1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322933"/>
            <a:ext cx="4406900" cy="3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support vectors determine the decision boundary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B09F72-7F66-47F8-8DD5-7FF6F7F91B14}"/>
              </a:ext>
            </a:extLst>
          </p:cNvPr>
          <p:cNvGrpSpPr/>
          <p:nvPr/>
        </p:nvGrpSpPr>
        <p:grpSpPr>
          <a:xfrm>
            <a:off x="749300" y="2856751"/>
            <a:ext cx="8189407" cy="3604345"/>
            <a:chOff x="-2113" y="1648715"/>
            <a:chExt cx="10080625" cy="4845050"/>
          </a:xfrm>
        </p:grpSpPr>
        <p:pic>
          <p:nvPicPr>
            <p:cNvPr id="13" name="Picture 2" descr="Using Support Vector Machines for Survey Research | Published in Survey  Practice">
              <a:extLst>
                <a:ext uri="{FF2B5EF4-FFF2-40B4-BE49-F238E27FC236}">
                  <a16:creationId xmlns:a16="http://schemas.microsoft.com/office/drawing/2014/main" id="{7F472503-23E8-4694-AE3E-AB8C264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13" y="1648715"/>
              <a:ext cx="10080625" cy="484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4E33930-D40E-4B87-AA0C-1F1CC7CFE6A6}"/>
                </a:ext>
              </a:extLst>
            </p:cNvPr>
            <p:cNvSpPr/>
            <p:nvPr/>
          </p:nvSpPr>
          <p:spPr>
            <a:xfrm>
              <a:off x="6524625" y="2447925"/>
              <a:ext cx="2162175" cy="2514600"/>
            </a:xfrm>
            <a:custGeom>
              <a:avLst/>
              <a:gdLst>
                <a:gd name="connsiteX0" fmla="*/ 0 w 2162175"/>
                <a:gd name="connsiteY0" fmla="*/ 1857375 h 2514600"/>
                <a:gd name="connsiteX1" fmla="*/ 1076325 w 2162175"/>
                <a:gd name="connsiteY1" fmla="*/ 2514600 h 2514600"/>
                <a:gd name="connsiteX2" fmla="*/ 1466850 w 2162175"/>
                <a:gd name="connsiteY2" fmla="*/ 2047875 h 2514600"/>
                <a:gd name="connsiteX3" fmla="*/ 2162175 w 2162175"/>
                <a:gd name="connsiteY3" fmla="*/ 1419225 h 2514600"/>
                <a:gd name="connsiteX4" fmla="*/ 2114550 w 2162175"/>
                <a:gd name="connsiteY4" fmla="*/ 809625 h 2514600"/>
                <a:gd name="connsiteX5" fmla="*/ 1981200 w 2162175"/>
                <a:gd name="connsiteY5" fmla="*/ 28575 h 2514600"/>
                <a:gd name="connsiteX6" fmla="*/ 1609725 w 2162175"/>
                <a:gd name="connsiteY6" fmla="*/ 0 h 2514600"/>
                <a:gd name="connsiteX7" fmla="*/ 1095375 w 2162175"/>
                <a:gd name="connsiteY7" fmla="*/ 666750 h 2514600"/>
                <a:gd name="connsiteX8" fmla="*/ 866775 w 2162175"/>
                <a:gd name="connsiteY8" fmla="*/ 1028700 h 2514600"/>
                <a:gd name="connsiteX9" fmla="*/ 590550 w 2162175"/>
                <a:gd name="connsiteY9" fmla="*/ 1028700 h 2514600"/>
                <a:gd name="connsiteX10" fmla="*/ 323850 w 2162175"/>
                <a:gd name="connsiteY10" fmla="*/ 1381125 h 2514600"/>
                <a:gd name="connsiteX11" fmla="*/ 323850 w 2162175"/>
                <a:gd name="connsiteY11" fmla="*/ 1524000 h 2514600"/>
                <a:gd name="connsiteX12" fmla="*/ 0 w 2162175"/>
                <a:gd name="connsiteY12" fmla="*/ 1857375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3E371C-8B68-4540-B894-3E0EB800E6C3}"/>
              </a:ext>
            </a:extLst>
          </p:cNvPr>
          <p:cNvSpPr txBox="1"/>
          <p:nvPr/>
        </p:nvSpPr>
        <p:spPr>
          <a:xfrm>
            <a:off x="2275067" y="253698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Hard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455355-9557-46D4-AEC9-51E18697401D}"/>
              </a:ext>
            </a:extLst>
          </p:cNvPr>
          <p:cNvSpPr txBox="1"/>
          <p:nvPr/>
        </p:nvSpPr>
        <p:spPr>
          <a:xfrm>
            <a:off x="6378015" y="25454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Soft </a:t>
            </a:r>
            <a:r>
              <a:rPr lang="pt-BR" dirty="0" err="1"/>
              <a:t>Margin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349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BC30BE-ED98-4FAB-B750-CF72F882C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50" y="4037823"/>
            <a:ext cx="3350495" cy="2671491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806C0BA-3684-4B7D-8D4E-EAB2C8F87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23662"/>
              </p:ext>
            </p:extLst>
          </p:nvPr>
        </p:nvGraphicFramePr>
        <p:xfrm>
          <a:off x="5687522" y="3886176"/>
          <a:ext cx="3306476" cy="287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5" imgW="2695680" imgH="2343240" progId="PBrush">
                  <p:embed/>
                </p:oleObj>
              </mc:Choice>
              <mc:Fallback>
                <p:oleObj name="Bitmap Image" r:id="rId5" imgW="2695680" imgH="2343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7522" y="3886176"/>
                        <a:ext cx="3306476" cy="287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96336809-3161-48D3-8B38-E08194F12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23115"/>
              </p:ext>
            </p:extLst>
          </p:nvPr>
        </p:nvGraphicFramePr>
        <p:xfrm>
          <a:off x="3343055" y="1507183"/>
          <a:ext cx="3306476" cy="274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7" imgW="2695680" imgH="2238480" progId="PBrush">
                  <p:embed/>
                </p:oleObj>
              </mc:Choice>
              <mc:Fallback>
                <p:oleObj name="Bitmap Image" r:id="rId7" imgW="2695680" imgH="2238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3055" y="1507183"/>
                        <a:ext cx="3306476" cy="274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401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#07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Descriptors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Classification Models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K-NN, Logistic Regression, Decision Trees Naïve Bayes, SVM and MLP 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valuation Metrics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Accuracy, Precision, Recall 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and F1-Score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B9302-3B07-4C90-99A5-67DEADB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91402"/>
            <a:ext cx="7728992" cy="44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B05AB7-1D22-450D-A7BC-852D7C9E1299}"/>
              </a:ext>
            </a:extLst>
          </p:cNvPr>
          <p:cNvSpPr txBox="1"/>
          <p:nvPr/>
        </p:nvSpPr>
        <p:spPr>
          <a:xfrm>
            <a:off x="200025" y="1719235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 Trick</a:t>
            </a:r>
          </a:p>
        </p:txBody>
      </p:sp>
    </p:spTree>
    <p:extLst>
      <p:ext uri="{BB962C8B-B14F-4D97-AF65-F5344CB8AC3E}">
        <p14:creationId xmlns:p14="http://schemas.microsoft.com/office/powerpoint/2010/main" val="2916650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076F14-B852-2892-EA25-E77F103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45" y="2388998"/>
            <a:ext cx="6915934" cy="38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174395-31FF-A83E-A9FD-BD8AC621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2446340"/>
            <a:ext cx="8096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5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D9E5ED-FD95-DF39-88F6-FB87440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Evaluation Metrics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Correctly classified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instances over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(55 + 30)/(55 + 5 + 30 + 10 ) = 0.850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125D8C-5A1E-5DBA-D97F-9797C6E2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2" y="2495550"/>
            <a:ext cx="3539943" cy="6238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5" y="4215105"/>
            <a:ext cx="5038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problem with accuracy?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Acc: 90% (90/100)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TP: 100% (10/10)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DF215D-9C3E-5BD8-6940-F62440D1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06" y="4273679"/>
            <a:ext cx="3475259" cy="24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86ED01-D1DC-6EB5-C903-97F30FBBC01E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84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Evaluation Metrics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30/(30+ 5) = 0.857</a:t>
            </a: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4" y="4215105"/>
            <a:ext cx="56164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classified instances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(A.K.A Sensitivity or TP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30/(30+ 10) = 0.750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BA4EE1A-F40B-38B0-A0FD-61AF35307669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9255C86-5269-9BCD-DDA2-C8FDB801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732194"/>
            <a:ext cx="2401755" cy="63547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886D23-1EC5-7D9C-F6AC-38731EE0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5698017"/>
            <a:ext cx="2133600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43B2A0-1391-2C66-5D2E-E789898F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37" y="4186429"/>
            <a:ext cx="3634436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Evaluation Metrics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Harmonic Mean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precision and recall rates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2* ( 0.857 * 0.75)/(0.857 + 0.75) = 0.799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2F7E43-AC46-4CC6-9613-740D62343DF1}"/>
              </a:ext>
            </a:extLst>
          </p:cNvPr>
          <p:cNvSpPr txBox="1"/>
          <p:nvPr/>
        </p:nvSpPr>
        <p:spPr>
          <a:xfrm>
            <a:off x="3960993" y="6163156"/>
            <a:ext cx="561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 </a:t>
            </a:r>
            <a:r>
              <a:rPr lang="en-US" sz="1400" b="0" i="0" dirty="0">
                <a:solidFill>
                  <a:srgbClr val="0A0500"/>
                </a:solidFill>
                <a:effectLst/>
                <a:latin typeface="Open Sans"/>
              </a:rPr>
              <a:t>The harmonic mean is a method that gives less weightage to larger single values and more weightage to smaller values</a:t>
            </a:r>
            <a:endParaRPr lang="pt-BR" sz="14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7988D3C-CA94-40F5-A0FA-97695743F805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755458CA-B192-4EC3-90B9-62B19329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77" y="2855366"/>
            <a:ext cx="3384625" cy="52369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BBC3BE-23E5-47C5-85DC-27FC34E45AC2}"/>
              </a:ext>
            </a:extLst>
          </p:cNvPr>
          <p:cNvSpPr txBox="1"/>
          <p:nvPr/>
        </p:nvSpPr>
        <p:spPr>
          <a:xfrm>
            <a:off x="200024" y="4444119"/>
            <a:ext cx="504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 0.850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 0.799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Precision: 0.857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Recall: 0.750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8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Lecture 08 - Image Classification.ipynb 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97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far, we have extracted features from data to compute the feature space.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A08633-5942-53E6-FBCC-66DFB84F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4" y="2791207"/>
            <a:ext cx="6677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FAFCFD-1E27-4009-3068-E3EC173A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11" y="4583750"/>
            <a:ext cx="2967732" cy="2253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8DE373-3B64-7BA5-5E4C-9D788F67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43" y="1863945"/>
            <a:ext cx="3086100" cy="2213737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discriminating are features?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CF2A469-E2B5-B998-D701-BC449323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4531602"/>
            <a:ext cx="3202458" cy="2153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C16DBDB-B78F-A0F0-AB90-F1DC7EE9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93" y="4609625"/>
            <a:ext cx="3043703" cy="21233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38CCA-DBA3-D4C0-9242-D47351AAB61B}"/>
              </a:ext>
            </a:extLst>
          </p:cNvPr>
          <p:cNvSpPr txBox="1"/>
          <p:nvPr/>
        </p:nvSpPr>
        <p:spPr>
          <a:xfrm>
            <a:off x="2085976" y="2667549"/>
            <a:ext cx="139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Space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7DCC11-C762-E732-6F75-A6FD9F231120}"/>
              </a:ext>
            </a:extLst>
          </p:cNvPr>
          <p:cNvSpPr txBox="1"/>
          <p:nvPr/>
        </p:nvSpPr>
        <p:spPr>
          <a:xfrm>
            <a:off x="199413" y="4264473"/>
            <a:ext cx="18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Space’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AEAAFF-11C0-9C56-C8E7-8191F2E367C7}"/>
              </a:ext>
            </a:extLst>
          </p:cNvPr>
          <p:cNvSpPr txBox="1"/>
          <p:nvPr/>
        </p:nvSpPr>
        <p:spPr>
          <a:xfrm>
            <a:off x="3481388" y="4290180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Space’’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939BE-6EAB-D375-3C4E-2426B7D4FC7F}"/>
              </a:ext>
            </a:extLst>
          </p:cNvPr>
          <p:cNvSpPr txBox="1"/>
          <p:nvPr/>
        </p:nvSpPr>
        <p:spPr>
          <a:xfrm>
            <a:off x="6641743" y="4273998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 ’’’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9D4F585-D36E-C64F-BEAD-73C40C6B2BF5}"/>
              </a:ext>
            </a:extLst>
          </p:cNvPr>
          <p:cNvCxnSpPr>
            <a:cxnSpLocks/>
          </p:cNvCxnSpPr>
          <p:nvPr/>
        </p:nvCxnSpPr>
        <p:spPr>
          <a:xfrm>
            <a:off x="360000" y="4171950"/>
            <a:ext cx="935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7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4098" name="Picture 2" descr="Support Vector Machine - Algoritma Data Science School">
            <a:extLst>
              <a:ext uri="{FF2B5EF4-FFF2-40B4-BE49-F238E27FC236}">
                <a16:creationId xmlns:a16="http://schemas.microsoft.com/office/drawing/2014/main" id="{EFC22BFA-33EB-7EB3-11AA-333C7B04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683283"/>
            <a:ext cx="4519087" cy="32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8EA9-76FA-ECA6-AFCA-C655F6B3D261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compute the decision boundary?</a:t>
            </a:r>
          </a:p>
        </p:txBody>
      </p:sp>
    </p:spTree>
    <p:extLst>
      <p:ext uri="{BB962C8B-B14F-4D97-AF65-F5344CB8AC3E}">
        <p14:creationId xmlns:p14="http://schemas.microsoft.com/office/powerpoint/2010/main" val="1727989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Hyperplane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2-D, 3-D … N-D (or N-Features)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25CFB3-C0A9-5DBB-361E-596490A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189287"/>
            <a:ext cx="3248550" cy="21271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CA01D6-1811-7ED2-28D3-2FBFA2B0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99" y="2905655"/>
            <a:ext cx="3432323" cy="25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0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 vs Multi-Class Classification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745FE57-CEAE-EB58-CC08-4A77534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2933700"/>
            <a:ext cx="3216276" cy="2555694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C4CECCF3-1F38-65B5-428C-E7208224FF7E}"/>
              </a:ext>
            </a:extLst>
          </p:cNvPr>
          <p:cNvSpPr/>
          <p:nvPr/>
        </p:nvSpPr>
        <p:spPr>
          <a:xfrm>
            <a:off x="4705350" y="3886200"/>
            <a:ext cx="6572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961F8E7-CAE4-41AE-831D-951B4700B32B}"/>
              </a:ext>
            </a:extLst>
          </p:cNvPr>
          <p:cNvGrpSpPr/>
          <p:nvPr/>
        </p:nvGrpSpPr>
        <p:grpSpPr>
          <a:xfrm>
            <a:off x="5967229" y="3007953"/>
            <a:ext cx="3119622" cy="2555694"/>
            <a:chOff x="5967229" y="3007953"/>
            <a:chExt cx="3119622" cy="25556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9E9E27B-937F-3C61-D72B-9DD0B61B3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67" r="2490" b="4009"/>
            <a:stretch/>
          </p:blipFill>
          <p:spPr>
            <a:xfrm>
              <a:off x="5967229" y="3007953"/>
              <a:ext cx="3119622" cy="2555694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714E9D2-E48B-48EF-A431-B8BF5D02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0916" y="3640838"/>
              <a:ext cx="858883" cy="83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963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vs Multi-Class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1143F-BCBA-5F7C-8CD6-6F9089C0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5" y="1730476"/>
            <a:ext cx="2800350" cy="2277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444AF5-2364-D745-42A2-546503E6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85" y="4112254"/>
            <a:ext cx="8042430" cy="26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4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similarity in a feature space (Euclidian Distance, Manhattan….)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K-Nearest Neighbors determines the class (Majority Vote)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no training step. Compute the distance of the test sample to each training sample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/>
        </p:blipFill>
        <p:spPr bwMode="auto">
          <a:xfrm>
            <a:off x="915573" y="3779837"/>
            <a:ext cx="3857625" cy="30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93" y="4254690"/>
            <a:ext cx="364858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5486</TotalTime>
  <Words>794</Words>
  <Application>Microsoft Office PowerPoint</Application>
  <PresentationFormat>Personalizar</PresentationFormat>
  <Paragraphs>212</Paragraphs>
  <Slides>26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Arial</vt:lpstr>
      <vt:lpstr>Calibri</vt:lpstr>
      <vt:lpstr>Latin Modern Sans</vt:lpstr>
      <vt:lpstr>Open Sans</vt:lpstr>
      <vt:lpstr>source-serif-pro</vt:lpstr>
      <vt:lpstr>Symbol</vt:lpstr>
      <vt:lpstr>Times New Roman</vt:lpstr>
      <vt:lpstr>Wingdings</vt:lpstr>
      <vt:lpstr>Office Theme</vt:lpstr>
      <vt:lpstr>Office Theme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140</cp:revision>
  <dcterms:created xsi:type="dcterms:W3CDTF">2021-04-28T18:38:02Z</dcterms:created>
  <dcterms:modified xsi:type="dcterms:W3CDTF">2022-09-27T20:17:57Z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