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A2C68C2-1F4B-42C4-BB1F-D7E8F971EEE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77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44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50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56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CustomShape 1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CustomShape 20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CustomShape 31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25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38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040" cy="360180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24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62"/>
          <p:cNvSpPr/>
          <p:nvPr/>
        </p:nvSpPr>
        <p:spPr>
          <a:xfrm>
            <a:off x="0" y="10155240"/>
            <a:ext cx="327060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600" cy="12546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600" cy="125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600" cy="5346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600" cy="5346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600" cy="5346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hyperlink" Target="https://www.tensorflow.org/tutorials/generative/dcgan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75"/>
          <p:cNvSpPr/>
          <p:nvPr/>
        </p:nvSpPr>
        <p:spPr>
          <a:xfrm>
            <a:off x="360000" y="333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12 – Generative Adversarial Networks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76"/>
          <p:cNvSpPr/>
          <p:nvPr/>
        </p:nvSpPr>
        <p:spPr>
          <a:xfrm>
            <a:off x="540000" y="4680000"/>
            <a:ext cx="9174600" cy="25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39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Pix2Pix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1" name="CustomShape 40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CustomShape 41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3" name="CustomShape 42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43"/>
          <p:cNvSpPr/>
          <p:nvPr/>
        </p:nvSpPr>
        <p:spPr>
          <a:xfrm>
            <a:off x="315000" y="173736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Image-Translation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457200" y="2514600"/>
            <a:ext cx="868824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45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Pix2Pix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7" name="CustomShape 4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4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48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49"/>
          <p:cNvSpPr/>
          <p:nvPr/>
        </p:nvSpPr>
        <p:spPr>
          <a:xfrm>
            <a:off x="315000" y="173736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Generative Model: Encoder-Decoder Architecture (i.e U-Net)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Paired Annotated Dataset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286000" y="2953440"/>
            <a:ext cx="5064840" cy="344736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rcRect l="0" t="0" r="58042" b="0"/>
          <a:stretch/>
        </p:blipFill>
        <p:spPr>
          <a:xfrm>
            <a:off x="8458200" y="3185280"/>
            <a:ext cx="1108080" cy="16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5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Cycle-GAN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4" name="CustomShape 5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5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54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55"/>
          <p:cNvSpPr/>
          <p:nvPr/>
        </p:nvSpPr>
        <p:spPr>
          <a:xfrm>
            <a:off x="315000" y="173736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4 Networks 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2 Generators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2 Discriminators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ea typeface="Noto Sans CJK SC"/>
              </a:rPr>
              <a:t>Unp</a:t>
            </a:r>
            <a:r>
              <a:rPr b="0" lang="en-US" sz="1800" spc="-1" strike="noStrike">
                <a:latin typeface="Arial"/>
              </a:rPr>
              <a:t>aired Annotated Dataset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2057400" y="4285080"/>
            <a:ext cx="5029200" cy="188712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rcRect l="43237" t="0" r="-3817" b="0"/>
          <a:stretch/>
        </p:blipFill>
        <p:spPr>
          <a:xfrm>
            <a:off x="8001000" y="4556880"/>
            <a:ext cx="1600200" cy="161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8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11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Review of Lecture 11 – Image Segmentation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Generative Adversarial Networks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DCGAN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PIX2PIX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CycleGAN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4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 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w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(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’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4" name="CustomShape 6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360000" y="1692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Generator: Noise → Data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Discriminator: Classification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360000" y="2971800"/>
            <a:ext cx="7543800" cy="356256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071040" y="1720800"/>
            <a:ext cx="2844360" cy="182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3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Generative Model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16"/>
          <p:cNvSpPr/>
          <p:nvPr/>
        </p:nvSpPr>
        <p:spPr>
          <a:xfrm>
            <a:off x="315000" y="173736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Learns data distribution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2286000" y="4029480"/>
            <a:ext cx="6400800" cy="238248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715000" y="1574280"/>
            <a:ext cx="3926520" cy="185472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5715000" y="2286000"/>
            <a:ext cx="2057400" cy="114300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3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Generative Model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7" name="CustomShape 17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18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9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715000" y="1574280"/>
            <a:ext cx="3926520" cy="185472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 txBox="1"/>
          <p:nvPr/>
        </p:nvSpPr>
        <p:spPr>
          <a:xfrm>
            <a:off x="457200" y="1828800"/>
            <a:ext cx="1978200" cy="160020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Real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816640" y="1828800"/>
            <a:ext cx="1983960" cy="1600200"/>
          </a:xfrm>
          <a:prstGeom prst="rect">
            <a:avLst/>
          </a:pr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Fake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4"/>
          <a:stretch/>
        </p:blipFill>
        <p:spPr>
          <a:xfrm>
            <a:off x="577800" y="4307400"/>
            <a:ext cx="1948320" cy="160020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5"/>
          <a:stretch/>
        </p:blipFill>
        <p:spPr>
          <a:xfrm>
            <a:off x="2971800" y="4280400"/>
            <a:ext cx="2057400" cy="16718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6"/>
          <a:stretch/>
        </p:blipFill>
        <p:spPr>
          <a:xfrm>
            <a:off x="5414400" y="4273200"/>
            <a:ext cx="2057400" cy="167040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7"/>
          <a:stretch/>
        </p:blipFill>
        <p:spPr>
          <a:xfrm>
            <a:off x="7837920" y="4343400"/>
            <a:ext cx="1991880" cy="162972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685800" y="6172200"/>
            <a:ext cx="9144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buNone/>
            </a:pPr>
            <a:r>
              <a:rPr b="0" lang="en-US" sz="1800" spc="-1" strike="noStrike">
                <a:latin typeface="Arial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5715000" y="2286000"/>
            <a:ext cx="2057400" cy="114300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27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Deep Convolutional </a:t>
            </a: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Generative Model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0" name="CustomShape 28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29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30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5715000" y="1574280"/>
            <a:ext cx="3926520" cy="185472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57200" y="3200400"/>
            <a:ext cx="6708240" cy="365760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5715000" y="2286000"/>
            <a:ext cx="2057400" cy="114300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2"/>
          <p:cNvSpPr/>
          <p:nvPr/>
        </p:nvSpPr>
        <p:spPr>
          <a:xfrm>
            <a:off x="315000" y="173736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De-Convolutional Layers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Noise to Fake Image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21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Discriminator Model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2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23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24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715000" y="1574280"/>
            <a:ext cx="3926520" cy="1854720"/>
          </a:xfrm>
          <a:prstGeom prst="rect">
            <a:avLst/>
          </a:prstGeom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7543800" y="1980000"/>
            <a:ext cx="2057400" cy="114300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2057400" y="3429000"/>
            <a:ext cx="6542280" cy="322200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26"/>
          <p:cNvSpPr/>
          <p:nvPr/>
        </p:nvSpPr>
        <p:spPr>
          <a:xfrm>
            <a:off x="315000" y="173736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Classification: Fake or Real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CNN 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33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Adversarial Training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34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35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6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715000" y="1574280"/>
            <a:ext cx="3926520" cy="185472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37"/>
          <p:cNvSpPr/>
          <p:nvPr/>
        </p:nvSpPr>
        <p:spPr>
          <a:xfrm>
            <a:off x="315000" y="173736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Min-Max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715000" y="1600200"/>
            <a:ext cx="3886200" cy="1828800"/>
          </a:xfrm>
          <a:prstGeom prst="rect">
            <a:avLst/>
          </a:prstGeom>
          <a:solidFill>
            <a:srgbClr val="729fcf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2449440" y="3931200"/>
            <a:ext cx="5322960" cy="283140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3"/>
          <a:stretch/>
        </p:blipFill>
        <p:spPr>
          <a:xfrm>
            <a:off x="2514600" y="3465000"/>
            <a:ext cx="5169240" cy="45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57"/>
          <p:cNvSpPr/>
          <p:nvPr/>
        </p:nvSpPr>
        <p:spPr>
          <a:xfrm>
            <a:off x="360000" y="360000"/>
            <a:ext cx="9354600" cy="89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5" name="CustomShape 58"/>
          <p:cNvSpPr/>
          <p:nvPr/>
        </p:nvSpPr>
        <p:spPr>
          <a:xfrm>
            <a:off x="897120" y="6886080"/>
            <a:ext cx="64418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CustomShape 59"/>
          <p:cNvSpPr/>
          <p:nvPr/>
        </p:nvSpPr>
        <p:spPr>
          <a:xfrm>
            <a:off x="7608600" y="6886080"/>
            <a:ext cx="22798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47" name="CustomShape 60"/>
          <p:cNvSpPr/>
          <p:nvPr/>
        </p:nvSpPr>
        <p:spPr>
          <a:xfrm>
            <a:off x="360000" y="198000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1546560" y="2647800"/>
            <a:ext cx="6911640" cy="3264840"/>
          </a:xfrm>
          <a:prstGeom prst="rect">
            <a:avLst/>
          </a:prstGeom>
          <a:ln w="0">
            <a:noFill/>
          </a:ln>
        </p:spPr>
      </p:pic>
      <p:sp>
        <p:nvSpPr>
          <p:cNvPr id="149" name="CustomShape 61"/>
          <p:cNvSpPr/>
          <p:nvPr/>
        </p:nvSpPr>
        <p:spPr>
          <a:xfrm>
            <a:off x="315000" y="1737360"/>
            <a:ext cx="917460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  <a:hlinkClick r:id="rId2"/>
              </a:rPr>
              <a:t>https://www.tensorflow.org/tutorials/generative/dcgan</a:t>
            </a:r>
            <a:endParaRPr b="0" lang="en-US" sz="1800" spc="-1" strike="noStrike">
              <a:latin typeface="Arial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lvl="1" marL="432000" indent="-2160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6647</TotalTime>
  <Application>LibreOffice/7.3.6.2$Linux_X86_64 LibreOffice_project/30$Build-2</Application>
  <AppVersion>15.0000</AppVersion>
  <Words>303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2022-11-07T17:02:56Z</dcterms:modified>
  <cp:revision>158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