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0AEE645-F869-4147-800A-B4AF40BA7AFE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120" cy="41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6" name="CustomShape 54"/>
          <p:cNvSpPr/>
          <p:nvPr/>
        </p:nvSpPr>
        <p:spPr>
          <a:xfrm>
            <a:off x="0" y="10155240"/>
            <a:ext cx="326448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120" cy="41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9" name="CustomShape 37"/>
          <p:cNvSpPr/>
          <p:nvPr/>
        </p:nvSpPr>
        <p:spPr>
          <a:xfrm>
            <a:off x="0" y="10155240"/>
            <a:ext cx="326448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André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120" cy="41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22" name="CustomShape 42"/>
          <p:cNvSpPr/>
          <p:nvPr/>
        </p:nvSpPr>
        <p:spPr>
          <a:xfrm>
            <a:off x="0" y="10155240"/>
            <a:ext cx="326448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André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120" cy="41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5" name="CustomShape 6"/>
          <p:cNvSpPr/>
          <p:nvPr/>
        </p:nvSpPr>
        <p:spPr>
          <a:xfrm>
            <a:off x="0" y="10155240"/>
            <a:ext cx="326448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120" cy="41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8" name="CustomShape 18"/>
          <p:cNvSpPr/>
          <p:nvPr/>
        </p:nvSpPr>
        <p:spPr>
          <a:xfrm>
            <a:off x="0" y="10155240"/>
            <a:ext cx="326448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120" cy="41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1" name="CustomShape 16"/>
          <p:cNvSpPr/>
          <p:nvPr/>
        </p:nvSpPr>
        <p:spPr>
          <a:xfrm>
            <a:off x="0" y="10155240"/>
            <a:ext cx="326448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120" cy="41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4" name="CustomShape 22"/>
          <p:cNvSpPr/>
          <p:nvPr/>
        </p:nvSpPr>
        <p:spPr>
          <a:xfrm>
            <a:off x="0" y="10155240"/>
            <a:ext cx="326448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120" cy="41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7" name="CustomShape 27"/>
          <p:cNvSpPr/>
          <p:nvPr/>
        </p:nvSpPr>
        <p:spPr>
          <a:xfrm>
            <a:off x="0" y="10155240"/>
            <a:ext cx="326448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120" cy="41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0" name="CustomShape 47"/>
          <p:cNvSpPr/>
          <p:nvPr/>
        </p:nvSpPr>
        <p:spPr>
          <a:xfrm>
            <a:off x="0" y="10155240"/>
            <a:ext cx="326448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120" cy="41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3" name="CustomShape 32"/>
          <p:cNvSpPr/>
          <p:nvPr/>
        </p:nvSpPr>
        <p:spPr>
          <a:xfrm>
            <a:off x="0" y="10155240"/>
            <a:ext cx="326448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André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4960" cy="12549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4960" cy="12549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4960" cy="5349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4960" cy="5349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4960" cy="5349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08480" cy="12484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08480" cy="5284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68480" cy="5284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28480" cy="5284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08480" cy="12484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7560000" y="6840000"/>
            <a:ext cx="2508480" cy="5284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900000" y="6840000"/>
            <a:ext cx="6468480" cy="5284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180000" y="6840000"/>
            <a:ext cx="528480" cy="5284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180000"/>
            <a:ext cx="9708480" cy="12484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"/>
          <p:cNvSpPr/>
          <p:nvPr/>
        </p:nvSpPr>
        <p:spPr>
          <a:xfrm>
            <a:off x="7560000" y="6840000"/>
            <a:ext cx="2508480" cy="5284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"/>
          <p:cNvSpPr/>
          <p:nvPr/>
        </p:nvSpPr>
        <p:spPr>
          <a:xfrm>
            <a:off x="900000" y="6840000"/>
            <a:ext cx="6468480" cy="5284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4"/>
          <p:cNvSpPr/>
          <p:nvPr/>
        </p:nvSpPr>
        <p:spPr>
          <a:xfrm>
            <a:off x="180000" y="6840000"/>
            <a:ext cx="528480" cy="5284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49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colab.research.google.com/#scrollTo=rgQW2nlZ09aO" TargetMode="External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colab.research.google.com/#scrollTo=rgQW2nlZ09aO" TargetMode="External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37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60000" y="333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K-Nearest Neighbors (K-NN)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540000" y="4680000"/>
            <a:ext cx="9174960" cy="25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49"/>
          <p:cNvSpPr/>
          <p:nvPr/>
        </p:nvSpPr>
        <p:spPr>
          <a:xfrm>
            <a:off x="360000" y="360000"/>
            <a:ext cx="9348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Outras métricas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67" name="CustomShape 50"/>
          <p:cNvSpPr/>
          <p:nvPr/>
        </p:nvSpPr>
        <p:spPr>
          <a:xfrm>
            <a:off x="360000" y="1447920"/>
            <a:ext cx="9168480" cy="466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68" name="CustomShape 51"/>
          <p:cNvSpPr/>
          <p:nvPr/>
        </p:nvSpPr>
        <p:spPr>
          <a:xfrm>
            <a:off x="897120" y="6886080"/>
            <a:ext cx="6435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9" name="CustomShape 52"/>
          <p:cNvSpPr/>
          <p:nvPr/>
        </p:nvSpPr>
        <p:spPr>
          <a:xfrm>
            <a:off x="7608600" y="6886080"/>
            <a:ext cx="22737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0" name=""/>
          <p:cNvSpPr/>
          <p:nvPr/>
        </p:nvSpPr>
        <p:spPr>
          <a:xfrm>
            <a:off x="1962000" y="3637080"/>
            <a:ext cx="630072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53"/>
          <p:cNvSpPr/>
          <p:nvPr/>
        </p:nvSpPr>
        <p:spPr>
          <a:xfrm>
            <a:off x="360000" y="1447920"/>
            <a:ext cx="9168480" cy="466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1300" spc="-1" strike="noStrike">
              <a:latin typeface="Arial"/>
            </a:endParaRPr>
          </a:p>
        </p:txBody>
      </p:sp>
      <p:pic>
        <p:nvPicPr>
          <p:cNvPr id="272" name="" descr=""/>
          <p:cNvPicPr/>
          <p:nvPr/>
        </p:nvPicPr>
        <p:blipFill>
          <a:blip r:embed="rId1"/>
          <a:stretch/>
        </p:blipFill>
        <p:spPr>
          <a:xfrm>
            <a:off x="1375560" y="2769840"/>
            <a:ext cx="2408760" cy="2649600"/>
          </a:xfrm>
          <a:prstGeom prst="rect">
            <a:avLst/>
          </a:prstGeom>
          <a:ln w="0">
            <a:noFill/>
          </a:ln>
        </p:spPr>
      </p:pic>
      <p:pic>
        <p:nvPicPr>
          <p:cNvPr id="273" name="" descr=""/>
          <p:cNvPicPr/>
          <p:nvPr/>
        </p:nvPicPr>
        <p:blipFill>
          <a:blip r:embed="rId2"/>
          <a:stretch/>
        </p:blipFill>
        <p:spPr>
          <a:xfrm>
            <a:off x="1708200" y="5592960"/>
            <a:ext cx="1470600" cy="618120"/>
          </a:xfrm>
          <a:prstGeom prst="rect">
            <a:avLst/>
          </a:prstGeom>
          <a:ln w="0">
            <a:noFill/>
          </a:ln>
        </p:spPr>
      </p:pic>
      <p:sp>
        <p:nvSpPr>
          <p:cNvPr id="274" name="CustomShape 55"/>
          <p:cNvSpPr/>
          <p:nvPr/>
        </p:nvSpPr>
        <p:spPr>
          <a:xfrm>
            <a:off x="360000" y="1447920"/>
            <a:ext cx="9168480" cy="466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Distâncias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1300" spc="-1" strike="noStrike">
              <a:latin typeface="Arial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3"/>
          <a:stretch/>
        </p:blipFill>
        <p:spPr>
          <a:xfrm>
            <a:off x="6360480" y="2257560"/>
            <a:ext cx="2518560" cy="2778120"/>
          </a:xfrm>
          <a:prstGeom prst="rect">
            <a:avLst/>
          </a:prstGeom>
          <a:ln w="0">
            <a:noFill/>
          </a:ln>
        </p:spPr>
      </p:pic>
      <p:pic>
        <p:nvPicPr>
          <p:cNvPr id="276" name="" descr=""/>
          <p:cNvPicPr/>
          <p:nvPr/>
        </p:nvPicPr>
        <p:blipFill>
          <a:blip r:embed="rId4"/>
          <a:stretch/>
        </p:blipFill>
        <p:spPr>
          <a:xfrm>
            <a:off x="6440040" y="5473080"/>
            <a:ext cx="3038040" cy="126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33"/>
          <p:cNvSpPr/>
          <p:nvPr/>
        </p:nvSpPr>
        <p:spPr>
          <a:xfrm>
            <a:off x="360000" y="360000"/>
            <a:ext cx="9348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tâ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nci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 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Eu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cli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dia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na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78" name="CustomShape 34"/>
          <p:cNvSpPr/>
          <p:nvPr/>
        </p:nvSpPr>
        <p:spPr>
          <a:xfrm>
            <a:off x="360000" y="1447920"/>
            <a:ext cx="9168480" cy="466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ter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mi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na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tâ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nci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tre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is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nt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os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no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pl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an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rte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1300" spc="-1" strike="noStrike">
              <a:latin typeface="Arial"/>
            </a:endParaRPr>
          </a:p>
        </p:txBody>
      </p:sp>
      <p:sp>
        <p:nvSpPr>
          <p:cNvPr id="279" name="CustomShape 35"/>
          <p:cNvSpPr/>
          <p:nvPr/>
        </p:nvSpPr>
        <p:spPr>
          <a:xfrm>
            <a:off x="897120" y="6886080"/>
            <a:ext cx="6435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dizad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 de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Máqui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 -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Prof.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André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Hoch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0" name="CustomShape 36"/>
          <p:cNvSpPr/>
          <p:nvPr/>
        </p:nvSpPr>
        <p:spPr>
          <a:xfrm>
            <a:off x="7608600" y="6886080"/>
            <a:ext cx="22737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1" name=""/>
          <p:cNvSpPr/>
          <p:nvPr/>
        </p:nvSpPr>
        <p:spPr>
          <a:xfrm>
            <a:off x="1962000" y="3637080"/>
            <a:ext cx="630072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https://colab.research.google.com/#scrollTo=rgQW2nlZ09aO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latin typeface="Arial"/>
              </a:rPr>
              <a:t>https:</a:t>
            </a:r>
            <a:r>
              <a:rPr b="0" lang="pt-BR" sz="1800" spc="-1" strike="noStrike">
                <a:latin typeface="Arial"/>
              </a:rPr>
              <a:t>//</a:t>
            </a:r>
            <a:r>
              <a:rPr b="0" lang="pt-BR" sz="1800" spc="-1" strike="noStrike">
                <a:latin typeface="Arial"/>
              </a:rPr>
              <a:t>pytho</a:t>
            </a:r>
            <a:r>
              <a:rPr b="0" lang="pt-BR" sz="1800" spc="-1" strike="noStrike">
                <a:latin typeface="Arial"/>
              </a:rPr>
              <a:t>n-</a:t>
            </a:r>
            <a:r>
              <a:rPr b="0" lang="pt-BR" sz="1800" spc="-1" strike="noStrike">
                <a:latin typeface="Arial"/>
              </a:rPr>
              <a:t>cours</a:t>
            </a:r>
            <a:r>
              <a:rPr b="0" lang="pt-BR" sz="1800" spc="-1" strike="noStrike">
                <a:latin typeface="Arial"/>
              </a:rPr>
              <a:t>e.eu/</a:t>
            </a:r>
            <a:r>
              <a:rPr b="0" lang="pt-BR" sz="1800" spc="-1" strike="noStrike">
                <a:latin typeface="Arial"/>
              </a:rPr>
              <a:t>machi</a:t>
            </a:r>
            <a:r>
              <a:rPr b="0" lang="pt-BR" sz="1800" spc="-1" strike="noStrike">
                <a:latin typeface="Arial"/>
              </a:rPr>
              <a:t>ne-</a:t>
            </a:r>
            <a:r>
              <a:rPr b="0" lang="pt-BR" sz="1800" spc="-1" strike="noStrike">
                <a:latin typeface="Arial"/>
              </a:rPr>
              <a:t>learni</a:t>
            </a:r>
            <a:r>
              <a:rPr b="0" lang="pt-BR" sz="1800" spc="-1" strike="noStrike">
                <a:latin typeface="Arial"/>
              </a:rPr>
              <a:t>ng/k-</a:t>
            </a:r>
            <a:r>
              <a:rPr b="0" lang="pt-BR" sz="1800" spc="-1" strike="noStrike">
                <a:latin typeface="Arial"/>
              </a:rPr>
              <a:t>neare</a:t>
            </a:r>
            <a:r>
              <a:rPr b="0" lang="pt-BR" sz="1800" spc="-1" strike="noStrike">
                <a:latin typeface="Arial"/>
              </a:rPr>
              <a:t>st-</a:t>
            </a:r>
            <a:r>
              <a:rPr b="0" lang="pt-BR" sz="1800" spc="-1" strike="noStrike">
                <a:latin typeface="Arial"/>
              </a:rPr>
              <a:t>neigh</a:t>
            </a:r>
            <a:r>
              <a:rPr b="0" lang="pt-BR" sz="1800" spc="-1" strike="noStrike">
                <a:latin typeface="Arial"/>
              </a:rPr>
              <a:t>bor-</a:t>
            </a:r>
            <a:r>
              <a:rPr b="0" lang="pt-BR" sz="1800" spc="-1" strike="noStrike">
                <a:latin typeface="Arial"/>
              </a:rPr>
              <a:t>classi</a:t>
            </a:r>
            <a:r>
              <a:rPr b="0" lang="pt-BR" sz="1800" spc="-1" strike="noStrike">
                <a:latin typeface="Arial"/>
              </a:rPr>
              <a:t>fier-</a:t>
            </a:r>
            <a:r>
              <a:rPr b="0" lang="pt-BR" sz="1800" spc="-1" strike="noStrike">
                <a:latin typeface="Arial"/>
              </a:rPr>
              <a:t>with-</a:t>
            </a:r>
            <a:r>
              <a:rPr b="0" lang="pt-BR" sz="1800" spc="-1" strike="noStrike">
                <a:latin typeface="Arial"/>
              </a:rPr>
              <a:t>sklear</a:t>
            </a:r>
            <a:r>
              <a:rPr b="0" lang="pt-BR" sz="1800" spc="-1" strike="noStrike">
                <a:latin typeface="Arial"/>
              </a:rPr>
              <a:t>n.php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38"/>
          <p:cNvSpPr/>
          <p:nvPr/>
        </p:nvSpPr>
        <p:spPr>
          <a:xfrm>
            <a:off x="360000" y="360000"/>
            <a:ext cx="9348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tâ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nci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 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Eu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cli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dia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na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83" name="CustomShape 39"/>
          <p:cNvSpPr/>
          <p:nvPr/>
        </p:nvSpPr>
        <p:spPr>
          <a:xfrm>
            <a:off x="360000" y="1447920"/>
            <a:ext cx="9168480" cy="466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ter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mi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na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tâ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nci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tre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is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nt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os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no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pl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an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rte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1300" spc="-1" strike="noStrike">
              <a:latin typeface="Arial"/>
            </a:endParaRPr>
          </a:p>
        </p:txBody>
      </p:sp>
      <p:sp>
        <p:nvSpPr>
          <p:cNvPr id="284" name="CustomShape 40"/>
          <p:cNvSpPr/>
          <p:nvPr/>
        </p:nvSpPr>
        <p:spPr>
          <a:xfrm>
            <a:off x="897120" y="6886080"/>
            <a:ext cx="6435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dizad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 de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Máqui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 -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Prof.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André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Hoch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5" name="CustomShape 41"/>
          <p:cNvSpPr/>
          <p:nvPr/>
        </p:nvSpPr>
        <p:spPr>
          <a:xfrm>
            <a:off x="7608600" y="6886080"/>
            <a:ext cx="22737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6" name=""/>
          <p:cNvSpPr/>
          <p:nvPr/>
        </p:nvSpPr>
        <p:spPr>
          <a:xfrm>
            <a:off x="1962000" y="3637080"/>
            <a:ext cx="630072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https://colab.research.google.com/#scrollTo=rgQW2nlZ09aO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latin typeface="Arial"/>
              </a:rPr>
              <a:t>https:</a:t>
            </a:r>
            <a:r>
              <a:rPr b="0" lang="pt-BR" sz="1800" spc="-1" strike="noStrike">
                <a:latin typeface="Arial"/>
              </a:rPr>
              <a:t>//</a:t>
            </a:r>
            <a:r>
              <a:rPr b="0" lang="pt-BR" sz="1800" spc="-1" strike="noStrike">
                <a:latin typeface="Arial"/>
              </a:rPr>
              <a:t>pytho</a:t>
            </a:r>
            <a:r>
              <a:rPr b="0" lang="pt-BR" sz="1800" spc="-1" strike="noStrike">
                <a:latin typeface="Arial"/>
              </a:rPr>
              <a:t>n-</a:t>
            </a:r>
            <a:r>
              <a:rPr b="0" lang="pt-BR" sz="1800" spc="-1" strike="noStrike">
                <a:latin typeface="Arial"/>
              </a:rPr>
              <a:t>cours</a:t>
            </a:r>
            <a:r>
              <a:rPr b="0" lang="pt-BR" sz="1800" spc="-1" strike="noStrike">
                <a:latin typeface="Arial"/>
              </a:rPr>
              <a:t>e.eu/</a:t>
            </a:r>
            <a:r>
              <a:rPr b="0" lang="pt-BR" sz="1800" spc="-1" strike="noStrike">
                <a:latin typeface="Arial"/>
              </a:rPr>
              <a:t>machi</a:t>
            </a:r>
            <a:r>
              <a:rPr b="0" lang="pt-BR" sz="1800" spc="-1" strike="noStrike">
                <a:latin typeface="Arial"/>
              </a:rPr>
              <a:t>ne-</a:t>
            </a:r>
            <a:r>
              <a:rPr b="0" lang="pt-BR" sz="1800" spc="-1" strike="noStrike">
                <a:latin typeface="Arial"/>
              </a:rPr>
              <a:t>learni</a:t>
            </a:r>
            <a:r>
              <a:rPr b="0" lang="pt-BR" sz="1800" spc="-1" strike="noStrike">
                <a:latin typeface="Arial"/>
              </a:rPr>
              <a:t>ng/k-</a:t>
            </a:r>
            <a:r>
              <a:rPr b="0" lang="pt-BR" sz="1800" spc="-1" strike="noStrike">
                <a:latin typeface="Arial"/>
              </a:rPr>
              <a:t>neare</a:t>
            </a:r>
            <a:r>
              <a:rPr b="0" lang="pt-BR" sz="1800" spc="-1" strike="noStrike">
                <a:latin typeface="Arial"/>
              </a:rPr>
              <a:t>st-</a:t>
            </a:r>
            <a:r>
              <a:rPr b="0" lang="pt-BR" sz="1800" spc="-1" strike="noStrike">
                <a:latin typeface="Arial"/>
              </a:rPr>
              <a:t>neigh</a:t>
            </a:r>
            <a:r>
              <a:rPr b="0" lang="pt-BR" sz="1800" spc="-1" strike="noStrike">
                <a:latin typeface="Arial"/>
              </a:rPr>
              <a:t>bor-</a:t>
            </a:r>
            <a:r>
              <a:rPr b="0" lang="pt-BR" sz="1800" spc="-1" strike="noStrike">
                <a:latin typeface="Arial"/>
              </a:rPr>
              <a:t>classi</a:t>
            </a:r>
            <a:r>
              <a:rPr b="0" lang="pt-BR" sz="1800" spc="-1" strike="noStrike">
                <a:latin typeface="Arial"/>
              </a:rPr>
              <a:t>fier-</a:t>
            </a:r>
            <a:r>
              <a:rPr b="0" lang="pt-BR" sz="1800" spc="-1" strike="noStrike">
                <a:latin typeface="Arial"/>
              </a:rPr>
              <a:t>with-</a:t>
            </a:r>
            <a:r>
              <a:rPr b="0" lang="pt-BR" sz="1800" spc="-1" strike="noStrike">
                <a:latin typeface="Arial"/>
              </a:rPr>
              <a:t>sklear</a:t>
            </a:r>
            <a:r>
              <a:rPr b="0" lang="pt-BR" sz="1800" spc="-1" strike="noStrike">
                <a:latin typeface="Arial"/>
              </a:rPr>
              <a:t>n.php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360000" y="1980000"/>
            <a:ext cx="9174960" cy="467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Discussões Iniciais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Aprendizado por Instâncias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Algoritmo KNN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Métricas de Avaliação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2045520" y="3960000"/>
            <a:ext cx="6133680" cy="1856520"/>
          </a:xfrm>
          <a:prstGeom prst="rect">
            <a:avLst/>
          </a:prstGeom>
          <a:ln w="0">
            <a:noFill/>
          </a:ln>
        </p:spPr>
      </p:pic>
      <p:sp>
        <p:nvSpPr>
          <p:cNvPr id="220" name=""/>
          <p:cNvSpPr/>
          <p:nvPr/>
        </p:nvSpPr>
        <p:spPr>
          <a:xfrm>
            <a:off x="2520360" y="5508360"/>
            <a:ext cx="269640" cy="26964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"/>
          <p:cNvSpPr/>
          <p:nvPr/>
        </p:nvSpPr>
        <p:spPr>
          <a:xfrm>
            <a:off x="2016360" y="5508360"/>
            <a:ext cx="269640" cy="26964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0"/>
          <p:cNvSpPr/>
          <p:nvPr/>
        </p:nvSpPr>
        <p:spPr>
          <a:xfrm>
            <a:off x="360000" y="360000"/>
            <a:ext cx="9348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23" name="CustomShape 13"/>
          <p:cNvSpPr/>
          <p:nvPr/>
        </p:nvSpPr>
        <p:spPr>
          <a:xfrm>
            <a:off x="897120" y="6886080"/>
            <a:ext cx="6435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4" name="CustomShape 14"/>
          <p:cNvSpPr/>
          <p:nvPr/>
        </p:nvSpPr>
        <p:spPr>
          <a:xfrm>
            <a:off x="7608600" y="6886080"/>
            <a:ext cx="22737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652320" y="2123640"/>
            <a:ext cx="8629200" cy="4648320"/>
          </a:xfrm>
          <a:prstGeom prst="rect">
            <a:avLst/>
          </a:prstGeom>
          <a:ln w="0">
            <a:noFill/>
          </a:ln>
        </p:spPr>
      </p:pic>
      <p:sp>
        <p:nvSpPr>
          <p:cNvPr id="226" name=""/>
          <p:cNvSpPr txBox="1"/>
          <p:nvPr/>
        </p:nvSpPr>
        <p:spPr>
          <a:xfrm>
            <a:off x="342720" y="1529280"/>
            <a:ext cx="6778080" cy="38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Tipos de Aprendizado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1"/>
          <p:cNvSpPr/>
          <p:nvPr/>
        </p:nvSpPr>
        <p:spPr>
          <a:xfrm>
            <a:off x="360000" y="360000"/>
            <a:ext cx="9348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28" name="CustomShape 12"/>
          <p:cNvSpPr/>
          <p:nvPr/>
        </p:nvSpPr>
        <p:spPr>
          <a:xfrm>
            <a:off x="897120" y="6886080"/>
            <a:ext cx="6435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9" name="CustomShape 17"/>
          <p:cNvSpPr/>
          <p:nvPr/>
        </p:nvSpPr>
        <p:spPr>
          <a:xfrm>
            <a:off x="7608600" y="6886080"/>
            <a:ext cx="22737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rcRect l="0" t="0" r="0" b="9125"/>
          <a:stretch/>
        </p:blipFill>
        <p:spPr>
          <a:xfrm>
            <a:off x="540000" y="2768400"/>
            <a:ext cx="2584440" cy="26838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31" name=""/>
          <p:cNvGraphicFramePr/>
          <p:nvPr/>
        </p:nvGraphicFramePr>
        <p:xfrm rot="10800000">
          <a:off x="-3184920" y="-2658600"/>
          <a:ext cx="6473520" cy="4573440"/>
        </p:xfrm>
        <a:graphic>
          <a:graphicData uri="http://schemas.openxmlformats.org/drawingml/2006/table">
            <a:tbl>
              <a:tblPr/>
              <a:tblGrid>
                <a:gridCol w="789840"/>
                <a:gridCol w="886680"/>
                <a:gridCol w="1183320"/>
                <a:gridCol w="1141560"/>
                <a:gridCol w="1144800"/>
                <a:gridCol w="1327680"/>
              </a:tblGrid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Tam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Pelo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Cor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Orelh</a:t>
                      </a:r>
                      <a:r>
                        <a:rPr b="1" lang="pt-BR" sz="1800" spc="-1" strike="noStrike">
                          <a:latin typeface="Arial"/>
                        </a:rPr>
                        <a:t>a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Foci</a:t>
                      </a:r>
                      <a:r>
                        <a:rPr b="1" lang="pt-BR" sz="1800" spc="-1" strike="noStrike">
                          <a:latin typeface="Arial"/>
                        </a:rPr>
                        <a:t>nho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Raça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G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Curta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Branc</a:t>
                      </a:r>
                      <a:r>
                        <a:rPr b="0" lang="pt-BR" sz="1800" spc="-1" strike="noStrike">
                          <a:latin typeface="Arial"/>
                        </a:rPr>
                        <a:t>o/</a:t>
                      </a:r>
                      <a:r>
                        <a:rPr b="0" lang="pt-BR" sz="1800" spc="-1" strike="noStrike">
                          <a:latin typeface="Arial"/>
                        </a:rPr>
                        <a:t>Cinza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Pontu</a:t>
                      </a:r>
                      <a:r>
                        <a:rPr b="0" lang="pt-BR" sz="1800" spc="-1" strike="noStrike">
                          <a:latin typeface="Arial"/>
                        </a:rPr>
                        <a:t>da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Norm</a:t>
                      </a:r>
                      <a:r>
                        <a:rPr b="0" lang="pt-BR" sz="1800" spc="-1" strike="noStrike">
                          <a:latin typeface="Arial"/>
                        </a:rPr>
                        <a:t>al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Husk</a:t>
                      </a:r>
                      <a:r>
                        <a:rPr b="0" lang="pt-BR" sz="1800" spc="-1" strike="noStrike">
                          <a:latin typeface="Arial"/>
                        </a:rPr>
                        <a:t>y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P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Curta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Branc</a:t>
                      </a:r>
                      <a:r>
                        <a:rPr b="0" lang="pt-BR" sz="1800" spc="-1" strike="noStrike">
                          <a:latin typeface="Arial"/>
                        </a:rPr>
                        <a:t>o/</a:t>
                      </a:r>
                      <a:r>
                        <a:rPr b="0" lang="pt-BR" sz="1800" spc="-1" strike="noStrike">
                          <a:latin typeface="Arial"/>
                        </a:rPr>
                        <a:t>Preta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Caída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Achat</a:t>
                      </a:r>
                      <a:r>
                        <a:rPr b="0" lang="pt-BR" sz="1800" spc="-1" strike="noStrike">
                          <a:latin typeface="Arial"/>
                        </a:rPr>
                        <a:t>ado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Pug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P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Curta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Cara</a:t>
                      </a:r>
                      <a:r>
                        <a:rPr b="0" lang="pt-BR" sz="1800" spc="-1" strike="noStrike">
                          <a:latin typeface="Arial"/>
                        </a:rPr>
                        <a:t>melo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Pontu</a:t>
                      </a:r>
                      <a:r>
                        <a:rPr b="0" lang="pt-BR" sz="1800" spc="-1" strike="noStrike">
                          <a:latin typeface="Arial"/>
                        </a:rPr>
                        <a:t>da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Norm</a:t>
                      </a:r>
                      <a:r>
                        <a:rPr b="0" lang="pt-BR" sz="1800" spc="-1" strike="noStrike">
                          <a:latin typeface="Arial"/>
                        </a:rPr>
                        <a:t>al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Chihu</a:t>
                      </a:r>
                      <a:r>
                        <a:rPr b="0" lang="pt-BR" sz="1800" spc="-1" strike="noStrike">
                          <a:latin typeface="Arial"/>
                        </a:rPr>
                        <a:t>ahua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M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Curta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Branco/Caramelo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Caída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Norm</a:t>
                      </a:r>
                      <a:r>
                        <a:rPr b="0" lang="pt-BR" sz="1800" spc="-1" strike="noStrike">
                          <a:latin typeface="Arial"/>
                        </a:rPr>
                        <a:t>al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Beagl</a:t>
                      </a:r>
                      <a:r>
                        <a:rPr b="0" lang="pt-BR" sz="1800" spc="-1" strike="noStrike">
                          <a:latin typeface="Arial"/>
                        </a:rPr>
                        <a:t>e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P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Long</a:t>
                      </a:r>
                      <a:r>
                        <a:rPr b="0" lang="pt-BR" sz="1800" spc="-1" strike="noStrike">
                          <a:latin typeface="Arial"/>
                        </a:rPr>
                        <a:t>a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Preta/</a:t>
                      </a:r>
                      <a:r>
                        <a:rPr b="0" lang="pt-BR" sz="1800" spc="-1" strike="noStrike">
                          <a:latin typeface="Arial"/>
                        </a:rPr>
                        <a:t>Cara</a:t>
                      </a:r>
                      <a:r>
                        <a:rPr b="0" lang="pt-BR" sz="1800" spc="-1" strike="noStrike">
                          <a:latin typeface="Arial"/>
                        </a:rPr>
                        <a:t>melo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Pontu</a:t>
                      </a:r>
                      <a:r>
                        <a:rPr b="0" lang="pt-BR" sz="1800" spc="-1" strike="noStrike">
                          <a:latin typeface="Arial"/>
                        </a:rPr>
                        <a:t>da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Norm</a:t>
                      </a:r>
                      <a:r>
                        <a:rPr b="0" lang="pt-BR" sz="1800" spc="-1" strike="noStrike">
                          <a:latin typeface="Arial"/>
                        </a:rPr>
                        <a:t>al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Yorks</a:t>
                      </a:r>
                      <a:r>
                        <a:rPr b="0" lang="pt-BR" sz="1800" spc="-1" strike="noStrike">
                          <a:latin typeface="Arial"/>
                        </a:rPr>
                        <a:t>hire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G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Long</a:t>
                      </a:r>
                      <a:r>
                        <a:rPr b="0" lang="pt-BR" sz="1800" spc="-1" strike="noStrike">
                          <a:latin typeface="Arial"/>
                        </a:rPr>
                        <a:t>a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Cara</a:t>
                      </a:r>
                      <a:r>
                        <a:rPr b="0" lang="pt-BR" sz="1800" spc="-1" strike="noStrike">
                          <a:latin typeface="Arial"/>
                        </a:rPr>
                        <a:t>melo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Pontu</a:t>
                      </a:r>
                      <a:r>
                        <a:rPr b="0" lang="pt-BR" sz="1800" spc="-1" strike="noStrike">
                          <a:latin typeface="Arial"/>
                        </a:rPr>
                        <a:t>da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Norm</a:t>
                      </a:r>
                      <a:r>
                        <a:rPr b="0" lang="pt-BR" sz="1800" spc="-1" strike="noStrike">
                          <a:latin typeface="Arial"/>
                        </a:rPr>
                        <a:t>al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Pasto</a:t>
                      </a:r>
                      <a:r>
                        <a:rPr b="0" lang="pt-BR" sz="1800" spc="-1" strike="noStrike">
                          <a:latin typeface="Arial"/>
                        </a:rPr>
                        <a:t>r </a:t>
                      </a:r>
                      <a:r>
                        <a:rPr b="0" lang="pt-BR" sz="1800" spc="-1" strike="noStrike">
                          <a:latin typeface="Arial"/>
                        </a:rPr>
                        <a:t>Alem</a:t>
                      </a:r>
                      <a:r>
                        <a:rPr b="0" lang="pt-BR" sz="1800" spc="-1" strike="noStrike">
                          <a:latin typeface="Arial"/>
                        </a:rPr>
                        <a:t>ão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5968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G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Curta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Branc</a:t>
                      </a:r>
                      <a:r>
                        <a:rPr b="0" lang="pt-BR" sz="1800" spc="-1" strike="noStrike">
                          <a:latin typeface="Arial"/>
                        </a:rPr>
                        <a:t>o/</a:t>
                      </a:r>
                      <a:r>
                        <a:rPr b="0" lang="pt-BR" sz="1800" spc="-1" strike="noStrike">
                          <a:latin typeface="Arial"/>
                        </a:rPr>
                        <a:t>Cara</a:t>
                      </a:r>
                      <a:r>
                        <a:rPr b="0" lang="pt-BR" sz="1800" spc="-1" strike="noStrike">
                          <a:latin typeface="Arial"/>
                        </a:rPr>
                        <a:t>melo/</a:t>
                      </a:r>
                      <a:r>
                        <a:rPr b="0" lang="pt-BR" sz="1800" spc="-1" strike="noStrike">
                          <a:latin typeface="Arial"/>
                        </a:rPr>
                        <a:t>Preta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Caída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Norm</a:t>
                      </a:r>
                      <a:r>
                        <a:rPr b="0" lang="pt-BR" sz="1800" spc="-1" strike="noStrike">
                          <a:latin typeface="Arial"/>
                        </a:rPr>
                        <a:t>al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Labra</a:t>
                      </a:r>
                      <a:r>
                        <a:rPr b="0" lang="pt-BR" sz="1800" spc="-1" strike="noStrike">
                          <a:latin typeface="Arial"/>
                        </a:rPr>
                        <a:t>dor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32" name=""/>
          <p:cNvSpPr txBox="1"/>
          <p:nvPr/>
        </p:nvSpPr>
        <p:spPr>
          <a:xfrm>
            <a:off x="525240" y="1594800"/>
            <a:ext cx="6778080" cy="38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Representação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5"/>
          <p:cNvSpPr/>
          <p:nvPr/>
        </p:nvSpPr>
        <p:spPr>
          <a:xfrm>
            <a:off x="360000" y="360000"/>
            <a:ext cx="9348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Aprendizado por instâncias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34" name="CustomShape 7"/>
          <p:cNvSpPr/>
          <p:nvPr/>
        </p:nvSpPr>
        <p:spPr>
          <a:xfrm>
            <a:off x="360000" y="1447920"/>
            <a:ext cx="9168480" cy="466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Características são mapeadas no espaço Euclidiano</a:t>
            </a:r>
            <a:endParaRPr b="0" lang="pt-BR" sz="2000" spc="-1" strike="noStrike">
              <a:latin typeface="Arial"/>
            </a:endParaRPr>
          </a:p>
          <a:p>
            <a:pPr lvl="1" marL="5014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Métodos não paramétricos</a:t>
            </a:r>
            <a:endParaRPr b="0" lang="pt-BR" sz="2000" spc="-1" strike="noStrike">
              <a:latin typeface="Arial"/>
            </a:endParaRPr>
          </a:p>
          <a:p>
            <a:pPr lvl="1" marL="5014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Distribuições Arbitrárias</a:t>
            </a:r>
            <a:endParaRPr b="0" lang="pt-BR" sz="2000" spc="-1" strike="noStrike">
              <a:latin typeface="Arial"/>
            </a:endParaRPr>
          </a:p>
          <a:p>
            <a:pPr lvl="1" marL="5014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Sem suposição sobre as densidades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1300" spc="-1" strike="noStrike">
              <a:latin typeface="Arial"/>
            </a:endParaRPr>
          </a:p>
        </p:txBody>
      </p:sp>
      <p:sp>
        <p:nvSpPr>
          <p:cNvPr id="235" name="CustomShape 9"/>
          <p:cNvSpPr/>
          <p:nvPr/>
        </p:nvSpPr>
        <p:spPr>
          <a:xfrm>
            <a:off x="897120" y="6886080"/>
            <a:ext cx="6435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6" name="CustomShape 15"/>
          <p:cNvSpPr/>
          <p:nvPr/>
        </p:nvSpPr>
        <p:spPr>
          <a:xfrm>
            <a:off x="7608600" y="6886080"/>
            <a:ext cx="22737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1265400" y="3934080"/>
            <a:ext cx="3356640" cy="2489760"/>
          </a:xfrm>
          <a:prstGeom prst="rect">
            <a:avLst/>
          </a:prstGeom>
          <a:ln w="0">
            <a:noFill/>
          </a:ln>
        </p:spPr>
      </p:pic>
      <p:pic>
        <p:nvPicPr>
          <p:cNvPr id="238" name="" descr=""/>
          <p:cNvPicPr/>
          <p:nvPr/>
        </p:nvPicPr>
        <p:blipFill>
          <a:blip r:embed="rId2"/>
          <a:stretch/>
        </p:blipFill>
        <p:spPr>
          <a:xfrm>
            <a:off x="4862880" y="3642840"/>
            <a:ext cx="4818960" cy="324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8"/>
          <p:cNvSpPr/>
          <p:nvPr/>
        </p:nvSpPr>
        <p:spPr>
          <a:xfrm>
            <a:off x="360000" y="360000"/>
            <a:ext cx="9348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K-Nearest Neighbors (K-NN)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40" name="CustomShape 19"/>
          <p:cNvSpPr/>
          <p:nvPr/>
        </p:nvSpPr>
        <p:spPr>
          <a:xfrm>
            <a:off x="360000" y="1447920"/>
            <a:ext cx="9168480" cy="466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Votação de ‘K’ vizinhos da amostra de teste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1300" spc="-1" strike="noStrike">
              <a:latin typeface="Arial"/>
            </a:endParaRPr>
          </a:p>
        </p:txBody>
      </p:sp>
      <p:sp>
        <p:nvSpPr>
          <p:cNvPr id="241" name="CustomShape 20"/>
          <p:cNvSpPr/>
          <p:nvPr/>
        </p:nvSpPr>
        <p:spPr>
          <a:xfrm>
            <a:off x="897120" y="6886080"/>
            <a:ext cx="6435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2" name="CustomShape 21"/>
          <p:cNvSpPr/>
          <p:nvPr/>
        </p:nvSpPr>
        <p:spPr>
          <a:xfrm>
            <a:off x="7608600" y="6886080"/>
            <a:ext cx="22737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1"/>
          <a:srcRect l="3509" t="0" r="5030" b="9427"/>
          <a:stretch/>
        </p:blipFill>
        <p:spPr>
          <a:xfrm>
            <a:off x="2520000" y="2520360"/>
            <a:ext cx="4679280" cy="395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23"/>
          <p:cNvSpPr/>
          <p:nvPr/>
        </p:nvSpPr>
        <p:spPr>
          <a:xfrm>
            <a:off x="360000" y="360000"/>
            <a:ext cx="9348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Distância Euclidiana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45" name="CustomShape 24"/>
          <p:cNvSpPr/>
          <p:nvPr/>
        </p:nvSpPr>
        <p:spPr>
          <a:xfrm>
            <a:off x="360000" y="1447920"/>
            <a:ext cx="9168480" cy="466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Determina a distância entre dois pontos espaço euclidiano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1300" spc="-1" strike="noStrike">
              <a:latin typeface="Arial"/>
            </a:endParaRPr>
          </a:p>
        </p:txBody>
      </p:sp>
      <p:sp>
        <p:nvSpPr>
          <p:cNvPr id="246" name="CustomShape 25"/>
          <p:cNvSpPr/>
          <p:nvPr/>
        </p:nvSpPr>
        <p:spPr>
          <a:xfrm>
            <a:off x="897120" y="6886080"/>
            <a:ext cx="6435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7" name="CustomShape 26"/>
          <p:cNvSpPr/>
          <p:nvPr/>
        </p:nvSpPr>
        <p:spPr>
          <a:xfrm>
            <a:off x="7608600" y="6886080"/>
            <a:ext cx="22737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48" name="" descr=""/>
          <p:cNvPicPr/>
          <p:nvPr/>
        </p:nvPicPr>
        <p:blipFill>
          <a:blip r:embed="rId1"/>
          <a:stretch/>
        </p:blipFill>
        <p:spPr>
          <a:xfrm>
            <a:off x="1474200" y="3206880"/>
            <a:ext cx="3575880" cy="3360600"/>
          </a:xfrm>
          <a:prstGeom prst="rect">
            <a:avLst/>
          </a:prstGeom>
          <a:ln w="0">
            <a:noFill/>
          </a:ln>
        </p:spPr>
      </p:pic>
      <p:pic>
        <p:nvPicPr>
          <p:cNvPr id="249" name="" descr=""/>
          <p:cNvPicPr/>
          <p:nvPr/>
        </p:nvPicPr>
        <p:blipFill>
          <a:blip r:embed="rId2"/>
          <a:srcRect l="0" t="60389" r="0" b="0"/>
          <a:stretch/>
        </p:blipFill>
        <p:spPr>
          <a:xfrm>
            <a:off x="3623760" y="4358520"/>
            <a:ext cx="5640480" cy="808560"/>
          </a:xfrm>
          <a:prstGeom prst="rect">
            <a:avLst/>
          </a:prstGeom>
          <a:ln w="0">
            <a:noFill/>
          </a:ln>
        </p:spPr>
      </p:pic>
      <p:pic>
        <p:nvPicPr>
          <p:cNvPr id="250" name="" descr=""/>
          <p:cNvPicPr/>
          <p:nvPr/>
        </p:nvPicPr>
        <p:blipFill>
          <a:blip r:embed="rId3"/>
          <a:stretch/>
        </p:blipFill>
        <p:spPr>
          <a:xfrm>
            <a:off x="5498280" y="2713680"/>
            <a:ext cx="1956960" cy="469440"/>
          </a:xfrm>
          <a:prstGeom prst="rect">
            <a:avLst/>
          </a:prstGeom>
          <a:ln w="0">
            <a:noFill/>
          </a:ln>
        </p:spPr>
      </p:pic>
      <p:pic>
        <p:nvPicPr>
          <p:cNvPr id="251" name="" descr=""/>
          <p:cNvPicPr/>
          <p:nvPr/>
        </p:nvPicPr>
        <p:blipFill>
          <a:blip r:embed="rId4"/>
          <a:stretch/>
        </p:blipFill>
        <p:spPr>
          <a:xfrm>
            <a:off x="5094000" y="3539160"/>
            <a:ext cx="2754000" cy="71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43"/>
          <p:cNvSpPr/>
          <p:nvPr/>
        </p:nvSpPr>
        <p:spPr>
          <a:xfrm>
            <a:off x="360000" y="360000"/>
            <a:ext cx="9348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â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n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u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n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53" name="CustomShape 44"/>
          <p:cNvSpPr/>
          <p:nvPr/>
        </p:nvSpPr>
        <p:spPr>
          <a:xfrm>
            <a:off x="360000" y="1447920"/>
            <a:ext cx="9168480" cy="466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-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1300" spc="-1" strike="noStrike">
              <a:latin typeface="Arial"/>
            </a:endParaRPr>
          </a:p>
        </p:txBody>
      </p:sp>
      <p:sp>
        <p:nvSpPr>
          <p:cNvPr id="254" name="CustomShape 45"/>
          <p:cNvSpPr/>
          <p:nvPr/>
        </p:nvSpPr>
        <p:spPr>
          <a:xfrm>
            <a:off x="897120" y="6886080"/>
            <a:ext cx="6435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5" name="CustomShape 46"/>
          <p:cNvSpPr/>
          <p:nvPr/>
        </p:nvSpPr>
        <p:spPr>
          <a:xfrm>
            <a:off x="7608600" y="6886080"/>
            <a:ext cx="22737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1"/>
          <a:stretch/>
        </p:blipFill>
        <p:spPr>
          <a:xfrm>
            <a:off x="2675160" y="2603160"/>
            <a:ext cx="7003440" cy="1559520"/>
          </a:xfrm>
          <a:prstGeom prst="rect">
            <a:avLst/>
          </a:prstGeom>
          <a:ln w="0">
            <a:noFill/>
          </a:ln>
        </p:spPr>
      </p:pic>
      <p:pic>
        <p:nvPicPr>
          <p:cNvPr id="257" name="" descr=""/>
          <p:cNvPicPr/>
          <p:nvPr/>
        </p:nvPicPr>
        <p:blipFill>
          <a:blip r:embed="rId2"/>
          <a:stretch/>
        </p:blipFill>
        <p:spPr>
          <a:xfrm>
            <a:off x="484200" y="3418560"/>
            <a:ext cx="3717720" cy="3216240"/>
          </a:xfrm>
          <a:prstGeom prst="rect">
            <a:avLst/>
          </a:prstGeom>
          <a:ln w="0">
            <a:noFill/>
          </a:ln>
        </p:spPr>
      </p:pic>
      <p:sp>
        <p:nvSpPr>
          <p:cNvPr id="258" name=""/>
          <p:cNvSpPr/>
          <p:nvPr/>
        </p:nvSpPr>
        <p:spPr>
          <a:xfrm flipV="1">
            <a:off x="1330920" y="3875040"/>
            <a:ext cx="1069920" cy="1892160"/>
          </a:xfrm>
          <a:prstGeom prst="line">
            <a:avLst/>
          </a:prstGeom>
          <a:ln w="36000">
            <a:solidFill>
              <a:srgbClr val="f10d0c">
                <a:alpha val="85000"/>
              </a:srgb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28"/>
          <p:cNvSpPr/>
          <p:nvPr/>
        </p:nvSpPr>
        <p:spPr>
          <a:xfrm>
            <a:off x="360000" y="360000"/>
            <a:ext cx="9348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Inf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er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ên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cia 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KN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N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60" name="CustomShape 29"/>
          <p:cNvSpPr/>
          <p:nvPr/>
        </p:nvSpPr>
        <p:spPr>
          <a:xfrm>
            <a:off x="360000" y="1447920"/>
            <a:ext cx="9168480" cy="466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61" name="CustomShape 30"/>
          <p:cNvSpPr/>
          <p:nvPr/>
        </p:nvSpPr>
        <p:spPr>
          <a:xfrm>
            <a:off x="897120" y="6886080"/>
            <a:ext cx="6435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dizad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 de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Máqui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 -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Prof.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André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Hoch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2" name="CustomShape 31"/>
          <p:cNvSpPr/>
          <p:nvPr/>
        </p:nvSpPr>
        <p:spPr>
          <a:xfrm>
            <a:off x="7608600" y="6886080"/>
            <a:ext cx="22737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3" name=""/>
          <p:cNvSpPr/>
          <p:nvPr/>
        </p:nvSpPr>
        <p:spPr>
          <a:xfrm>
            <a:off x="1962000" y="3637080"/>
            <a:ext cx="630072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4" name="" descr=""/>
          <p:cNvPicPr/>
          <p:nvPr/>
        </p:nvPicPr>
        <p:blipFill>
          <a:blip r:embed="rId1"/>
          <a:stretch/>
        </p:blipFill>
        <p:spPr>
          <a:xfrm>
            <a:off x="3467160" y="3261960"/>
            <a:ext cx="3894480" cy="3327120"/>
          </a:xfrm>
          <a:prstGeom prst="rect">
            <a:avLst/>
          </a:prstGeom>
          <a:ln w="0">
            <a:noFill/>
          </a:ln>
        </p:spPr>
      </p:pic>
      <p:sp>
        <p:nvSpPr>
          <p:cNvPr id="265" name="CustomShape 48"/>
          <p:cNvSpPr/>
          <p:nvPr/>
        </p:nvSpPr>
        <p:spPr>
          <a:xfrm>
            <a:off x="360000" y="1447920"/>
            <a:ext cx="9168480" cy="466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Computar as distâncias entre a amostra de teste e as amostras de treino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Selecionar os K vizinhos mais próximos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Votação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229</TotalTime>
  <Application>LibreOffice/7.3.7.2$Linux_X86_64 LibreOffice_project/30$Build-2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2023-03-08T13:23:11Z</dcterms:modified>
  <cp:revision>12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