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</a:t>
            </a:r>
            <a:r>
              <a:rPr b="0" lang="pt-BR" sz="4400" spc="-1" strike="noStrike">
                <a:latin typeface="Arial"/>
              </a:rPr>
              <a:t>ic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ov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sli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</a:t>
            </a:r>
            <a:r>
              <a:rPr b="0" lang="pt-BR" sz="2000" spc="-1" strike="noStrike">
                <a:latin typeface="Arial"/>
              </a:rPr>
              <a:t>to </a:t>
            </a:r>
            <a:r>
              <a:rPr b="0" lang="pt-BR" sz="2000" spc="-1" strike="noStrike">
                <a:latin typeface="Arial"/>
              </a:rPr>
              <a:t>edi</a:t>
            </a:r>
            <a:r>
              <a:rPr b="0" lang="pt-BR" sz="2000" spc="-1" strike="noStrike">
                <a:latin typeface="Arial"/>
              </a:rPr>
              <a:t>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</a:t>
            </a:r>
            <a:r>
              <a:rPr b="0" lang="pt-BR" sz="2000" spc="-1" strike="noStrike">
                <a:latin typeface="Arial"/>
              </a:rPr>
              <a:t>es </a:t>
            </a:r>
            <a:r>
              <a:rPr b="0" lang="pt-BR" sz="2000" spc="-1" strike="noStrike">
                <a:latin typeface="Arial"/>
              </a:rPr>
              <a:t>for</a:t>
            </a:r>
            <a:r>
              <a:rPr b="0" lang="pt-BR" sz="2000" spc="-1" strike="noStrike">
                <a:latin typeface="Arial"/>
              </a:rPr>
              <a:t>ma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00203E9-3740-4CD3-877C-BEF7B3BEA2B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5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1" name="CustomShape 37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66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41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58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62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70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9" name="CustomShape 74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16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22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47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32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</a:t>
            </a:r>
            <a:r>
              <a:rPr b="0" lang="pt-BR" sz="4400" spc="-1" strike="noStrike">
                <a:latin typeface="Arial"/>
              </a:rPr>
              <a:t>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7760" cy="124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7760" cy="52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7760" cy="527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7760" cy="527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7760" cy="124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7760" cy="52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7760" cy="527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7760" cy="527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7760" cy="124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7760" cy="52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7760" cy="527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7760" cy="527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9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1d0a31a07fec163490aa4fb4d432d370ec4adfe7/AprendizadoMaquina/T&#243;pico%2002%20-%20Aprendizado%20Supervisionado/T&#243;pico_02_Aprendizado_Supervisionado_KN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49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424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49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4" name="CustomShape 50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51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CustomShape 52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53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8040" cy="264888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55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401200" cy="264888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22200" cy="125964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9640" cy="67068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8360" cy="129456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7480" cy="2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8360" cy="251964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33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7" name="CustomShape 34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98" name="CustomShape 35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36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8920" cy="4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63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2" name="AutoShape 3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64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65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aixaDeTexto 6"/>
          <p:cNvSpPr/>
          <p:nvPr/>
        </p:nvSpPr>
        <p:spPr>
          <a:xfrm>
            <a:off x="200160" y="1693440"/>
            <a:ext cx="752112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696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9640" cy="2279880"/>
          </a:xfrm>
          <a:prstGeom prst="rect">
            <a:avLst/>
          </a:prstGeom>
          <a:ln w="0">
            <a:noFill/>
          </a:ln>
        </p:spPr>
      </p:pic>
      <p:sp>
        <p:nvSpPr>
          <p:cNvPr id="308" name="CustomShape 38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9" name="CaixaDeTexto 1"/>
          <p:cNvSpPr/>
          <p:nvPr/>
        </p:nvSpPr>
        <p:spPr>
          <a:xfrm>
            <a:off x="200160" y="1693440"/>
            <a:ext cx="752112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10" name="AutoShape 2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9160" cy="623160"/>
          </a:xfrm>
          <a:prstGeom prst="rect">
            <a:avLst/>
          </a:prstGeom>
          <a:ln w="0">
            <a:noFill/>
          </a:ln>
        </p:spPr>
      </p:pic>
      <p:sp>
        <p:nvSpPr>
          <p:cNvPr id="312" name="CaixaDeTexto 4"/>
          <p:cNvSpPr/>
          <p:nvPr/>
        </p:nvSpPr>
        <p:spPr>
          <a:xfrm>
            <a:off x="200160" y="4215240"/>
            <a:ext cx="50378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3640" cy="2473920"/>
          </a:xfrm>
          <a:prstGeom prst="rect">
            <a:avLst/>
          </a:prstGeom>
          <a:ln w="0">
            <a:noFill/>
          </a:ln>
        </p:spPr>
      </p:pic>
      <p:sp>
        <p:nvSpPr>
          <p:cNvPr id="314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9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6" name="CustomShape 40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aixaDeTexto 2"/>
          <p:cNvSpPr/>
          <p:nvPr/>
        </p:nvSpPr>
        <p:spPr>
          <a:xfrm>
            <a:off x="200160" y="1693440"/>
            <a:ext cx="62794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18" name="AutoShape 1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aixaDeTexto 3"/>
          <p:cNvSpPr/>
          <p:nvPr/>
        </p:nvSpPr>
        <p:spPr>
          <a:xfrm>
            <a:off x="200160" y="4215240"/>
            <a:ext cx="56156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0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1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401200" cy="63468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33000" cy="537120"/>
          </a:xfrm>
          <a:prstGeom prst="rect">
            <a:avLst/>
          </a:prstGeom>
          <a:ln w="0">
            <a:noFill/>
          </a:ln>
        </p:spPr>
      </p:pic>
      <p:pic>
        <p:nvPicPr>
          <p:cNvPr id="323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7360" cy="3059640"/>
          </a:xfrm>
          <a:prstGeom prst="rect">
            <a:avLst/>
          </a:prstGeom>
          <a:ln w="0">
            <a:noFill/>
          </a:ln>
        </p:spPr>
      </p:pic>
      <p:sp>
        <p:nvSpPr>
          <p:cNvPr id="324" name="CustomShape 42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5" name="CustomShape 56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6" name="CustomShape 57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aixaDeTexto 5"/>
          <p:cNvSpPr/>
          <p:nvPr/>
        </p:nvSpPr>
        <p:spPr>
          <a:xfrm>
            <a:off x="200160" y="1693440"/>
            <a:ext cx="7521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28" name="AutoShape 4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9160" cy="2871000"/>
          </a:xfrm>
          <a:prstGeom prst="rect">
            <a:avLst/>
          </a:prstGeom>
          <a:ln w="0">
            <a:noFill/>
          </a:ln>
        </p:spPr>
      </p:pic>
      <p:sp>
        <p:nvSpPr>
          <p:cNvPr id="330" name="CaixaDeTexto 8"/>
          <p:cNvSpPr/>
          <p:nvPr/>
        </p:nvSpPr>
        <p:spPr>
          <a:xfrm>
            <a:off x="4140000" y="5691600"/>
            <a:ext cx="56109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1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4000" cy="523080"/>
          </a:xfrm>
          <a:prstGeom prst="rect">
            <a:avLst/>
          </a:prstGeom>
          <a:ln w="0">
            <a:noFill/>
          </a:ln>
        </p:spPr>
      </p:pic>
      <p:sp>
        <p:nvSpPr>
          <p:cNvPr id="333" name="CaixaDeTexto 9"/>
          <p:cNvSpPr/>
          <p:nvPr/>
        </p:nvSpPr>
        <p:spPr>
          <a:xfrm>
            <a:off x="200160" y="4444200"/>
            <a:ext cx="50410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34" name="CustomShape 59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5" name="CustomShape 60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6" name="CustomShape 6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aixaDeTexto 7"/>
          <p:cNvSpPr/>
          <p:nvPr/>
        </p:nvSpPr>
        <p:spPr>
          <a:xfrm>
            <a:off x="200160" y="1693440"/>
            <a:ext cx="7521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729fcf"/>
                </a:solidFill>
                <a:uFillTx/>
                <a:latin typeface="Calibri"/>
                <a:ea typeface="DejaVu Sans"/>
                <a:hlinkClick r:id="rId1"/>
              </a:rPr>
              <a:t>Tópico_02_Aprendizado_Supervisionado_KNN.ipynb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38" name="AutoShape 5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aixaDeTexto 10"/>
          <p:cNvSpPr/>
          <p:nvPr/>
        </p:nvSpPr>
        <p:spPr>
          <a:xfrm>
            <a:off x="4140000" y="5691600"/>
            <a:ext cx="56109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7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1" name="CustomShape 68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2" name="CustomShape 69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aixaDeTexto 11"/>
          <p:cNvSpPr/>
          <p:nvPr/>
        </p:nvSpPr>
        <p:spPr>
          <a:xfrm>
            <a:off x="200160" y="1693440"/>
            <a:ext cx="752112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44" name="AutoShape 6"/>
          <p:cNvSpPr/>
          <p:nvPr/>
        </p:nvSpPr>
        <p:spPr>
          <a:xfrm>
            <a:off x="4888080" y="3627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aixaDeTexto 12"/>
          <p:cNvSpPr/>
          <p:nvPr/>
        </p:nvSpPr>
        <p:spPr>
          <a:xfrm>
            <a:off x="4140000" y="5691600"/>
            <a:ext cx="56109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71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CustomShape 7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8" name="CustomShape 73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2960" cy="185580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520360" y="5508360"/>
            <a:ext cx="268920" cy="2689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016360" y="5508360"/>
            <a:ext cx="268920" cy="26892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8480" cy="4647600"/>
          </a:xfrm>
          <a:prstGeom prst="rect">
            <a:avLst/>
          </a:prstGeom>
          <a:ln w="0">
            <a:noFill/>
          </a:ln>
        </p:spPr>
      </p:pic>
      <p:sp>
        <p:nvSpPr>
          <p:cNvPr id="226" name=""/>
          <p:cNvSpPr/>
          <p:nvPr/>
        </p:nvSpPr>
        <p:spPr>
          <a:xfrm>
            <a:off x="342720" y="1529280"/>
            <a:ext cx="67773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1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3720" cy="2683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1" name=""/>
          <p:cNvGraphicFramePr/>
          <p:nvPr/>
        </p:nvGraphicFramePr>
        <p:xfrm rot="10800000">
          <a:off x="-3184200" y="-2657880"/>
          <a:ext cx="6473520" cy="4573440"/>
        </p:xfrm>
        <a:graphic>
          <a:graphicData uri="http://schemas.openxmlformats.org/drawingml/2006/table">
            <a:tbl>
              <a:tblPr/>
              <a:tblGrid>
                <a:gridCol w="789840"/>
                <a:gridCol w="886680"/>
                <a:gridCol w="1183320"/>
                <a:gridCol w="1141560"/>
                <a:gridCol w="1144800"/>
                <a:gridCol w="132768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Tam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Cor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Orelha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Focinho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Raça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Branco/Cinza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Husky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Branco/Preta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Achatado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Pug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Chihuahua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Beagle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Preta/Caramelo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Yorkshire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Pastor Alemão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Branco/Caramelo/Preta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Labrador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2" name=""/>
          <p:cNvSpPr/>
          <p:nvPr/>
        </p:nvSpPr>
        <p:spPr>
          <a:xfrm>
            <a:off x="525240" y="1594800"/>
            <a:ext cx="67773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5920" cy="248904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8240" cy="32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8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0" name="CustomShape 19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1" name="CustomShape 20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21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9280" cy="39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23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5" name="CustomShape 24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6" name="CustomShape 25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CustomShape 26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474200" y="3206880"/>
            <a:ext cx="3575160" cy="335988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rcRect l="0" t="60389" r="0" b="0"/>
          <a:stretch/>
        </p:blipFill>
        <p:spPr>
          <a:xfrm>
            <a:off x="3623760" y="4358520"/>
            <a:ext cx="5639760" cy="80784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5498280" y="2713680"/>
            <a:ext cx="1956240" cy="46872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4"/>
          <a:stretch/>
        </p:blipFill>
        <p:spPr>
          <a:xfrm>
            <a:off x="5094000" y="3539160"/>
            <a:ext cx="2753280" cy="71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43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3" name="CustomShape 44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54" name="CustomShape 45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46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2720" cy="1558800"/>
          </a:xfrm>
          <a:prstGeom prst="rect">
            <a:avLst/>
          </a:prstGeom>
          <a:ln w="0"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7000" cy="3215520"/>
          </a:xfrm>
          <a:prstGeom prst="rect">
            <a:avLst/>
          </a:prstGeom>
          <a:ln w="0">
            <a:noFill/>
          </a:ln>
        </p:spPr>
      </p:pic>
      <p:sp>
        <p:nvSpPr>
          <p:cNvPr id="258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8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0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31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1962000" y="3637080"/>
            <a:ext cx="630000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8"/>
          <p:cNvSpPr/>
          <p:nvPr/>
        </p:nvSpPr>
        <p:spPr>
          <a:xfrm>
            <a:off x="360000" y="144792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grpSp>
        <p:nvGrpSpPr>
          <p:cNvPr id="265" name=""/>
          <p:cNvGrpSpPr/>
          <p:nvPr/>
        </p:nvGrpSpPr>
        <p:grpSpPr>
          <a:xfrm>
            <a:off x="4176000" y="2431440"/>
            <a:ext cx="5219640" cy="4319640"/>
            <a:chOff x="4176000" y="2431440"/>
            <a:chExt cx="5219640" cy="4319640"/>
          </a:xfrm>
        </p:grpSpPr>
        <p:grpSp>
          <p:nvGrpSpPr>
            <p:cNvPr id="266" name=""/>
            <p:cNvGrpSpPr/>
            <p:nvPr/>
          </p:nvGrpSpPr>
          <p:grpSpPr>
            <a:xfrm>
              <a:off x="4176000" y="2431440"/>
              <a:ext cx="5219640" cy="4319640"/>
              <a:chOff x="4176000" y="2431440"/>
              <a:chExt cx="5219640" cy="4319640"/>
            </a:xfrm>
          </p:grpSpPr>
          <p:pic>
            <p:nvPicPr>
              <p:cNvPr id="267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9640" cy="431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8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3440" cy="3561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9" name=""/>
            <p:cNvGrpSpPr/>
            <p:nvPr/>
          </p:nvGrpSpPr>
          <p:grpSpPr>
            <a:xfrm>
              <a:off x="7167240" y="4802040"/>
              <a:ext cx="1688400" cy="377640"/>
              <a:chOff x="7167240" y="4802040"/>
              <a:chExt cx="1688400" cy="377640"/>
            </a:xfrm>
          </p:grpSpPr>
          <p:sp>
            <p:nvSpPr>
              <p:cNvPr id="270" name=""/>
              <p:cNvSpPr/>
              <p:nvPr/>
            </p:nvSpPr>
            <p:spPr>
              <a:xfrm>
                <a:off x="7167240" y="4802040"/>
                <a:ext cx="1688400" cy="377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latin typeface="Arial"/>
                  </a:rPr>
                  <a:t> </a:t>
                </a:r>
                <a:r>
                  <a:rPr b="0" lang="pt-BR" sz="1800" spc="-1" strike="noStrike">
                    <a:latin typeface="Arial"/>
                  </a:rPr>
                  <a:t>K=3 (          )</a:t>
                </a:r>
                <a:endParaRPr b="0" lang="pt-BR" sz="1800" spc="-1" strike="noStrike">
                  <a:latin typeface="Arial"/>
                </a:endParaRPr>
              </a:p>
            </p:txBody>
          </p:sp>
          <p:pic>
            <p:nvPicPr>
              <p:cNvPr id="271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32560" cy="163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2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32920" cy="163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3" name=""/>
              <p:cNvSpPr/>
              <p:nvPr/>
            </p:nvSpPr>
            <p:spPr>
              <a:xfrm>
                <a:off x="8318880" y="4906080"/>
                <a:ext cx="217800" cy="19080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</p:txBody>
          </p:sp>
        </p:grpSp>
        <p:grpSp>
          <p:nvGrpSpPr>
            <p:cNvPr id="274" name=""/>
            <p:cNvGrpSpPr/>
            <p:nvPr/>
          </p:nvGrpSpPr>
          <p:grpSpPr>
            <a:xfrm>
              <a:off x="6526800" y="5391000"/>
              <a:ext cx="2045880" cy="378000"/>
              <a:chOff x="6526800" y="5391000"/>
              <a:chExt cx="2045880" cy="378000"/>
            </a:xfrm>
          </p:grpSpPr>
          <p:grpSp>
            <p:nvGrpSpPr>
              <p:cNvPr id="275" name=""/>
              <p:cNvGrpSpPr/>
              <p:nvPr/>
            </p:nvGrpSpPr>
            <p:grpSpPr>
              <a:xfrm>
                <a:off x="7252560" y="5498640"/>
                <a:ext cx="1059480" cy="191880"/>
                <a:chOff x="7252560" y="5498640"/>
                <a:chExt cx="1059480" cy="191880"/>
              </a:xfrm>
            </p:grpSpPr>
            <p:pic>
              <p:nvPicPr>
                <p:cNvPr id="276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22840" cy="1634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7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23200" cy="1634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8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9160" cy="1911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9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8800" cy="1911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80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8800" cy="1911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281" name=""/>
              <p:cNvSpPr/>
              <p:nvPr/>
            </p:nvSpPr>
            <p:spPr>
              <a:xfrm>
                <a:off x="6526800" y="5391000"/>
                <a:ext cx="2045880" cy="378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latin typeface="Arial"/>
                  </a:rPr>
                  <a:t>  </a:t>
                </a:r>
                <a:r>
                  <a:rPr b="0" lang="pt-BR" sz="1800" spc="-1" strike="noStrike">
                    <a:latin typeface="Arial"/>
                  </a:rPr>
                  <a:t>K=5 (                )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82" name=""/>
            <p:cNvSpPr/>
            <p:nvPr/>
          </p:nvSpPr>
          <p:spPr>
            <a:xfrm>
              <a:off x="7126200" y="4375440"/>
              <a:ext cx="57744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latin typeface="Arial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248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2023-03-09T12:11:30Z</dcterms:modified>
  <cp:revision>16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