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4.jpeg" ContentType="image/jpe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</a:t>
            </a:r>
            <a:r>
              <a:rPr b="0" lang="pt-BR" sz="4400" spc="-1" strike="noStrike">
                <a:latin typeface="Arial"/>
              </a:rPr>
              <a:t>ic</a:t>
            </a:r>
            <a:r>
              <a:rPr b="0" lang="pt-BR" sz="4400" spc="-1" strike="noStrike">
                <a:latin typeface="Arial"/>
              </a:rPr>
              <a:t>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ov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th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sli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</a:t>
            </a:r>
            <a:r>
              <a:rPr b="0" lang="pt-BR" sz="2000" spc="-1" strike="noStrike">
                <a:latin typeface="Arial"/>
              </a:rPr>
              <a:t>to </a:t>
            </a:r>
            <a:r>
              <a:rPr b="0" lang="pt-BR" sz="2000" spc="-1" strike="noStrike">
                <a:latin typeface="Arial"/>
              </a:rPr>
              <a:t>edi</a:t>
            </a:r>
            <a:r>
              <a:rPr b="0" lang="pt-BR" sz="2000" spc="-1" strike="noStrike">
                <a:latin typeface="Arial"/>
              </a:rPr>
              <a:t>t </a:t>
            </a:r>
            <a:r>
              <a:rPr b="0" lang="pt-BR" sz="2000" spc="-1" strike="noStrike">
                <a:latin typeface="Arial"/>
              </a:rPr>
              <a:t>the </a:t>
            </a:r>
            <a:r>
              <a:rPr b="0" lang="pt-BR" sz="2000" spc="-1" strike="noStrike">
                <a:latin typeface="Arial"/>
              </a:rPr>
              <a:t>not</a:t>
            </a:r>
            <a:r>
              <a:rPr b="0" lang="pt-BR" sz="2000" spc="-1" strike="noStrike">
                <a:latin typeface="Arial"/>
              </a:rPr>
              <a:t>es </a:t>
            </a:r>
            <a:r>
              <a:rPr b="0" lang="pt-BR" sz="2000" spc="-1" strike="noStrike">
                <a:latin typeface="Arial"/>
              </a:rPr>
              <a:t>for</a:t>
            </a:r>
            <a:r>
              <a:rPr b="0" lang="pt-BR" sz="2000" spc="-1" strike="noStrike">
                <a:latin typeface="Arial"/>
              </a:rPr>
              <a:t>ma</a:t>
            </a:r>
            <a:r>
              <a:rPr b="0" lang="pt-BR" sz="2000" spc="-1" strike="noStrike">
                <a:latin typeface="Arial"/>
              </a:rPr>
              <a:t>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E080A9B-100E-47DD-8216-DA78FB44EB1F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4" name="CustomShape 54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7" name="CustomShape 37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0" name="CustomShape 66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André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3" name="CustomShape 41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André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6" name="CustomShape 58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André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9" name="CustomShape 62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André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2" name="CustomShape 70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3" name="CustomShape 6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6" name="CustomShape 18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9" name="CustomShape 16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2" name="CustomShape 22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5" name="CustomShape 27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8" name="CustomShape 47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280" cy="359604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760" cy="419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1" name="CustomShape 32"/>
          <p:cNvSpPr/>
          <p:nvPr/>
        </p:nvSpPr>
        <p:spPr>
          <a:xfrm>
            <a:off x="0" y="10155240"/>
            <a:ext cx="326412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</a:t>
            </a:r>
            <a:r>
              <a:rPr b="0" lang="pt-BR" sz="4400" spc="-1" strike="noStrike">
                <a:latin typeface="Arial"/>
              </a:rPr>
              <a:t>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8120" cy="1248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8120" cy="528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8120" cy="5281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8120" cy="528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8120" cy="1248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8120" cy="528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8120" cy="5281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8120" cy="528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08120" cy="1248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08120" cy="528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68120" cy="5281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28120" cy="528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180000"/>
            <a:ext cx="9708120" cy="1248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7560000" y="6840000"/>
            <a:ext cx="2508120" cy="5281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900000" y="6840000"/>
            <a:ext cx="6468120" cy="5281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180000" y="6840000"/>
            <a:ext cx="528120" cy="5281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</a:t>
            </a:r>
            <a:r>
              <a:rPr b="0" lang="pt-BR" sz="4400" spc="-1" strike="noStrike">
                <a:latin typeface="Arial"/>
              </a:rPr>
              <a:t>edit the </a:t>
            </a:r>
            <a:r>
              <a:rPr b="0" lang="pt-BR" sz="4400" spc="-1" strike="noStrike">
                <a:latin typeface="Arial"/>
              </a:rPr>
              <a:t>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49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slideLayout" Target="../slideLayouts/slideLayout49.xml"/><Relationship Id="rId1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60000" y="333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K-Nearest Neighbors (K-NN)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40000" y="4680000"/>
            <a:ext cx="9174600" cy="25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49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Outras métricas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26" name="CustomShape 50"/>
          <p:cNvSpPr/>
          <p:nvPr/>
        </p:nvSpPr>
        <p:spPr>
          <a:xfrm>
            <a:off x="360000" y="144792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327" name="CustomShape 51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8" name="CustomShape 52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9" name="CustomShape 53"/>
          <p:cNvSpPr/>
          <p:nvPr/>
        </p:nvSpPr>
        <p:spPr>
          <a:xfrm>
            <a:off x="360000" y="144792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4107600" y="2606760"/>
            <a:ext cx="2408400" cy="2649240"/>
          </a:xfrm>
          <a:prstGeom prst="rect">
            <a:avLst/>
          </a:prstGeom>
          <a:ln w="0">
            <a:noFill/>
          </a:ln>
        </p:spPr>
      </p:pic>
      <p:sp>
        <p:nvSpPr>
          <p:cNvPr id="331" name="CustomShape 55"/>
          <p:cNvSpPr/>
          <p:nvPr/>
        </p:nvSpPr>
        <p:spPr>
          <a:xfrm>
            <a:off x="360000" y="144792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Distâncias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2"/>
          <a:stretch/>
        </p:blipFill>
        <p:spPr>
          <a:xfrm>
            <a:off x="622440" y="2570760"/>
            <a:ext cx="2401560" cy="2649240"/>
          </a:xfrm>
          <a:prstGeom prst="rect">
            <a:avLst/>
          </a:prstGeom>
          <a:ln w="0">
            <a:noFill/>
          </a:ln>
        </p:spPr>
      </p:pic>
      <p:pic>
        <p:nvPicPr>
          <p:cNvPr id="333" name="" descr=""/>
          <p:cNvPicPr/>
          <p:nvPr/>
        </p:nvPicPr>
        <p:blipFill>
          <a:blip r:embed="rId3"/>
          <a:stretch/>
        </p:blipFill>
        <p:spPr>
          <a:xfrm>
            <a:off x="397440" y="5220000"/>
            <a:ext cx="3022560" cy="1260000"/>
          </a:xfrm>
          <a:prstGeom prst="rect">
            <a:avLst/>
          </a:prstGeom>
          <a:ln w="0">
            <a:noFill/>
          </a:ln>
        </p:spPr>
      </p:pic>
      <p:pic>
        <p:nvPicPr>
          <p:cNvPr id="334" name="" descr=""/>
          <p:cNvPicPr/>
          <p:nvPr/>
        </p:nvPicPr>
        <p:blipFill>
          <a:blip r:embed="rId4"/>
          <a:stretch/>
        </p:blipFill>
        <p:spPr>
          <a:xfrm>
            <a:off x="4320000" y="5628960"/>
            <a:ext cx="1980000" cy="671040"/>
          </a:xfrm>
          <a:prstGeom prst="rect">
            <a:avLst/>
          </a:prstGeom>
          <a:ln w="0">
            <a:noFill/>
          </a:ln>
        </p:spPr>
      </p:pic>
      <p:pic>
        <p:nvPicPr>
          <p:cNvPr id="335" name="" descr=""/>
          <p:cNvPicPr/>
          <p:nvPr/>
        </p:nvPicPr>
        <p:blipFill>
          <a:blip r:embed="rId5"/>
          <a:stretch/>
        </p:blipFill>
        <p:spPr>
          <a:xfrm>
            <a:off x="7091280" y="2845080"/>
            <a:ext cx="2628720" cy="1294920"/>
          </a:xfrm>
          <a:prstGeom prst="rect">
            <a:avLst/>
          </a:prstGeom>
          <a:ln w="0">
            <a:noFill/>
          </a:ln>
        </p:spPr>
      </p:pic>
      <p:pic>
        <p:nvPicPr>
          <p:cNvPr id="336" name="" descr=""/>
          <p:cNvPicPr/>
          <p:nvPr/>
        </p:nvPicPr>
        <p:blipFill>
          <a:blip r:embed="rId6"/>
          <a:stretch/>
        </p:blipFill>
        <p:spPr>
          <a:xfrm>
            <a:off x="7562160" y="4243320"/>
            <a:ext cx="1437840" cy="25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" descr=""/>
          <p:cNvPicPr/>
          <p:nvPr/>
        </p:nvPicPr>
        <p:blipFill>
          <a:blip r:embed="rId1"/>
          <a:srcRect l="1930" t="10831" r="1577" b="3264"/>
          <a:stretch/>
        </p:blipFill>
        <p:spPr>
          <a:xfrm>
            <a:off x="2340000" y="4140000"/>
            <a:ext cx="6678720" cy="2520000"/>
          </a:xfrm>
          <a:prstGeom prst="rect">
            <a:avLst/>
          </a:prstGeom>
          <a:ln w="0">
            <a:noFill/>
          </a:ln>
        </p:spPr>
      </p:pic>
      <p:sp>
        <p:nvSpPr>
          <p:cNvPr id="338" name="CustomShape 33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Protocolo Experimental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39" name="CustomShape 34"/>
          <p:cNvSpPr/>
          <p:nvPr/>
        </p:nvSpPr>
        <p:spPr>
          <a:xfrm>
            <a:off x="360000" y="144792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como um modelo vai ser avaliado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quais dados serão usados para treino, validação e teste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Técnicas mais comuns: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Holdout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Cross-Validation: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340" name="CustomShape 35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1" name="CustomShape 36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2"/>
          <a:stretch/>
        </p:blipFill>
        <p:spPr>
          <a:xfrm>
            <a:off x="2880000" y="3240000"/>
            <a:ext cx="6029280" cy="43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63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44" name="AutoShape 3"/>
          <p:cNvSpPr/>
          <p:nvPr/>
        </p:nvSpPr>
        <p:spPr>
          <a:xfrm>
            <a:off x="4888080" y="3627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64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6" name="CustomShape 65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dizad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de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Máqui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 -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André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Hoch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7" name="CaixaDeTexto 6"/>
          <p:cNvSpPr/>
          <p:nvPr/>
        </p:nvSpPr>
        <p:spPr>
          <a:xfrm>
            <a:off x="200160" y="1693440"/>
            <a:ext cx="7521480" cy="47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Acertos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pt-BR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 (True Positive): 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FN (False Negative)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Erros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pt-BR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FP (False Positive) 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TN (True Negative)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3780000" y="1980000"/>
            <a:ext cx="5827320" cy="39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Imagem 6" descr=""/>
          <p:cNvPicPr/>
          <p:nvPr/>
        </p:nvPicPr>
        <p:blipFill>
          <a:blip r:embed="rId1"/>
          <a:stretch/>
        </p:blipFill>
        <p:spPr>
          <a:xfrm>
            <a:off x="6120000" y="1870920"/>
            <a:ext cx="3240000" cy="2280240"/>
          </a:xfrm>
          <a:prstGeom prst="rect">
            <a:avLst/>
          </a:prstGeom>
          <a:ln w="0">
            <a:noFill/>
          </a:ln>
        </p:spPr>
      </p:pic>
      <p:sp>
        <p:nvSpPr>
          <p:cNvPr id="350" name="CustomShape 38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ét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ric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as 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 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pe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nh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51" name="CaixaDeTexto 1"/>
          <p:cNvSpPr/>
          <p:nvPr/>
        </p:nvSpPr>
        <p:spPr>
          <a:xfrm>
            <a:off x="200160" y="1693440"/>
            <a:ext cx="7521480" cy="246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cur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y:</a:t>
            </a:r>
            <a:endParaRPr b="0" lang="pt-BR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â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â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52" name="AutoShape 2"/>
          <p:cNvSpPr/>
          <p:nvPr/>
        </p:nvSpPr>
        <p:spPr>
          <a:xfrm>
            <a:off x="4888080" y="3627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3" name="Imagem 2" descr=""/>
          <p:cNvPicPr/>
          <p:nvPr/>
        </p:nvPicPr>
        <p:blipFill>
          <a:blip r:embed="rId2"/>
          <a:stretch/>
        </p:blipFill>
        <p:spPr>
          <a:xfrm>
            <a:off x="1024200" y="2495520"/>
            <a:ext cx="3539520" cy="623520"/>
          </a:xfrm>
          <a:prstGeom prst="rect">
            <a:avLst/>
          </a:prstGeom>
          <a:ln w="0">
            <a:noFill/>
          </a:ln>
        </p:spPr>
      </p:pic>
      <p:sp>
        <p:nvSpPr>
          <p:cNvPr id="354" name="CaixaDeTexto 4"/>
          <p:cNvSpPr/>
          <p:nvPr/>
        </p:nvSpPr>
        <p:spPr>
          <a:xfrm>
            <a:off x="200160" y="4215240"/>
            <a:ext cx="50382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ob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 </a:t>
            </a:r>
            <a:r>
              <a:rPr b="0" i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</a:t>
            </a:r>
            <a:r>
              <a:rPr b="0" i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cu</a:t>
            </a:r>
            <a:r>
              <a:rPr b="0" i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</a:t>
            </a:r>
            <a:r>
              <a:rPr b="0" i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cy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%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%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55" name="Picture 2" descr=""/>
          <p:cNvPicPr/>
          <p:nvPr/>
        </p:nvPicPr>
        <p:blipFill>
          <a:blip r:embed="rId3"/>
          <a:stretch/>
        </p:blipFill>
        <p:spPr>
          <a:xfrm>
            <a:off x="5940000" y="4185720"/>
            <a:ext cx="3564000" cy="2474280"/>
          </a:xfrm>
          <a:prstGeom prst="rect">
            <a:avLst/>
          </a:prstGeom>
          <a:ln w="0">
            <a:noFill/>
          </a:ln>
        </p:spPr>
      </p:pic>
      <p:sp>
        <p:nvSpPr>
          <p:cNvPr id="356" name="Conector reto 2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39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8" name="CustomShape 40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aixaDeTexto 2"/>
          <p:cNvSpPr/>
          <p:nvPr/>
        </p:nvSpPr>
        <p:spPr>
          <a:xfrm>
            <a:off x="200160" y="1693440"/>
            <a:ext cx="6279840" cy="28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ec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ão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â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â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(30+ 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5) = 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0.85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60" name="AutoShape 1"/>
          <p:cNvSpPr/>
          <p:nvPr/>
        </p:nvSpPr>
        <p:spPr>
          <a:xfrm>
            <a:off x="4888080" y="3627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aixaDeTexto 3"/>
          <p:cNvSpPr/>
          <p:nvPr/>
        </p:nvSpPr>
        <p:spPr>
          <a:xfrm>
            <a:off x="200160" y="4215240"/>
            <a:ext cx="561600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ll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â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â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0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/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(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0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+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1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0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)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=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0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.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7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5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2" name="Conector reto 1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3" name="Imagem 3" descr=""/>
          <p:cNvPicPr/>
          <p:nvPr/>
        </p:nvPicPr>
        <p:blipFill>
          <a:blip r:embed="rId1"/>
          <a:stretch/>
        </p:blipFill>
        <p:spPr>
          <a:xfrm>
            <a:off x="1018440" y="2880000"/>
            <a:ext cx="2401560" cy="635040"/>
          </a:xfrm>
          <a:prstGeom prst="rect">
            <a:avLst/>
          </a:prstGeom>
          <a:ln w="0">
            <a:noFill/>
          </a:ln>
        </p:spPr>
      </p:pic>
      <p:pic>
        <p:nvPicPr>
          <p:cNvPr id="364" name="Picture 1" descr=""/>
          <p:cNvPicPr/>
          <p:nvPr/>
        </p:nvPicPr>
        <p:blipFill>
          <a:blip r:embed="rId2"/>
          <a:stretch/>
        </p:blipFill>
        <p:spPr>
          <a:xfrm>
            <a:off x="1980000" y="5760000"/>
            <a:ext cx="2133360" cy="537480"/>
          </a:xfrm>
          <a:prstGeom prst="rect">
            <a:avLst/>
          </a:prstGeom>
          <a:ln w="0">
            <a:noFill/>
          </a:ln>
        </p:spPr>
      </p:pic>
      <p:pic>
        <p:nvPicPr>
          <p:cNvPr id="365" name="Imagem 7" descr=""/>
          <p:cNvPicPr/>
          <p:nvPr/>
        </p:nvPicPr>
        <p:blipFill>
          <a:blip r:embed="rId3"/>
          <a:stretch/>
        </p:blipFill>
        <p:spPr>
          <a:xfrm>
            <a:off x="5552280" y="2340000"/>
            <a:ext cx="4347720" cy="3060000"/>
          </a:xfrm>
          <a:prstGeom prst="rect">
            <a:avLst/>
          </a:prstGeom>
          <a:ln w="0">
            <a:noFill/>
          </a:ln>
        </p:spPr>
      </p:pic>
      <p:sp>
        <p:nvSpPr>
          <p:cNvPr id="366" name="CustomShape 42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7" name="CustomShape 56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8" name="CustomShape 57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ét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ric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as 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 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pe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nh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aixaDeTexto 5"/>
          <p:cNvSpPr/>
          <p:nvPr/>
        </p:nvSpPr>
        <p:spPr>
          <a:xfrm>
            <a:off x="200160" y="1693440"/>
            <a:ext cx="75214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é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*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ã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2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*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(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0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.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8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5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7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*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0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.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7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5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)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/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(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0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.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8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5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7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+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0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.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7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5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)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=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0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.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7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9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9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70" name="AutoShape 4"/>
          <p:cNvSpPr/>
          <p:nvPr/>
        </p:nvSpPr>
        <p:spPr>
          <a:xfrm>
            <a:off x="4888080" y="3627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1" name="Imagem 4" descr=""/>
          <p:cNvPicPr/>
          <p:nvPr/>
        </p:nvPicPr>
        <p:blipFill>
          <a:blip r:embed="rId1"/>
          <a:stretch/>
        </p:blipFill>
        <p:spPr>
          <a:xfrm>
            <a:off x="5640480" y="2520000"/>
            <a:ext cx="4079520" cy="2871360"/>
          </a:xfrm>
          <a:prstGeom prst="rect">
            <a:avLst/>
          </a:prstGeom>
          <a:ln w="0">
            <a:noFill/>
          </a:ln>
        </p:spPr>
      </p:pic>
      <p:sp>
        <p:nvSpPr>
          <p:cNvPr id="372" name="CaixaDeTexto 8"/>
          <p:cNvSpPr/>
          <p:nvPr/>
        </p:nvSpPr>
        <p:spPr>
          <a:xfrm>
            <a:off x="4140000" y="5691600"/>
            <a:ext cx="56113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pt-BR" sz="20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A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média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harmô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nica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atribui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meno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s peso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aos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valore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s 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maior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es e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mais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peso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aos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valore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s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menor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es.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73" name="Conector reto 4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4" name="Imagem 5" descr=""/>
          <p:cNvPicPr/>
          <p:nvPr/>
        </p:nvPicPr>
        <p:blipFill>
          <a:blip r:embed="rId2"/>
          <a:stretch/>
        </p:blipFill>
        <p:spPr>
          <a:xfrm>
            <a:off x="1092240" y="2855520"/>
            <a:ext cx="3384360" cy="523440"/>
          </a:xfrm>
          <a:prstGeom prst="rect">
            <a:avLst/>
          </a:prstGeom>
          <a:ln w="0">
            <a:noFill/>
          </a:ln>
        </p:spPr>
      </p:pic>
      <p:sp>
        <p:nvSpPr>
          <p:cNvPr id="375" name="CaixaDeTexto 9"/>
          <p:cNvSpPr/>
          <p:nvPr/>
        </p:nvSpPr>
        <p:spPr>
          <a:xfrm>
            <a:off x="200160" y="4444200"/>
            <a:ext cx="50414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sã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76" name="CustomShape 59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77" name="CustomShape 60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78" name="CustomShape 6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ét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ric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as 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 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pe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nh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aixaDeTexto 7"/>
          <p:cNvSpPr/>
          <p:nvPr/>
        </p:nvSpPr>
        <p:spPr>
          <a:xfrm>
            <a:off x="200160" y="1693440"/>
            <a:ext cx="7521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0" name="AutoShape 5"/>
          <p:cNvSpPr/>
          <p:nvPr/>
        </p:nvSpPr>
        <p:spPr>
          <a:xfrm>
            <a:off x="4888080" y="3627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aixaDeTexto 10"/>
          <p:cNvSpPr/>
          <p:nvPr/>
        </p:nvSpPr>
        <p:spPr>
          <a:xfrm>
            <a:off x="4140000" y="5691600"/>
            <a:ext cx="56113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67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3" name="CustomShape 68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4" name="CustomShape 69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360000" y="198000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KNN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2045520" y="3960000"/>
            <a:ext cx="6133320" cy="1856160"/>
          </a:xfrm>
          <a:prstGeom prst="rect">
            <a:avLst/>
          </a:prstGeom>
          <a:ln w="0">
            <a:noFill/>
          </a:ln>
        </p:spPr>
      </p:pic>
      <p:sp>
        <p:nvSpPr>
          <p:cNvPr id="262" name=""/>
          <p:cNvSpPr/>
          <p:nvPr/>
        </p:nvSpPr>
        <p:spPr>
          <a:xfrm>
            <a:off x="2520360" y="5508360"/>
            <a:ext cx="269280" cy="26928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/>
          <p:nvPr/>
        </p:nvSpPr>
        <p:spPr>
          <a:xfrm>
            <a:off x="2016360" y="5508360"/>
            <a:ext cx="269280" cy="26928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0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5" name="CustomShape 13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6" name="CustomShape 14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652320" y="2123640"/>
            <a:ext cx="8628840" cy="4647960"/>
          </a:xfrm>
          <a:prstGeom prst="rect">
            <a:avLst/>
          </a:prstGeom>
          <a:ln w="0">
            <a:noFill/>
          </a:ln>
        </p:spPr>
      </p:pic>
      <p:sp>
        <p:nvSpPr>
          <p:cNvPr id="268" name=""/>
          <p:cNvSpPr/>
          <p:nvPr/>
        </p:nvSpPr>
        <p:spPr>
          <a:xfrm>
            <a:off x="342720" y="1529280"/>
            <a:ext cx="677772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Aprendizado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1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0" name="CustomShape 12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1" name="CustomShape 17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rcRect l="0" t="0" r="0" b="9125"/>
          <a:stretch/>
        </p:blipFill>
        <p:spPr>
          <a:xfrm>
            <a:off x="540000" y="2768400"/>
            <a:ext cx="2584080" cy="26834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73" name=""/>
          <p:cNvGraphicFramePr/>
          <p:nvPr/>
        </p:nvGraphicFramePr>
        <p:xfrm rot="10800000">
          <a:off x="-3184560" y="-2658240"/>
          <a:ext cx="6473520" cy="4573440"/>
        </p:xfrm>
        <a:graphic>
          <a:graphicData uri="http://schemas.openxmlformats.org/drawingml/2006/table">
            <a:tbl>
              <a:tblPr/>
              <a:tblGrid>
                <a:gridCol w="789840"/>
                <a:gridCol w="886680"/>
                <a:gridCol w="1183320"/>
                <a:gridCol w="1141560"/>
                <a:gridCol w="1144800"/>
                <a:gridCol w="132768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Tam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Pelo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Cor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Orelha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Focinho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Raça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G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Branco/Cinza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Husky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Branco/Preta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Caída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Achatado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Pug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Caramelo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Chihuahua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M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Branco/Caramelo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Caída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Beagle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Longa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Preta/Caramelo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Yorkshire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G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Longa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Caramelo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Pontuda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Pastor Alemão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5968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G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Curta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Branco/Caramelo/Preta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Caída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Normal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Labrador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74" name=""/>
          <p:cNvSpPr/>
          <p:nvPr/>
        </p:nvSpPr>
        <p:spPr>
          <a:xfrm>
            <a:off x="525240" y="1594800"/>
            <a:ext cx="677772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Representação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5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Aprendizado por instâncias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6" name="CustomShape 7"/>
          <p:cNvSpPr/>
          <p:nvPr/>
        </p:nvSpPr>
        <p:spPr>
          <a:xfrm>
            <a:off x="360000" y="144792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são mapeadas no espaço Euclidiano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Métodos não paramétricos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Distribuições Arbitrárias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Sem suposição sobre as densidades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8" name="CustomShape 15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"/>
          <a:stretch/>
        </p:blipFill>
        <p:spPr>
          <a:xfrm>
            <a:off x="1265400" y="3934080"/>
            <a:ext cx="3356280" cy="2489400"/>
          </a:xfrm>
          <a:prstGeom prst="rect">
            <a:avLst/>
          </a:prstGeom>
          <a:ln w="0">
            <a:noFill/>
          </a:ln>
        </p:spPr>
      </p:pic>
      <p:pic>
        <p:nvPicPr>
          <p:cNvPr id="280" name="" descr=""/>
          <p:cNvPicPr/>
          <p:nvPr/>
        </p:nvPicPr>
        <p:blipFill>
          <a:blip r:embed="rId2"/>
          <a:stretch/>
        </p:blipFill>
        <p:spPr>
          <a:xfrm>
            <a:off x="4862880" y="3642840"/>
            <a:ext cx="4818600" cy="324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8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K-Nearest Neighbors (K-NN)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2" name="CustomShape 19"/>
          <p:cNvSpPr/>
          <p:nvPr/>
        </p:nvSpPr>
        <p:spPr>
          <a:xfrm>
            <a:off x="360000" y="144792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 de ‘K’ vizinhos da amostra de teste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83" name="CustomShape 20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4" name="CustomShape 21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2520360" y="2482200"/>
            <a:ext cx="4679640" cy="399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23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7" name="CustomShape 24"/>
          <p:cNvSpPr/>
          <p:nvPr/>
        </p:nvSpPr>
        <p:spPr>
          <a:xfrm>
            <a:off x="360000" y="144792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 a distância entre dois pontos espaço euclidiano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88" name="CustomShape 25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9" name="CustomShape 26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1474200" y="3206880"/>
            <a:ext cx="3575520" cy="3360240"/>
          </a:xfrm>
          <a:prstGeom prst="rect">
            <a:avLst/>
          </a:prstGeom>
          <a:ln w="0">
            <a:noFill/>
          </a:ln>
        </p:spPr>
      </p:pic>
      <p:pic>
        <p:nvPicPr>
          <p:cNvPr id="291" name="" descr=""/>
          <p:cNvPicPr/>
          <p:nvPr/>
        </p:nvPicPr>
        <p:blipFill>
          <a:blip r:embed="rId2"/>
          <a:srcRect l="0" t="60389" r="0" b="0"/>
          <a:stretch/>
        </p:blipFill>
        <p:spPr>
          <a:xfrm>
            <a:off x="3623760" y="4358520"/>
            <a:ext cx="5640120" cy="808200"/>
          </a:xfrm>
          <a:prstGeom prst="rect">
            <a:avLst/>
          </a:prstGeom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3"/>
          <a:stretch/>
        </p:blipFill>
        <p:spPr>
          <a:xfrm>
            <a:off x="5498280" y="2713680"/>
            <a:ext cx="1956600" cy="469080"/>
          </a:xfrm>
          <a:prstGeom prst="rect">
            <a:avLst/>
          </a:prstGeom>
          <a:ln w="0">
            <a:noFill/>
          </a:ln>
        </p:spPr>
      </p:pic>
      <p:pic>
        <p:nvPicPr>
          <p:cNvPr id="293" name="" descr=""/>
          <p:cNvPicPr/>
          <p:nvPr/>
        </p:nvPicPr>
        <p:blipFill>
          <a:blip r:embed="rId4"/>
          <a:stretch/>
        </p:blipFill>
        <p:spPr>
          <a:xfrm>
            <a:off x="5094000" y="3539160"/>
            <a:ext cx="2753640" cy="71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43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5" name="CustomShape 44"/>
          <p:cNvSpPr/>
          <p:nvPr/>
        </p:nvSpPr>
        <p:spPr>
          <a:xfrm>
            <a:off x="360000" y="144792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N-dimensional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96" name="CustomShape 45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7" name="CustomShape 46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2675160" y="2603160"/>
            <a:ext cx="7003080" cy="1559160"/>
          </a:xfrm>
          <a:prstGeom prst="rect">
            <a:avLst/>
          </a:prstGeom>
          <a:ln w="0">
            <a:noFill/>
          </a:ln>
        </p:spPr>
      </p:pic>
      <p:pic>
        <p:nvPicPr>
          <p:cNvPr id="299" name="" descr=""/>
          <p:cNvPicPr/>
          <p:nvPr/>
        </p:nvPicPr>
        <p:blipFill>
          <a:blip r:embed="rId2"/>
          <a:stretch/>
        </p:blipFill>
        <p:spPr>
          <a:xfrm>
            <a:off x="484200" y="3418560"/>
            <a:ext cx="3717360" cy="3215880"/>
          </a:xfrm>
          <a:prstGeom prst="rect">
            <a:avLst/>
          </a:prstGeom>
          <a:ln w="0">
            <a:noFill/>
          </a:ln>
        </p:spPr>
      </p:pic>
      <p:sp>
        <p:nvSpPr>
          <p:cNvPr id="300" name=""/>
          <p:cNvSpPr/>
          <p:nvPr/>
        </p:nvSpPr>
        <p:spPr>
          <a:xfrm flipV="1">
            <a:off x="1330920" y="3875040"/>
            <a:ext cx="1069920" cy="1892160"/>
          </a:xfrm>
          <a:prstGeom prst="line">
            <a:avLst/>
          </a:prstGeom>
          <a:ln w="36000">
            <a:solidFill>
              <a:srgbClr val="f10d0c">
                <a:alpha val="85000"/>
              </a:srgb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28"/>
          <p:cNvSpPr/>
          <p:nvPr/>
        </p:nvSpPr>
        <p:spPr>
          <a:xfrm>
            <a:off x="360000" y="360000"/>
            <a:ext cx="93481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Inferência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2" name="CustomShape 29"/>
          <p:cNvSpPr/>
          <p:nvPr/>
        </p:nvSpPr>
        <p:spPr>
          <a:xfrm>
            <a:off x="360000" y="144792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303" name="CustomShape 30"/>
          <p:cNvSpPr/>
          <p:nvPr/>
        </p:nvSpPr>
        <p:spPr>
          <a:xfrm>
            <a:off x="897120" y="6886080"/>
            <a:ext cx="643536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4" name="CustomShape 31"/>
          <p:cNvSpPr/>
          <p:nvPr/>
        </p:nvSpPr>
        <p:spPr>
          <a:xfrm>
            <a:off x="7608600" y="6886080"/>
            <a:ext cx="2273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1962000" y="3637080"/>
            <a:ext cx="630036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48"/>
          <p:cNvSpPr/>
          <p:nvPr/>
        </p:nvSpPr>
        <p:spPr>
          <a:xfrm>
            <a:off x="360000" y="1447920"/>
            <a:ext cx="9168120" cy="46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Computar as distâncias entre a amostra de teste e as amostras de treino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Selecionar os K vizinhos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grpSp>
        <p:nvGrpSpPr>
          <p:cNvPr id="307" name=""/>
          <p:cNvGrpSpPr/>
          <p:nvPr/>
        </p:nvGrpSpPr>
        <p:grpSpPr>
          <a:xfrm>
            <a:off x="4176000" y="2431440"/>
            <a:ext cx="5220000" cy="4320000"/>
            <a:chOff x="4176000" y="2431440"/>
            <a:chExt cx="5220000" cy="4320000"/>
          </a:xfrm>
        </p:grpSpPr>
        <p:grpSp>
          <p:nvGrpSpPr>
            <p:cNvPr id="308" name=""/>
            <p:cNvGrpSpPr/>
            <p:nvPr/>
          </p:nvGrpSpPr>
          <p:grpSpPr>
            <a:xfrm>
              <a:off x="4176000" y="2431440"/>
              <a:ext cx="5220000" cy="4320000"/>
              <a:chOff x="4176000" y="2431440"/>
              <a:chExt cx="5220000" cy="4320000"/>
            </a:xfrm>
          </p:grpSpPr>
          <p:pic>
            <p:nvPicPr>
              <p:cNvPr id="309" name="" descr=""/>
              <p:cNvPicPr/>
              <p:nvPr/>
            </p:nvPicPr>
            <p:blipFill>
              <a:blip r:embed="rId1"/>
              <a:srcRect l="3509" t="0" r="5030" b="9427"/>
              <a:stretch/>
            </p:blipFill>
            <p:spPr>
              <a:xfrm>
                <a:off x="4176000" y="2431440"/>
                <a:ext cx="5220000" cy="43200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0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5144400" y="2522880"/>
                <a:ext cx="4033800" cy="35618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11" name=""/>
            <p:cNvGrpSpPr/>
            <p:nvPr/>
          </p:nvGrpSpPr>
          <p:grpSpPr>
            <a:xfrm>
              <a:off x="7167240" y="4802040"/>
              <a:ext cx="1688760" cy="378000"/>
              <a:chOff x="7167240" y="4802040"/>
              <a:chExt cx="1688760" cy="378000"/>
            </a:xfrm>
          </p:grpSpPr>
          <p:sp>
            <p:nvSpPr>
              <p:cNvPr id="312" name=""/>
              <p:cNvSpPr txBox="1"/>
              <p:nvPr/>
            </p:nvSpPr>
            <p:spPr>
              <a:xfrm>
                <a:off x="7167240" y="4802040"/>
                <a:ext cx="1688760" cy="37800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r>
                  <a:rPr b="0" lang="pt-BR" sz="1800" spc="-1" strike="noStrike">
                    <a:latin typeface="Arial"/>
                  </a:rPr>
                  <a:t> </a:t>
                </a:r>
                <a:r>
                  <a:rPr b="0" lang="pt-BR" sz="1800" spc="-1" strike="noStrike">
                    <a:latin typeface="Arial"/>
                  </a:rPr>
                  <a:t>K=3 (          )</a:t>
                </a:r>
                <a:endParaRPr b="0" lang="pt-BR" sz="1800" spc="-1" strike="noStrike">
                  <a:latin typeface="Arial"/>
                </a:endParaRPr>
              </a:p>
            </p:txBody>
          </p:sp>
          <p:pic>
            <p:nvPicPr>
              <p:cNvPr id="313" name="" descr=""/>
              <p:cNvPicPr/>
              <p:nvPr/>
            </p:nvPicPr>
            <p:blipFill>
              <a:blip r:embed="rId3"/>
              <a:stretch/>
            </p:blipFill>
            <p:spPr>
              <a:xfrm>
                <a:off x="7850160" y="4906080"/>
                <a:ext cx="232920" cy="163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14" name="" descr=""/>
              <p:cNvPicPr/>
              <p:nvPr/>
            </p:nvPicPr>
            <p:blipFill>
              <a:blip r:embed="rId4"/>
              <a:stretch/>
            </p:blipFill>
            <p:spPr>
              <a:xfrm>
                <a:off x="8085600" y="4906080"/>
                <a:ext cx="233280" cy="1638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315" name=""/>
              <p:cNvSpPr txBox="1"/>
              <p:nvPr/>
            </p:nvSpPr>
            <p:spPr>
              <a:xfrm>
                <a:off x="8318880" y="4906080"/>
                <a:ext cx="218160" cy="191160"/>
              </a:xfrm>
              <a:prstGeom prst="rect">
                <a:avLst/>
              </a:prstGeom>
              <a:blipFill rotWithShape="0">
                <a:blip r:embed="rId5"/>
                <a:stretch/>
              </a:blipFill>
              <a:ln w="0">
                <a:noFill/>
              </a:ln>
            </p:spPr>
            <p:txBody>
              <a:bodyPr lIns="90000" rIns="90000" tIns="45000" bIns="45000" anchor="ctr" anchorCtr="1">
                <a:noAutofit/>
              </a:bodyPr>
              <a:p>
                <a:pPr algn="ctr">
                  <a:buNone/>
                </a:pPr>
                <a:endParaRPr b="0" lang="pt-BR" sz="1800" spc="-1" strike="noStrike">
                  <a:latin typeface="Arial"/>
                </a:endParaRPr>
              </a:p>
              <a:p>
                <a:pPr algn="ctr">
                  <a:buNone/>
                </a:pPr>
                <a:endParaRPr b="0" lang="pt-BR" sz="1800" spc="-1" strike="noStrike">
                  <a:latin typeface="Arial"/>
                </a:endParaRPr>
              </a:p>
              <a:p>
                <a:pPr algn="ctr">
                  <a:buNone/>
                </a:pPr>
                <a:endParaRPr b="0" lang="pt-BR" sz="1800" spc="-1" strike="noStrike">
                  <a:latin typeface="Arial"/>
                </a:endParaRPr>
              </a:p>
            </p:txBody>
          </p:sp>
        </p:grpSp>
        <p:grpSp>
          <p:nvGrpSpPr>
            <p:cNvPr id="316" name=""/>
            <p:cNvGrpSpPr/>
            <p:nvPr/>
          </p:nvGrpSpPr>
          <p:grpSpPr>
            <a:xfrm>
              <a:off x="6526800" y="5391000"/>
              <a:ext cx="2046240" cy="378360"/>
              <a:chOff x="6526800" y="5391000"/>
              <a:chExt cx="2046240" cy="378360"/>
            </a:xfrm>
          </p:grpSpPr>
          <p:grpSp>
            <p:nvGrpSpPr>
              <p:cNvPr id="317" name=""/>
              <p:cNvGrpSpPr/>
              <p:nvPr/>
            </p:nvGrpSpPr>
            <p:grpSpPr>
              <a:xfrm>
                <a:off x="7252560" y="5498640"/>
                <a:ext cx="1059840" cy="192240"/>
                <a:chOff x="7252560" y="5498640"/>
                <a:chExt cx="1059840" cy="192240"/>
              </a:xfrm>
            </p:grpSpPr>
            <p:pic>
              <p:nvPicPr>
                <p:cNvPr id="318" name="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7252560" y="5498640"/>
                  <a:ext cx="223200" cy="16380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319" name="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7477920" y="5498640"/>
                  <a:ext cx="223560" cy="16380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320" name="" descr="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7701480" y="5498640"/>
                  <a:ext cx="209520" cy="191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321" name="" descr=""/>
                <p:cNvPicPr/>
                <p:nvPr/>
              </p:nvPicPr>
              <p:blipFill>
                <a:blip r:embed="rId9"/>
                <a:stretch/>
              </p:blipFill>
              <p:spPr>
                <a:xfrm>
                  <a:off x="7902720" y="5499000"/>
                  <a:ext cx="209160" cy="1915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322" name="" descr=""/>
                <p:cNvPicPr/>
                <p:nvPr/>
              </p:nvPicPr>
              <p:blipFill>
                <a:blip r:embed="rId10"/>
                <a:stretch/>
              </p:blipFill>
              <p:spPr>
                <a:xfrm>
                  <a:off x="8103240" y="5499360"/>
                  <a:ext cx="209160" cy="1915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323" name=""/>
              <p:cNvSpPr txBox="1"/>
              <p:nvPr/>
            </p:nvSpPr>
            <p:spPr>
              <a:xfrm>
                <a:off x="6526800" y="5391000"/>
                <a:ext cx="2046240" cy="37836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rIns="90000" tIns="45000" bIns="45000" anchor="t">
                <a:noAutofit/>
              </a:bodyPr>
              <a:p>
                <a:r>
                  <a:rPr b="0" lang="pt-BR" sz="1800" spc="-1" strike="noStrike">
                    <a:latin typeface="Arial"/>
                  </a:rPr>
                  <a:t>  </a:t>
                </a:r>
                <a:r>
                  <a:rPr b="0" lang="pt-BR" sz="1800" spc="-1" strike="noStrike">
                    <a:latin typeface="Arial"/>
                  </a:rPr>
                  <a:t>K=5 (                )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  <p:sp>
          <p:nvSpPr>
            <p:cNvPr id="324" name=""/>
            <p:cNvSpPr txBox="1"/>
            <p:nvPr/>
          </p:nvSpPr>
          <p:spPr>
            <a:xfrm>
              <a:off x="7126200" y="4375440"/>
              <a:ext cx="577800" cy="360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1" lang="pt-BR" sz="1300" spc="-1" strike="noStrike">
                  <a:latin typeface="Arial"/>
                </a:rPr>
                <a:t>?</a:t>
              </a:r>
              <a:endParaRPr b="1" lang="pt-BR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244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2023-03-09T12:03:36Z</dcterms:modified>
  <cp:revision>14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