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EB9FB62-3B7B-475A-A959-4E0C804A4782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800" cy="35985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KIOXUbQdBI&amp;list=PLg3ZPsW_sghTw40eEdgUhnMO-uthjcA3g&amp;index=5" TargetMode="External"/><Relationship Id="rId2" Type="http://schemas.openxmlformats.org/officeDocument/2006/relationships/hyperlink" Target="https://www.youtube.com/watch?v=uDNWx00zN5o&amp;t=88s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715918b92644b3f857f11b011c21be48037e35c3/RaciocinioAlgoritmico/Aula%2001%20-%20Introdu&#231;&#227;o/Aula%2001%20-%20Exerc&#237;ciosFixa&#231;&#227;o%20-%20Resolu&#231;&#227;o.md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02 –  Estruturas de Seleção (IF-ELSE)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0640" cy="25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pt-BR" sz="1800" spc="-1" strike="noStrike"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876680"/>
            <a:ext cx="9170640" cy="491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Cite algumas situações em que podemos empregar expressões lógicas: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de um evento</a:t>
            </a: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11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eu estiver em Curitiba e não chover ou o ingresso for barato eu vou ao show de música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algoritmos: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de um Sistema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Disparo de Alarme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Frear um veiculo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2" marL="11304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Etc.....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Então, expressões lógicas determinam uma tomada de decisão, um desvio 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499"/>
              </a:spcAft>
              <a:buNone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condicional, etc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2"/>
          <p:cNvSpPr/>
          <p:nvPr/>
        </p:nvSpPr>
        <p:spPr>
          <a:xfrm>
            <a:off x="360000" y="189936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Determinam um desvio condicional no fluxo principal do algoritmo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921960"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9219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90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026600" y="2912040"/>
            <a:ext cx="33804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4680720" y="2883600"/>
            <a:ext cx="159120" cy="67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8"/>
          <p:cNvSpPr/>
          <p:nvPr/>
        </p:nvSpPr>
        <p:spPr>
          <a:xfrm>
            <a:off x="4680000" y="4570920"/>
            <a:ext cx="159840" cy="2113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4137840" y="2447640"/>
            <a:ext cx="1215000" cy="596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11"/>
          <p:cNvSpPr/>
          <p:nvPr/>
        </p:nvSpPr>
        <p:spPr>
          <a:xfrm flipH="1" rot="10800000">
            <a:off x="19792440" y="11130120"/>
            <a:ext cx="698040" cy="354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12"/>
          <p:cNvSpPr/>
          <p:nvPr/>
        </p:nvSpPr>
        <p:spPr>
          <a:xfrm>
            <a:off x="2693520" y="4693320"/>
            <a:ext cx="1128600" cy="402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4210560" y="5707440"/>
            <a:ext cx="1092960" cy="596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CustomShape 15"/>
          <p:cNvSpPr/>
          <p:nvPr/>
        </p:nvSpPr>
        <p:spPr>
          <a:xfrm rot="10800000">
            <a:off x="17888400" y="11130120"/>
            <a:ext cx="734400" cy="354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8"/>
          <p:cNvSpPr/>
          <p:nvPr/>
        </p:nvSpPr>
        <p:spPr>
          <a:xfrm>
            <a:off x="5718600" y="4693320"/>
            <a:ext cx="1204920" cy="4024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ustomShape 19"/>
          <p:cNvSpPr/>
          <p:nvPr/>
        </p:nvSpPr>
        <p:spPr>
          <a:xfrm>
            <a:off x="3823920" y="3556440"/>
            <a:ext cx="1888200" cy="107280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onector: Angulado 2"/>
          <p:cNvSpPr/>
          <p:nvPr/>
        </p:nvSpPr>
        <p:spPr>
          <a:xfrm flipV="1" rot="10800000">
            <a:off x="3260520" y="4094280"/>
            <a:ext cx="563400" cy="5976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onector: Angulado 22"/>
          <p:cNvSpPr/>
          <p:nvPr/>
        </p:nvSpPr>
        <p:spPr>
          <a:xfrm flipH="1" rot="16200000">
            <a:off x="3744000" y="4611960"/>
            <a:ext cx="448200" cy="14194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onector: Angulado 29"/>
          <p:cNvSpPr/>
          <p:nvPr/>
        </p:nvSpPr>
        <p:spPr>
          <a:xfrm>
            <a:off x="5713920" y="4093560"/>
            <a:ext cx="606240" cy="5976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onector: Angulado 32"/>
          <p:cNvSpPr/>
          <p:nvPr/>
        </p:nvSpPr>
        <p:spPr>
          <a:xfrm rot="5400000">
            <a:off x="5354640" y="4578480"/>
            <a:ext cx="448200" cy="14864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13"/>
          <p:cNvSpPr/>
          <p:nvPr/>
        </p:nvSpPr>
        <p:spPr>
          <a:xfrm>
            <a:off x="2872440" y="3736080"/>
            <a:ext cx="73440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CustomShape 13"/>
          <p:cNvSpPr/>
          <p:nvPr/>
        </p:nvSpPr>
        <p:spPr>
          <a:xfrm>
            <a:off x="5911200" y="3754080"/>
            <a:ext cx="80964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(IF)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026600" y="2912040"/>
            <a:ext cx="33804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 flipH="1" rot="16200000">
            <a:off x="2738160" y="4174560"/>
            <a:ext cx="398880" cy="17553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431640" y="1759680"/>
            <a:ext cx="9171000" cy="47473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estrutura é implementada pelo comando “IF”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3371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5" name="CustomShape 7"/>
          <p:cNvSpPr/>
          <p:nvPr/>
        </p:nvSpPr>
        <p:spPr>
          <a:xfrm>
            <a:off x="2612880" y="2884320"/>
            <a:ext cx="127800" cy="5551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2612160" y="4464000"/>
            <a:ext cx="152640" cy="2032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2069640" y="2286000"/>
            <a:ext cx="1215000" cy="596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 flipH="1" rot="10800000">
            <a:off x="16850520" y="11130120"/>
            <a:ext cx="698040" cy="354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2"/>
          <p:cNvSpPr/>
          <p:nvPr/>
        </p:nvSpPr>
        <p:spPr>
          <a:xfrm>
            <a:off x="761040" y="4635720"/>
            <a:ext cx="1128600" cy="40284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986760" y="3582000"/>
            <a:ext cx="73440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2142720" y="5478840"/>
            <a:ext cx="1092960" cy="596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1756080" y="3448800"/>
            <a:ext cx="1888200" cy="107280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3" name="CustomShape 16"/>
          <p:cNvSpPr/>
          <p:nvPr/>
        </p:nvSpPr>
        <p:spPr>
          <a:xfrm>
            <a:off x="7338240" y="2286000"/>
            <a:ext cx="1753920" cy="397836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4" name="Conector: Angulado 2"/>
          <p:cNvSpPr/>
          <p:nvPr/>
        </p:nvSpPr>
        <p:spPr>
          <a:xfrm flipV="1" rot="10800000">
            <a:off x="1328040" y="3985920"/>
            <a:ext cx="428040" cy="6476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onector: Angulado 4"/>
          <p:cNvSpPr/>
          <p:nvPr/>
        </p:nvSpPr>
        <p:spPr>
          <a:xfrm flipH="1" rot="16200000">
            <a:off x="1880280" y="4486320"/>
            <a:ext cx="211320" cy="13190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Seta: para a Direita 8"/>
          <p:cNvSpPr/>
          <p:nvPr/>
        </p:nvSpPr>
        <p:spPr>
          <a:xfrm>
            <a:off x="4246200" y="3255120"/>
            <a:ext cx="2331000" cy="158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(IF...ELSE)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4026600" y="2912040"/>
            <a:ext cx="33804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 flipH="1" rot="16200000">
            <a:off x="2401920" y="4174560"/>
            <a:ext cx="398880" cy="17553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CustomShape 6"/>
          <p:cNvSpPr/>
          <p:nvPr/>
        </p:nvSpPr>
        <p:spPr>
          <a:xfrm>
            <a:off x="503640" y="1759680"/>
            <a:ext cx="9171000" cy="474732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Pode-se adicionar um desvio condicional caso a condição seja falsa! (ELSE)</a:t>
            </a: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3" name="CustomShape 11"/>
          <p:cNvSpPr/>
          <p:nvPr/>
        </p:nvSpPr>
        <p:spPr>
          <a:xfrm flipH="1" rot="10800000">
            <a:off x="17998560" y="11130120"/>
            <a:ext cx="698040" cy="354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15"/>
          <p:cNvSpPr/>
          <p:nvPr/>
        </p:nvSpPr>
        <p:spPr>
          <a:xfrm rot="10800000">
            <a:off x="16094520" y="11130120"/>
            <a:ext cx="734400" cy="3546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>
            <a:off x="1605960" y="2844720"/>
            <a:ext cx="33804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7"/>
          <p:cNvSpPr/>
          <p:nvPr/>
        </p:nvSpPr>
        <p:spPr>
          <a:xfrm>
            <a:off x="2260080" y="2816280"/>
            <a:ext cx="159120" cy="671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8"/>
          <p:cNvSpPr/>
          <p:nvPr/>
        </p:nvSpPr>
        <p:spPr>
          <a:xfrm>
            <a:off x="2259360" y="4503600"/>
            <a:ext cx="159840" cy="2113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9"/>
          <p:cNvSpPr/>
          <p:nvPr/>
        </p:nvSpPr>
        <p:spPr>
          <a:xfrm>
            <a:off x="1717200" y="2380320"/>
            <a:ext cx="1215000" cy="596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12"/>
          <p:cNvSpPr/>
          <p:nvPr/>
        </p:nvSpPr>
        <p:spPr>
          <a:xfrm>
            <a:off x="272880" y="4646160"/>
            <a:ext cx="1143000" cy="39888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14"/>
          <p:cNvSpPr/>
          <p:nvPr/>
        </p:nvSpPr>
        <p:spPr>
          <a:xfrm>
            <a:off x="1789920" y="5640120"/>
            <a:ext cx="1092960" cy="5965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18"/>
          <p:cNvSpPr/>
          <p:nvPr/>
        </p:nvSpPr>
        <p:spPr>
          <a:xfrm>
            <a:off x="3298320" y="4605840"/>
            <a:ext cx="1139400" cy="3967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b*10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19"/>
          <p:cNvSpPr/>
          <p:nvPr/>
        </p:nvSpPr>
        <p:spPr>
          <a:xfrm>
            <a:off x="1403280" y="3489120"/>
            <a:ext cx="1888200" cy="107280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onector: Angulado 43"/>
          <p:cNvSpPr/>
          <p:nvPr/>
        </p:nvSpPr>
        <p:spPr>
          <a:xfrm flipV="1" rot="10800000">
            <a:off x="847080" y="4025880"/>
            <a:ext cx="556200" cy="61812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onector: Angulado 44"/>
          <p:cNvSpPr/>
          <p:nvPr/>
        </p:nvSpPr>
        <p:spPr>
          <a:xfrm flipH="1" rot="16200000">
            <a:off x="1404720" y="4487760"/>
            <a:ext cx="310320" cy="14284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onector: Angulado 45"/>
          <p:cNvSpPr/>
          <p:nvPr/>
        </p:nvSpPr>
        <p:spPr>
          <a:xfrm>
            <a:off x="3293280" y="4026600"/>
            <a:ext cx="573480" cy="57780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onector: Angulado 46"/>
          <p:cNvSpPr/>
          <p:nvPr/>
        </p:nvSpPr>
        <p:spPr>
          <a:xfrm rot="5400000">
            <a:off x="2914920" y="4410360"/>
            <a:ext cx="453960" cy="145368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CustomShape 13"/>
          <p:cNvSpPr/>
          <p:nvPr/>
        </p:nvSpPr>
        <p:spPr>
          <a:xfrm>
            <a:off x="451800" y="3669120"/>
            <a:ext cx="73440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13"/>
          <p:cNvSpPr/>
          <p:nvPr/>
        </p:nvSpPr>
        <p:spPr>
          <a:xfrm>
            <a:off x="3490560" y="3686760"/>
            <a:ext cx="80964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Seta: para a Direita 59"/>
          <p:cNvSpPr/>
          <p:nvPr/>
        </p:nvSpPr>
        <p:spPr>
          <a:xfrm>
            <a:off x="4784400" y="3255120"/>
            <a:ext cx="2331000" cy="15811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0" name="CustomShape 16"/>
          <p:cNvSpPr/>
          <p:nvPr/>
        </p:nvSpPr>
        <p:spPr>
          <a:xfrm>
            <a:off x="7338240" y="2286000"/>
            <a:ext cx="1753920" cy="397836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4026600" y="2912040"/>
            <a:ext cx="33804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CustomShape 5"/>
          <p:cNvSpPr/>
          <p:nvPr/>
        </p:nvSpPr>
        <p:spPr>
          <a:xfrm flipH="1" rot="16200000">
            <a:off x="2738160" y="4174560"/>
            <a:ext cx="398880" cy="17553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6"/>
          <p:cNvSpPr/>
          <p:nvPr/>
        </p:nvSpPr>
        <p:spPr>
          <a:xfrm>
            <a:off x="503640" y="1759680"/>
            <a:ext cx="9171000" cy="4747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se uma pessoa pode votar a partir de seu ano de nascimento</a:t>
            </a: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Sendo dois produtos: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caro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Identificar o produto mais barato</a:t>
            </a: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171360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=&gt; Dinâmica de grupo (30 min)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as dimensões de duas caixas (Altura, Largura e Profundidade), identifique a maior caixa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carro A percorre um trajeto de 121km em 83 minutos, enquanto o carro B percorre 345km em 4h:38min. Informe qual o carro mais rápido.</a:t>
            </a:r>
            <a:endParaRPr b="0" lang="pt-BR" sz="1800" spc="-1" strike="noStrike">
              <a:latin typeface="Arial"/>
            </a:endParaRPr>
          </a:p>
          <a:p>
            <a:pPr lvl="1" marL="457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com o professor ao final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4026600" y="2912040"/>
            <a:ext cx="33804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 flipH="1" rot="16200000">
            <a:off x="2738160" y="4174560"/>
            <a:ext cx="398880" cy="175536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6"/>
          <p:cNvSpPr/>
          <p:nvPr/>
        </p:nvSpPr>
        <p:spPr>
          <a:xfrm>
            <a:off x="503640" y="1759680"/>
            <a:ext cx="9171000" cy="47473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determinam um desvio condicional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Utilizam expressões lógicas para determinar se um determinado bloco de código será executado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Prof. Wallison Silva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Pythonando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Entrada e Saída de Dados em Python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Operadores Relacionais e Lógicos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505240" y="3766680"/>
            <a:ext cx="5269320" cy="186624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10"/>
          <p:cNvSpPr/>
          <p:nvPr/>
        </p:nvSpPr>
        <p:spPr>
          <a:xfrm>
            <a:off x="2946240" y="5339160"/>
            <a:ext cx="293760" cy="2937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7"/>
          <p:cNvSpPr/>
          <p:nvPr/>
        </p:nvSpPr>
        <p:spPr>
          <a:xfrm>
            <a:off x="2505240" y="5339160"/>
            <a:ext cx="293760" cy="2937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[Tópico 01 - ExercíciosFixação - Resolução.md]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Entrada e Saída de Dados (I/O)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print() 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imprime texto e dados no console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stdout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Input(): 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lê dados do teclado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stdin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2805120" y="2473920"/>
            <a:ext cx="4307400" cy="136800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356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3.14159265359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' e de Y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</a:t>
            </a: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 %d e de Y é %.3f'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% (x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2805120" y="4711320"/>
            <a:ext cx="4307400" cy="200736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input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"Digite um valor inteiro: "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(x)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input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"Digite um número real (float): "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</a:t>
            </a:r>
            <a:br>
              <a:rPr sz="1400"/>
            </a:b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 = </a:t>
            </a: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float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(y)</a:t>
            </a:r>
            <a:br>
              <a:rPr sz="1400"/>
            </a:b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' e de Y é'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</a:t>
            </a:r>
            <a:br>
              <a:rPr sz="1400"/>
            </a:br>
            <a:r>
              <a:rPr b="0" lang="pt-BR" sz="1400" spc="-1" strike="noStrike">
                <a:solidFill>
                  <a:srgbClr val="8888c6"/>
                </a:solidFill>
                <a:latin typeface="JetBrains Mono"/>
                <a:ea typeface="DejaVu Sans"/>
              </a:rPr>
              <a:t>print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</a:t>
            </a:r>
            <a:r>
              <a:rPr b="0" lang="pt-BR" sz="1400" spc="-1" strike="noStrike">
                <a:solidFill>
                  <a:srgbClr val="6a8759"/>
                </a:solidFill>
                <a:latin typeface="JetBrains Mono"/>
                <a:ea typeface="DejaVu Sans"/>
              </a:rPr>
              <a:t>‘Olá, o valor de X é %d e de Y é %.3f'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% (x</a:t>
            </a:r>
            <a:r>
              <a:rPr b="0" lang="pt-BR" sz="1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, </a:t>
            </a:r>
            <a:r>
              <a:rPr b="0" lang="pt-BR" sz="1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y))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51" name="Content Placeholder 3"/>
          <p:cNvGraphicFramePr/>
          <p:nvPr/>
        </p:nvGraphicFramePr>
        <p:xfrm>
          <a:off x="1510920" y="3260520"/>
          <a:ext cx="7476480" cy="2625480"/>
        </p:xfrm>
        <a:graphic>
          <a:graphicData uri="http://schemas.openxmlformats.org/drawingml/2006/table">
            <a:tbl>
              <a:tblPr/>
              <a:tblGrid>
                <a:gridCol w="1436400"/>
                <a:gridCol w="3005640"/>
                <a:gridCol w="3034800"/>
              </a:tblGrid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Operador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Função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Exemplo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==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Igualdade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== 3, x ==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!=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Diferença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!= 4, x !=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 &gt; 6, x &gt; 5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x &lt; 10, 5 &lt; 0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&gt;=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Maior ou igual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 &gt;= 0, x &gt;= y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51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&lt;=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Menor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</a:t>
                      </a: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igual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 que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 &lt;= 0, x &lt;= y 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152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Utilizados para comparar duas variáveis, geralmente de mesmo tipo</a:t>
            </a:r>
            <a:endParaRPr b="0" lang="pt-BR" sz="20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Resulta em um valor </a:t>
            </a:r>
            <a:r>
              <a:rPr b="1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(</a:t>
            </a:r>
            <a:r>
              <a:rPr b="0" i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True or False</a:t>
            </a: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 &gt; 1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&lt; 3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4 == 4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21 != 18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* 4 == 24 / 3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15 % 4 &lt; 19 % 6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3 * 5 / 4 &lt;= 3**2 / 0.5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x = 2 + 8 % 7 &gt;= 3 * 6 – 15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Lógicos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expressões lógicas combinando operações relacionais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(AND) , OU (OR) , OU-EXCLUSIVO (^) e Negação (NOT)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Tabelas Verdade: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graphicFrame>
        <p:nvGraphicFramePr>
          <p:cNvPr id="161" name="Group 333"/>
          <p:cNvGraphicFramePr/>
          <p:nvPr/>
        </p:nvGraphicFramePr>
        <p:xfrm>
          <a:off x="360000" y="3858840"/>
          <a:ext cx="263052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AND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Group 336"/>
          <p:cNvGraphicFramePr/>
          <p:nvPr/>
        </p:nvGraphicFramePr>
        <p:xfrm>
          <a:off x="4218480" y="5715360"/>
          <a:ext cx="1567800" cy="1096200"/>
        </p:xfrm>
        <a:graphic>
          <a:graphicData uri="http://schemas.openxmlformats.org/drawingml/2006/table">
            <a:tbl>
              <a:tblPr/>
              <a:tblGrid>
                <a:gridCol w="495000"/>
                <a:gridCol w="1073160"/>
              </a:tblGrid>
              <a:tr h="39600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NOT</a:t>
                      </a:r>
                      <a:r>
                        <a:rPr b="1" lang="pt-BR" sz="20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A</a:t>
                      </a:r>
                      <a:endParaRPr b="0" lang="pt-BR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7005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roup 333"/>
          <p:cNvGraphicFramePr/>
          <p:nvPr/>
        </p:nvGraphicFramePr>
        <p:xfrm>
          <a:off x="3677400" y="3855960"/>
          <a:ext cx="263052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OR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roup 333"/>
          <p:cNvGraphicFramePr/>
          <p:nvPr/>
        </p:nvGraphicFramePr>
        <p:xfrm>
          <a:off x="6968520" y="3855960"/>
          <a:ext cx="2630520" cy="1813680"/>
        </p:xfrm>
        <a:graphic>
          <a:graphicData uri="http://schemas.openxmlformats.org/drawingml/2006/table">
            <a:tbl>
              <a:tblPr/>
              <a:tblGrid>
                <a:gridCol w="601560"/>
                <a:gridCol w="568800"/>
                <a:gridCol w="322560"/>
                <a:gridCol w="1137960"/>
              </a:tblGrid>
              <a:tr h="54000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A </a:t>
                      </a: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^</a:t>
                      </a: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 B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  <a:tr h="1274040"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  <a:tc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V</a:t>
                      </a:r>
                      <a:endParaRPr b="0" lang="pt-BR" sz="1800" spc="-1" strike="noStrike">
                        <a:latin typeface="Arial"/>
                      </a:endParaRPr>
                    </a:p>
                    <a:p>
                      <a:pPr marL="343080" indent="-343080"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pt-BR" sz="1800" spc="-1" strike="noStrike">
                          <a:solidFill>
                            <a:srgbClr val="000000"/>
                          </a:solidFill>
                          <a:latin typeface="Times New Roman"/>
                          <a:ea typeface="DejaVu Sans"/>
                        </a:rPr>
                        <a:t>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1fea0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 entre Operadores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8" name="Rectangle 3"/>
          <p:cNvSpPr/>
          <p:nvPr/>
        </p:nvSpPr>
        <p:spPr>
          <a:xfrm>
            <a:off x="405000" y="1468800"/>
            <a:ext cx="3089160" cy="44938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Prioridade: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lvl="1" marL="441360" indent="-258840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operadores lógicos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lvl="1" marL="441360" indent="-258840" algn="just">
              <a:lnSpc>
                <a:spcPct val="120000"/>
              </a:lnSpc>
              <a:spcBef>
                <a:spcPts val="499"/>
              </a:spcBef>
              <a:buClr>
                <a:srgbClr val="4f81b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Entre todos os operadores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  <p:sp>
        <p:nvSpPr>
          <p:cNvPr id="169" name="Text Box 4"/>
          <p:cNvSpPr/>
          <p:nvPr/>
        </p:nvSpPr>
        <p:spPr>
          <a:xfrm>
            <a:off x="5303160" y="2202480"/>
            <a:ext cx="4043160" cy="1141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Negação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OU - EXCLUSIVO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0" name="Line 5"/>
          <p:cNvSpPr/>
          <p:nvPr/>
        </p:nvSpPr>
        <p:spPr>
          <a:xfrm>
            <a:off x="5303160" y="2085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Line 6"/>
          <p:cNvSpPr/>
          <p:nvPr/>
        </p:nvSpPr>
        <p:spPr>
          <a:xfrm>
            <a:off x="5173920" y="2202120"/>
            <a:ext cx="360" cy="114300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AutoShape 8"/>
          <p:cNvSpPr/>
          <p:nvPr/>
        </p:nvSpPr>
        <p:spPr>
          <a:xfrm>
            <a:off x="3780000" y="2520000"/>
            <a:ext cx="1182960" cy="6494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 Box 9"/>
          <p:cNvSpPr/>
          <p:nvPr/>
        </p:nvSpPr>
        <p:spPr>
          <a:xfrm>
            <a:off x="5303160" y="4488480"/>
            <a:ext cx="4043160" cy="16747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Parênteses mais internos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Aritméticos / Funções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Relacionais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  <a:ea typeface="DejaVu Sans"/>
              </a:rPr>
              <a:t>Operadores Lógicos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74" name="Line 10"/>
          <p:cNvSpPr/>
          <p:nvPr/>
        </p:nvSpPr>
        <p:spPr>
          <a:xfrm>
            <a:off x="5303160" y="4371840"/>
            <a:ext cx="3714840" cy="36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Line 11"/>
          <p:cNvSpPr/>
          <p:nvPr/>
        </p:nvSpPr>
        <p:spPr>
          <a:xfrm>
            <a:off x="5173920" y="4488120"/>
            <a:ext cx="360" cy="1676520"/>
          </a:xfrm>
          <a:prstGeom prst="line">
            <a:avLst/>
          </a:prstGeom>
          <a:ln w="3810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AutoShape 12"/>
          <p:cNvSpPr/>
          <p:nvPr/>
        </p:nvSpPr>
        <p:spPr>
          <a:xfrm>
            <a:off x="3658680" y="4860000"/>
            <a:ext cx="1200600" cy="64944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Relacionais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216000" indent="-208440">
              <a:lnSpc>
                <a:spcPct val="60000"/>
              </a:lnSpc>
              <a:spcAft>
                <a:spcPts val="4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resultado </a:t>
            </a:r>
            <a:r>
              <a:rPr b="1" i="1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booleano</a:t>
            </a:r>
            <a:r>
              <a:rPr b="0" lang="pt-BR" sz="2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? : 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499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 &lt; 5 and 15 / 3 == 5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2 &lt; 5 or 15 / 3 == 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(2 &lt; 5) ^ (15 / 3) == 5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2 &lt; 5 or 15 / 3 == 5</a:t>
            </a:r>
            <a:endParaRPr b="0" lang="pt-BR" sz="2400" spc="-1" strike="noStrike">
              <a:latin typeface="Arial"/>
            </a:endParaRPr>
          </a:p>
          <a:p>
            <a:pPr marL="464760"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(True and False) or (True or not False)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not (True or True) and (False and False)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(not (5 != 10/2) or True) and (2 – 5 &gt; 5 – 2 or True)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((not True and False) and (True or False or False)) and (True and (5 &gt;= 5))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 lvl="1" marL="673200" indent="-208440">
              <a:lnSpc>
                <a:spcPct val="60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  <a:ea typeface="DejaVu Sans"/>
              </a:rPr>
              <a:t>(not (5 == 5) and (not (True and False)))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60000"/>
              </a:lnSpc>
              <a:spcAft>
                <a:spcPts val="799"/>
              </a:spcAft>
              <a:buNone/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3268</TotalTime>
  <Application>LibreOffice/7.3.7.2$Linux_X86_64 LibreOffice_project/30$Build-2</Application>
  <AppVersion>15.0000</AppVersion>
  <Words>1245</Words>
  <Paragraphs>334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2023-02-27T20:58:07Z</dcterms:modified>
  <cp:revision>130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