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0080625" cy="7559675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92FB602-B03B-4938-926C-AE6D3C7EE9C8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560" cy="323172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4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0" y="9119520"/>
            <a:ext cx="316044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560" cy="323172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4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0" y="9119520"/>
            <a:ext cx="316044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560" cy="323172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08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0" y="9119520"/>
            <a:ext cx="316008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560" cy="323172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4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0" y="9119520"/>
            <a:ext cx="316044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560" cy="323172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4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0" y="9119520"/>
            <a:ext cx="316044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560" cy="323172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4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0" y="9119520"/>
            <a:ext cx="316044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560" cy="323172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4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2" name="CustomShape 37"/>
          <p:cNvSpPr/>
          <p:nvPr/>
        </p:nvSpPr>
        <p:spPr>
          <a:xfrm>
            <a:off x="0" y="9119520"/>
            <a:ext cx="316044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560" cy="323172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4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0" y="9119520"/>
            <a:ext cx="316044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560" cy="323172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4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8" name="CustomShape 21"/>
          <p:cNvSpPr/>
          <p:nvPr/>
        </p:nvSpPr>
        <p:spPr>
          <a:xfrm>
            <a:off x="0" y="9119520"/>
            <a:ext cx="316044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560" cy="323172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4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1" name="CustomShape 28"/>
          <p:cNvSpPr/>
          <p:nvPr/>
        </p:nvSpPr>
        <p:spPr>
          <a:xfrm>
            <a:off x="0" y="9119520"/>
            <a:ext cx="316044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0280" cy="12502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ZKIOXUbQdBI&amp;list=PLg3ZPsW_sghTw40eEdgUhnMO-uthjcA3g&amp;index=5" TargetMode="External"/><Relationship Id="rId2" Type="http://schemas.openxmlformats.org/officeDocument/2006/relationships/hyperlink" Target="https://www.youtube.com/watch?v=uDNWx00zN5o&amp;t=88s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000" y="333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03 –  Estruturas de Seleção (IF-ELIF-ELSE)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40000" y="4680000"/>
            <a:ext cx="9170280" cy="25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4026600" y="2912040"/>
            <a:ext cx="338004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5"/>
          <p:cNvSpPr/>
          <p:nvPr/>
        </p:nvSpPr>
        <p:spPr>
          <a:xfrm flipH="1" rot="16200000">
            <a:off x="2737800" y="4174560"/>
            <a:ext cx="398520" cy="1755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6"/>
          <p:cNvSpPr/>
          <p:nvPr/>
        </p:nvSpPr>
        <p:spPr>
          <a:xfrm>
            <a:off x="503640" y="1759680"/>
            <a:ext cx="9170640" cy="4746960"/>
          </a:xfrm>
          <a:prstGeom prst="rect">
            <a:avLst/>
          </a:prstGeom>
          <a:solidFill>
            <a:srgbClr val="ffffff"/>
          </a:solidFill>
          <a:ln w="25560">
            <a:solidFill>
              <a:srgbClr val="ff7b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 compostas com claúsulas ‘elif’ determinam múltiplos desvio condicionais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 entanto, somente a primeira condição verdadeira (TRUE), é executada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de Fixação: 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</a:rPr>
              <a:t>Tópico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Perdeu a Tópico ? Quer outra explicação ? Segue alguns links: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Prof. Wallison Silva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Pythonando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Tópico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Correção Exercícios da Tópico 02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 Múltipla (IF..ELIF..ELIF..ELSE)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470680" y="3533760"/>
            <a:ext cx="5269320" cy="1866240"/>
          </a:xfrm>
          <a:prstGeom prst="rect">
            <a:avLst/>
          </a:prstGeom>
          <a:ln w="0">
            <a:noFill/>
          </a:ln>
        </p:spPr>
      </p:pic>
      <p:sp>
        <p:nvSpPr>
          <p:cNvPr id="178" name="CustomShape 38"/>
          <p:cNvSpPr/>
          <p:nvPr/>
        </p:nvSpPr>
        <p:spPr>
          <a:xfrm>
            <a:off x="2911680" y="5106240"/>
            <a:ext cx="293760" cy="2937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9"/>
          <p:cNvSpPr/>
          <p:nvPr/>
        </p:nvSpPr>
        <p:spPr>
          <a:xfrm>
            <a:off x="2470680" y="5106240"/>
            <a:ext cx="293760" cy="2937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9"/>
          <p:cNvSpPr/>
          <p:nvPr/>
        </p:nvSpPr>
        <p:spPr>
          <a:xfrm>
            <a:off x="3376440" y="5106240"/>
            <a:ext cx="293760" cy="2937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Correção de Exercícios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642400" y="2154240"/>
            <a:ext cx="71532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</a:rPr>
              <a:t>Tópico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Seleção (IF...ELIF....ELSE)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4026600" y="2912040"/>
            <a:ext cx="338004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1"/>
          <p:cNvSpPr/>
          <p:nvPr/>
        </p:nvSpPr>
        <p:spPr>
          <a:xfrm flipH="1" rot="10800000">
            <a:off x="17998920" y="11130480"/>
            <a:ext cx="697680" cy="3542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5"/>
          <p:cNvSpPr/>
          <p:nvPr/>
        </p:nvSpPr>
        <p:spPr>
          <a:xfrm rot="10800000">
            <a:off x="16094880" y="11130480"/>
            <a:ext cx="734040" cy="3542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9"/>
          <p:cNvSpPr/>
          <p:nvPr/>
        </p:nvSpPr>
        <p:spPr>
          <a:xfrm>
            <a:off x="663120" y="2354760"/>
            <a:ext cx="1214640" cy="384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10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2" name="CustomShape 12"/>
          <p:cNvSpPr/>
          <p:nvPr/>
        </p:nvSpPr>
        <p:spPr>
          <a:xfrm>
            <a:off x="2549160" y="3098160"/>
            <a:ext cx="1215720" cy="2566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3" name="CustomShape 14"/>
          <p:cNvSpPr/>
          <p:nvPr/>
        </p:nvSpPr>
        <p:spPr>
          <a:xfrm>
            <a:off x="723960" y="6382080"/>
            <a:ext cx="1092600" cy="384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4" name="CustomShape 19"/>
          <p:cNvSpPr/>
          <p:nvPr/>
        </p:nvSpPr>
        <p:spPr>
          <a:xfrm>
            <a:off x="542520" y="2878560"/>
            <a:ext cx="1455840" cy="69228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5" name="CustomShape 13"/>
          <p:cNvSpPr/>
          <p:nvPr/>
        </p:nvSpPr>
        <p:spPr>
          <a:xfrm>
            <a:off x="1970640" y="2928600"/>
            <a:ext cx="59076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6" name="Seta: para a Direita 59"/>
          <p:cNvSpPr/>
          <p:nvPr/>
        </p:nvSpPr>
        <p:spPr>
          <a:xfrm>
            <a:off x="5310360" y="3706560"/>
            <a:ext cx="1840680" cy="1580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CustomShape 16"/>
          <p:cNvSpPr/>
          <p:nvPr/>
        </p:nvSpPr>
        <p:spPr>
          <a:xfrm>
            <a:off x="7336800" y="2758680"/>
            <a:ext cx="1753560" cy="3754440"/>
          </a:xfrm>
          <a:prstGeom prst="rect">
            <a:avLst/>
          </a:prstGeom>
          <a:solidFill>
            <a:srgbClr val="4f81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a=10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b=20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if ( a &gt; b ) 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elif (b&gt; 15)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b * a * 10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elif (b&gt; 30)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b – 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.....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else: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b * 10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 = a +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8" name="Conector de Seta Reta 9"/>
          <p:cNvSpPr/>
          <p:nvPr/>
        </p:nvSpPr>
        <p:spPr>
          <a:xfrm>
            <a:off x="2000160" y="3225600"/>
            <a:ext cx="54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onector de Seta Reta 11"/>
          <p:cNvSpPr/>
          <p:nvPr/>
        </p:nvSpPr>
        <p:spPr>
          <a:xfrm>
            <a:off x="1271520" y="3572640"/>
            <a:ext cx="360" cy="38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3"/>
          <p:cNvSpPr/>
          <p:nvPr/>
        </p:nvSpPr>
        <p:spPr>
          <a:xfrm>
            <a:off x="588960" y="3560040"/>
            <a:ext cx="734040" cy="2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1" name="Conector de Seta Reta 72"/>
          <p:cNvSpPr/>
          <p:nvPr/>
        </p:nvSpPr>
        <p:spPr>
          <a:xfrm>
            <a:off x="1271520" y="2741400"/>
            <a:ext cx="360" cy="13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2"/>
          <p:cNvSpPr/>
          <p:nvPr/>
        </p:nvSpPr>
        <p:spPr>
          <a:xfrm>
            <a:off x="2553840" y="4069800"/>
            <a:ext cx="1225440" cy="2566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b * a * 10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3" name="CustomShape 19"/>
          <p:cNvSpPr/>
          <p:nvPr/>
        </p:nvSpPr>
        <p:spPr>
          <a:xfrm>
            <a:off x="547200" y="3850200"/>
            <a:ext cx="1455840" cy="69228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&gt; 15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4" name="CustomShape 13"/>
          <p:cNvSpPr/>
          <p:nvPr/>
        </p:nvSpPr>
        <p:spPr>
          <a:xfrm>
            <a:off x="1975680" y="3900600"/>
            <a:ext cx="59076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5" name="Conector de Seta Reta 77"/>
          <p:cNvSpPr/>
          <p:nvPr/>
        </p:nvSpPr>
        <p:spPr>
          <a:xfrm>
            <a:off x="2005200" y="4197600"/>
            <a:ext cx="54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onector de Seta Reta 78"/>
          <p:cNvSpPr/>
          <p:nvPr/>
        </p:nvSpPr>
        <p:spPr>
          <a:xfrm>
            <a:off x="1276200" y="4544640"/>
            <a:ext cx="360" cy="38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3"/>
          <p:cNvSpPr/>
          <p:nvPr/>
        </p:nvSpPr>
        <p:spPr>
          <a:xfrm>
            <a:off x="593640" y="4531680"/>
            <a:ext cx="734040" cy="2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8" name="CustomShape 12"/>
          <p:cNvSpPr/>
          <p:nvPr/>
        </p:nvSpPr>
        <p:spPr>
          <a:xfrm>
            <a:off x="2549160" y="5030640"/>
            <a:ext cx="1215720" cy="2566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b -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9" name="CustomShape 19"/>
          <p:cNvSpPr/>
          <p:nvPr/>
        </p:nvSpPr>
        <p:spPr>
          <a:xfrm>
            <a:off x="542520" y="4811040"/>
            <a:ext cx="1455840" cy="69228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&gt; 30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0" name="CustomShape 13"/>
          <p:cNvSpPr/>
          <p:nvPr/>
        </p:nvSpPr>
        <p:spPr>
          <a:xfrm>
            <a:off x="1970640" y="4861080"/>
            <a:ext cx="59076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1" name="Conector de Seta Reta 86"/>
          <p:cNvSpPr/>
          <p:nvPr/>
        </p:nvSpPr>
        <p:spPr>
          <a:xfrm>
            <a:off x="2000160" y="5158080"/>
            <a:ext cx="54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onector de Seta Reta 87"/>
          <p:cNvSpPr/>
          <p:nvPr/>
        </p:nvSpPr>
        <p:spPr>
          <a:xfrm flipH="1">
            <a:off x="1267200" y="5505480"/>
            <a:ext cx="360" cy="29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3"/>
          <p:cNvSpPr/>
          <p:nvPr/>
        </p:nvSpPr>
        <p:spPr>
          <a:xfrm>
            <a:off x="588960" y="5408640"/>
            <a:ext cx="734040" cy="2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......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4" name="Conector: Angulado 73"/>
          <p:cNvSpPr/>
          <p:nvPr/>
        </p:nvSpPr>
        <p:spPr>
          <a:xfrm flipH="1">
            <a:off x="1816560" y="3227400"/>
            <a:ext cx="1946160" cy="3345480"/>
          </a:xfrm>
          <a:prstGeom prst="bentConnector3">
            <a:avLst>
              <a:gd name="adj1" fmla="val -68834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onector: Angulado 94"/>
          <p:cNvSpPr/>
          <p:nvPr/>
        </p:nvSpPr>
        <p:spPr>
          <a:xfrm flipH="1">
            <a:off x="1816560" y="4199400"/>
            <a:ext cx="1950840" cy="2373840"/>
          </a:xfrm>
          <a:prstGeom prst="bentConnector3">
            <a:avLst>
              <a:gd name="adj1" fmla="val -47988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onector: Angulado 100"/>
          <p:cNvSpPr/>
          <p:nvPr/>
        </p:nvSpPr>
        <p:spPr>
          <a:xfrm flipH="1">
            <a:off x="1816560" y="5159880"/>
            <a:ext cx="1946160" cy="1413000"/>
          </a:xfrm>
          <a:prstGeom prst="bentConnector3">
            <a:avLst>
              <a:gd name="adj1" fmla="val -30506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360000" y="170568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Permite criar uma estrutura de múltipla escolha, sendo que </a:t>
            </a: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apenas o primeiro bloco 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 condição verdadeira (TRUE) é executada. A claúsula ELSE pode ou não estar contida.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18" name="CustomShape 13"/>
          <p:cNvSpPr/>
          <p:nvPr/>
        </p:nvSpPr>
        <p:spPr>
          <a:xfrm>
            <a:off x="952200" y="5806440"/>
            <a:ext cx="734040" cy="28440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else: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9" name="Conector de Seta Reta 108"/>
          <p:cNvSpPr/>
          <p:nvPr/>
        </p:nvSpPr>
        <p:spPr>
          <a:xfrm>
            <a:off x="1725840" y="5932440"/>
            <a:ext cx="82116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2"/>
          <p:cNvSpPr/>
          <p:nvPr/>
        </p:nvSpPr>
        <p:spPr>
          <a:xfrm>
            <a:off x="2549160" y="5807520"/>
            <a:ext cx="1215720" cy="2566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b *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21" name="Conector: Angulado 114"/>
          <p:cNvSpPr/>
          <p:nvPr/>
        </p:nvSpPr>
        <p:spPr>
          <a:xfrm flipH="1">
            <a:off x="1816560" y="5937120"/>
            <a:ext cx="1946160" cy="636120"/>
          </a:xfrm>
          <a:prstGeom prst="bentConnector3">
            <a:avLst>
              <a:gd name="adj1" fmla="val -11733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Seta: para Baixo 110"/>
          <p:cNvSpPr/>
          <p:nvPr/>
        </p:nvSpPr>
        <p:spPr>
          <a:xfrm>
            <a:off x="229680" y="2476440"/>
            <a:ext cx="97560" cy="4204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4026600" y="2912040"/>
            <a:ext cx="338004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"/>
          <p:cNvSpPr/>
          <p:nvPr/>
        </p:nvSpPr>
        <p:spPr>
          <a:xfrm flipH="1" rot="16200000">
            <a:off x="2737800" y="4174560"/>
            <a:ext cx="398520" cy="1755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6"/>
          <p:cNvSpPr/>
          <p:nvPr/>
        </p:nvSpPr>
        <p:spPr>
          <a:xfrm>
            <a:off x="503640" y="1759680"/>
            <a:ext cx="9170640" cy="474696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o seguinte trecho de código: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a saída para as seguintes condições:  </a:t>
            </a:r>
            <a:endParaRPr b="0" lang="pt-BR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5   X = 15   X = 25   X = 35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9" name="Rectangle 1"/>
          <p:cNvSpPr/>
          <p:nvPr/>
        </p:nvSpPr>
        <p:spPr>
          <a:xfrm>
            <a:off x="1080000" y="2160720"/>
            <a:ext cx="3239280" cy="2283840"/>
          </a:xfrm>
          <a:prstGeom prst="rect">
            <a:avLst/>
          </a:prstGeom>
          <a:solidFill>
            <a:srgbClr val="2b2b2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if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&gt; </a:t>
            </a:r>
            <a:r>
              <a:rPr b="0" lang="pt-BR" sz="1800" spc="-1" strike="noStrike">
                <a:solidFill>
                  <a:srgbClr val="6897bb"/>
                </a:solidFill>
                <a:latin typeface="JetBrains Mono"/>
                <a:ea typeface="DejaVu Sans"/>
              </a:rPr>
              <a:t>10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1800"/>
            </a:b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print(‘Maior que 10’)</a:t>
            </a:r>
            <a:br>
              <a:rPr sz="1800"/>
            </a:b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elif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&gt; </a:t>
            </a:r>
            <a:r>
              <a:rPr b="0" lang="pt-BR" sz="1800" spc="-1" strike="noStrike">
                <a:solidFill>
                  <a:srgbClr val="6897bb"/>
                </a:solidFill>
                <a:latin typeface="JetBrains Mono"/>
                <a:ea typeface="DejaVu Sans"/>
              </a:rPr>
              <a:t>20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1800"/>
            </a:b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print(‘Maior que 20’)</a:t>
            </a:r>
            <a:br>
              <a:rPr sz="1800"/>
            </a:b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elif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&gt; </a:t>
            </a:r>
            <a:r>
              <a:rPr b="0" lang="pt-BR" sz="1800" spc="-1" strike="noStrike">
                <a:solidFill>
                  <a:srgbClr val="6897bb"/>
                </a:solidFill>
                <a:latin typeface="JetBrains Mono"/>
                <a:ea typeface="DejaVu Sans"/>
              </a:rPr>
              <a:t>30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1800"/>
            </a:b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print(‘Maior que 30’)</a:t>
            </a:r>
            <a:br>
              <a:rPr sz="1800"/>
            </a:b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else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:    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print(‘Nenhum’)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3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1" name="CustomShape 3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2" name="CustomShape 3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3" name="CustomShape 34"/>
          <p:cNvSpPr/>
          <p:nvPr/>
        </p:nvSpPr>
        <p:spPr>
          <a:xfrm>
            <a:off x="4026600" y="2912040"/>
            <a:ext cx="338004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5"/>
          <p:cNvSpPr/>
          <p:nvPr/>
        </p:nvSpPr>
        <p:spPr>
          <a:xfrm flipH="1" rot="16200000">
            <a:off x="2737800" y="4174560"/>
            <a:ext cx="398520" cy="1755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6"/>
          <p:cNvSpPr/>
          <p:nvPr/>
        </p:nvSpPr>
        <p:spPr>
          <a:xfrm>
            <a:off x="503640" y="1759680"/>
            <a:ext cx="9170640" cy="474696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o seguinte trecho de código: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a saída para as seguintes condições:  </a:t>
            </a:r>
            <a:endParaRPr b="0" lang="pt-BR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5   X = 15   X = 25   X = 35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36" name="Rectangle 5"/>
          <p:cNvSpPr/>
          <p:nvPr/>
        </p:nvSpPr>
        <p:spPr>
          <a:xfrm>
            <a:off x="1080000" y="2160720"/>
            <a:ext cx="3239280" cy="2283840"/>
          </a:xfrm>
          <a:prstGeom prst="rect">
            <a:avLst/>
          </a:prstGeom>
          <a:solidFill>
            <a:srgbClr val="2b2b2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if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&lt; </a:t>
            </a:r>
            <a:r>
              <a:rPr b="0" lang="pt-BR" sz="1800" spc="-1" strike="noStrike">
                <a:solidFill>
                  <a:srgbClr val="6897bb"/>
                </a:solidFill>
                <a:latin typeface="JetBrains Mono"/>
                <a:ea typeface="DejaVu Sans"/>
              </a:rPr>
              <a:t>30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1800"/>
            </a:b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print(‘Menor que 30’)</a:t>
            </a:r>
            <a:br>
              <a:rPr sz="1800"/>
            </a:b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elif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&lt; </a:t>
            </a:r>
            <a:r>
              <a:rPr b="0" lang="pt-BR" sz="1800" spc="-1" strike="noStrike">
                <a:solidFill>
                  <a:srgbClr val="6897bb"/>
                </a:solidFill>
                <a:latin typeface="JetBrains Mono"/>
                <a:ea typeface="DejaVu Sans"/>
              </a:rPr>
              <a:t>20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1800"/>
            </a:b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print(‘Menor que 20’)</a:t>
            </a:r>
            <a:br>
              <a:rPr sz="1800"/>
            </a:b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elif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&lt; </a:t>
            </a:r>
            <a:r>
              <a:rPr b="0" lang="pt-BR" sz="1800" spc="-1" strike="noStrike">
                <a:solidFill>
                  <a:srgbClr val="6897bb"/>
                </a:solidFill>
                <a:latin typeface="JetBrains Mono"/>
                <a:ea typeface="DejaVu Sans"/>
              </a:rPr>
              <a:t>10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1800"/>
            </a:b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print(‘Menor que 10’)</a:t>
            </a:r>
            <a:br>
              <a:rPr sz="1800"/>
            </a:b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else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:    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print(‘Nenhum’)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4026600" y="2912040"/>
            <a:ext cx="338004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5"/>
          <p:cNvSpPr/>
          <p:nvPr/>
        </p:nvSpPr>
        <p:spPr>
          <a:xfrm flipH="1" rot="16200000">
            <a:off x="2737800" y="4174560"/>
            <a:ext cx="398520" cy="1755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6"/>
          <p:cNvSpPr/>
          <p:nvPr/>
        </p:nvSpPr>
        <p:spPr>
          <a:xfrm>
            <a:off x="503640" y="1759680"/>
            <a:ext cx="9170640" cy="474696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Selecione um desconto de acordo com o valor da compra, seguindo a tabela abaixo: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na tela o desconto e o valor final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Debate: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a diferença de vários ifs ou if-elif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ordem das cláusulas faz diferença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Cabe o uso da cláusula ‘else’ 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243" name="Tabela 4"/>
          <p:cNvGraphicFramePr/>
          <p:nvPr/>
        </p:nvGraphicFramePr>
        <p:xfrm>
          <a:off x="1729800" y="2265840"/>
          <a:ext cx="6719760" cy="2230560"/>
        </p:xfrm>
        <a:graphic>
          <a:graphicData uri="http://schemas.openxmlformats.org/drawingml/2006/table">
            <a:tbl>
              <a:tblPr/>
              <a:tblGrid>
                <a:gridCol w="3969720"/>
                <a:gridCol w="2750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Valor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Desconto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6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Até R$ 2000,00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Entre R$ 2000,00 e R$ 3000,00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4.5%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Entre R$ 3000,00 e R$ 5000,00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Entre R$ 5000,00 e R$ 7000,00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Acima de R$ 7000,00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7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Aninhamentos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7" name="CustomShape 17"/>
          <p:cNvSpPr/>
          <p:nvPr/>
        </p:nvSpPr>
        <p:spPr>
          <a:xfrm>
            <a:off x="4026600" y="2912040"/>
            <a:ext cx="338004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8"/>
          <p:cNvSpPr/>
          <p:nvPr/>
        </p:nvSpPr>
        <p:spPr>
          <a:xfrm flipH="1" rot="16200000">
            <a:off x="2737800" y="4174560"/>
            <a:ext cx="398520" cy="1755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0"/>
          <p:cNvSpPr/>
          <p:nvPr/>
        </p:nvSpPr>
        <p:spPr>
          <a:xfrm>
            <a:off x="503640" y="1759680"/>
            <a:ext cx="9170640" cy="474696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As estruturas de seleção pode estar aninhadas, ou seja, a estrutura mais interna somente é verificada se a mais externa for verdadeira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574920" y="2700000"/>
            <a:ext cx="4104360" cy="304704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4860000" y="2396880"/>
            <a:ext cx="4761360" cy="354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2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Aninhamentos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3" name="CustomShape 23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CustomShape 24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5" name="CustomShape 25"/>
          <p:cNvSpPr/>
          <p:nvPr/>
        </p:nvSpPr>
        <p:spPr>
          <a:xfrm>
            <a:off x="4026600" y="2912040"/>
            <a:ext cx="338004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6"/>
          <p:cNvSpPr/>
          <p:nvPr/>
        </p:nvSpPr>
        <p:spPr>
          <a:xfrm flipH="1" rot="16200000">
            <a:off x="2737800" y="4174560"/>
            <a:ext cx="398520" cy="1755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7"/>
          <p:cNvSpPr/>
          <p:nvPr/>
        </p:nvSpPr>
        <p:spPr>
          <a:xfrm>
            <a:off x="503640" y="1759680"/>
            <a:ext cx="9170640" cy="474696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3689640" y="1800000"/>
            <a:ext cx="2969640" cy="46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3371</TotalTime>
  <Application>LibreOffice/7.3.7.2$Linux_X86_64 LibreOffice_project/30$Build-2</Application>
  <AppVersion>15.0000</AppVersion>
  <Words>535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2023-02-27T21:02:41Z</dcterms:modified>
  <cp:revision>131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