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0080625" cy="7559675"/>
  <p:notesSz cx="7315200" cy="9601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F9ED24E3-3FF6-4176-8725-557F30F1BC2F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09560" cy="3231720"/>
          </a:xfrm>
          <a:prstGeom prst="rect">
            <a:avLst/>
          </a:prstGeom>
          <a:ln w="0">
            <a:noFill/>
          </a:ln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24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0" y="9119520"/>
            <a:ext cx="3160440" cy="47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09560" cy="3231720"/>
          </a:xfrm>
          <a:prstGeom prst="rect">
            <a:avLst/>
          </a:prstGeom>
          <a:ln w="0">
            <a:noFill/>
          </a:ln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2080" cy="377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0" y="9119520"/>
            <a:ext cx="3160080" cy="47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09560" cy="3231720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2080" cy="377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0" y="9119520"/>
            <a:ext cx="3160080" cy="47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09560" cy="3231720"/>
          </a:xfrm>
          <a:prstGeom prst="rect">
            <a:avLst/>
          </a:prstGeom>
          <a:ln w="0">
            <a:noFill/>
          </a:ln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24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0" y="9119520"/>
            <a:ext cx="3160440" cy="47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09560" cy="3231720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24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0" y="9119520"/>
            <a:ext cx="3160440" cy="47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09560" cy="3231720"/>
          </a:xfrm>
          <a:prstGeom prst="rect">
            <a:avLst/>
          </a:prstGeom>
          <a:ln w="0">
            <a:noFill/>
          </a:ln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24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0" y="9119520"/>
            <a:ext cx="3160440" cy="47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09560" cy="3231720"/>
          </a:xfrm>
          <a:prstGeom prst="rect">
            <a:avLst/>
          </a:prstGeom>
          <a:ln w="0">
            <a:noFill/>
          </a:ln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24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0" y="9119520"/>
            <a:ext cx="3160440" cy="47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09560" cy="3231720"/>
          </a:xfrm>
          <a:prstGeom prst="rect">
            <a:avLst/>
          </a:prstGeom>
          <a:ln w="0">
            <a:noFill/>
          </a:ln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24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0" y="9119520"/>
            <a:ext cx="3160440" cy="47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440" cy="3598200"/>
          </a:xfrm>
          <a:prstGeom prst="rect">
            <a:avLst/>
          </a:prstGeom>
          <a:ln w="0">
            <a:noFill/>
          </a:ln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92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0" y="10155240"/>
            <a:ext cx="3266280" cy="5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0280" cy="12502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09920" cy="1249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09920" cy="529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69920" cy="529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29920" cy="5299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0280" cy="1250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0280" cy="530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0280" cy="530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0280" cy="530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LH6OIn2lBaI" TargetMode="External"/><Relationship Id="rId2" Type="http://schemas.openxmlformats.org/officeDocument/2006/relationships/hyperlink" Target="https://www.youtube.com/watch?v=ymG4kzAjeyY" TargetMode="External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0000" y="333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Tópico 04 –  Estruturas de Repetição (While)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40000" y="4680000"/>
            <a:ext cx="9170280" cy="25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60000" y="1980000"/>
            <a:ext cx="9169920" cy="466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Estruturas de Repetição</a:t>
            </a:r>
            <a:endParaRPr b="0" lang="pt-BR" sz="1600" spc="-1" strike="noStrike">
              <a:latin typeface="Arial"/>
            </a:endParaRPr>
          </a:p>
          <a:p>
            <a:pPr lvl="1" marL="6732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Laço While (Enquanto)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04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2471040" y="3534120"/>
            <a:ext cx="5268960" cy="1865880"/>
          </a:xfrm>
          <a:prstGeom prst="rect">
            <a:avLst/>
          </a:prstGeom>
          <a:ln w="0">
            <a:noFill/>
          </a:ln>
        </p:spPr>
      </p:pic>
      <p:sp>
        <p:nvSpPr>
          <p:cNvPr id="136" name="CustomShape 38"/>
          <p:cNvSpPr/>
          <p:nvPr/>
        </p:nvSpPr>
        <p:spPr>
          <a:xfrm>
            <a:off x="2912040" y="5106600"/>
            <a:ext cx="293400" cy="29340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39"/>
          <p:cNvSpPr/>
          <p:nvPr/>
        </p:nvSpPr>
        <p:spPr>
          <a:xfrm>
            <a:off x="2471040" y="5106600"/>
            <a:ext cx="293400" cy="29340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29"/>
          <p:cNvSpPr/>
          <p:nvPr/>
        </p:nvSpPr>
        <p:spPr>
          <a:xfrm>
            <a:off x="3376800" y="5106600"/>
            <a:ext cx="293400" cy="29340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7"/>
          <p:cNvSpPr/>
          <p:nvPr/>
        </p:nvSpPr>
        <p:spPr>
          <a:xfrm>
            <a:off x="3808800" y="5106600"/>
            <a:ext cx="293400" cy="29340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Debate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60000" y="1980000"/>
            <a:ext cx="9169920" cy="466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fazer a média de 2 valores ?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fazer a média de 5 valores ?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fazer a média de 10 valores ?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fazer a média de 100 valores ?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fazer a média de N valores ?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04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Estruturas de Repetição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4328280" y="3204000"/>
            <a:ext cx="338004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1"/>
          <p:cNvSpPr/>
          <p:nvPr/>
        </p:nvSpPr>
        <p:spPr>
          <a:xfrm flipH="1" rot="10800000">
            <a:off x="17998920" y="11130480"/>
            <a:ext cx="697680" cy="3542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5"/>
          <p:cNvSpPr/>
          <p:nvPr/>
        </p:nvSpPr>
        <p:spPr>
          <a:xfrm rot="10800000">
            <a:off x="16094880" y="11130480"/>
            <a:ext cx="734040" cy="3542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2"/>
          <p:cNvSpPr/>
          <p:nvPr/>
        </p:nvSpPr>
        <p:spPr>
          <a:xfrm>
            <a:off x="360000" y="1705680"/>
            <a:ext cx="9170280" cy="467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Repete a execução de um bloco de código até que a condição de para seja atingida</a:t>
            </a: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Cada repetição/passo é denominada </a:t>
            </a:r>
            <a:r>
              <a:rPr b="1" i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iteração</a:t>
            </a: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É aplicado quando existe a necessidade de executar uma tarefa inúmeras vezes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Login e Senha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Triggers / Gatilhos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Cálculos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Etc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51" name="Losango 1"/>
          <p:cNvSpPr/>
          <p:nvPr/>
        </p:nvSpPr>
        <p:spPr>
          <a:xfrm>
            <a:off x="5248440" y="3972240"/>
            <a:ext cx="2079720" cy="1080720"/>
          </a:xfrm>
          <a:prstGeom prst="diamond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Condição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52" name="Fluxograma: Processo Predefinido 2"/>
          <p:cNvSpPr/>
          <p:nvPr/>
        </p:nvSpPr>
        <p:spPr>
          <a:xfrm>
            <a:off x="5401080" y="5508720"/>
            <a:ext cx="1773720" cy="479160"/>
          </a:xfrm>
          <a:prstGeom prst="flowChartPredefinedProcess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Código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53" name="Conector de Seta Reta 6"/>
          <p:cNvSpPr/>
          <p:nvPr/>
        </p:nvSpPr>
        <p:spPr>
          <a:xfrm>
            <a:off x="6289200" y="5055120"/>
            <a:ext cx="360" cy="45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onector: Angulado 16"/>
          <p:cNvSpPr/>
          <p:nvPr/>
        </p:nvSpPr>
        <p:spPr>
          <a:xfrm rot="10800000">
            <a:off x="5250240" y="4515840"/>
            <a:ext cx="150840" cy="1233360"/>
          </a:xfrm>
          <a:prstGeom prst="bentConnector3">
            <a:avLst>
              <a:gd name="adj1" fmla="val 345036"/>
            </a:avLst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onector reto 20"/>
          <p:cNvSpPr/>
          <p:nvPr/>
        </p:nvSpPr>
        <p:spPr>
          <a:xfrm>
            <a:off x="7329960" y="4513680"/>
            <a:ext cx="558720" cy="360"/>
          </a:xfrm>
          <a:prstGeom prst="line">
            <a:avLst/>
          </a:prstGeom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onector reto 22"/>
          <p:cNvSpPr/>
          <p:nvPr/>
        </p:nvSpPr>
        <p:spPr>
          <a:xfrm>
            <a:off x="7887600" y="4526640"/>
            <a:ext cx="360" cy="1764000"/>
          </a:xfrm>
          <a:prstGeom prst="line">
            <a:avLst/>
          </a:prstGeom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onector de Seta Reta 25"/>
          <p:cNvSpPr/>
          <p:nvPr/>
        </p:nvSpPr>
        <p:spPr>
          <a:xfrm flipH="1">
            <a:off x="4643280" y="6290640"/>
            <a:ext cx="324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Seta: para Baixo 62"/>
          <p:cNvSpPr/>
          <p:nvPr/>
        </p:nvSpPr>
        <p:spPr>
          <a:xfrm>
            <a:off x="4580280" y="3204000"/>
            <a:ext cx="63000" cy="3535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aixaDeTexto 32"/>
          <p:cNvSpPr/>
          <p:nvPr/>
        </p:nvSpPr>
        <p:spPr>
          <a:xfrm>
            <a:off x="6395040" y="5070240"/>
            <a:ext cx="648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60" name="CaixaDeTexto 71"/>
          <p:cNvSpPr/>
          <p:nvPr/>
        </p:nvSpPr>
        <p:spPr>
          <a:xfrm>
            <a:off x="7236720" y="4122000"/>
            <a:ext cx="746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61" name="CaixaDeTexto 28"/>
          <p:cNvSpPr/>
          <p:nvPr/>
        </p:nvSpPr>
        <p:spPr>
          <a:xfrm>
            <a:off x="3980520" y="2868840"/>
            <a:ext cx="179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Fluxo Principal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62" name="Conector: Angulado 46"/>
          <p:cNvSpPr/>
          <p:nvPr/>
        </p:nvSpPr>
        <p:spPr>
          <a:xfrm>
            <a:off x="4613040" y="3696480"/>
            <a:ext cx="1674000" cy="273600"/>
          </a:xfrm>
          <a:prstGeom prst="bentConnector2">
            <a:avLst/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Laço While (Enquanto)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948240" y="2912040"/>
            <a:ext cx="338004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11"/>
          <p:cNvSpPr/>
          <p:nvPr/>
        </p:nvSpPr>
        <p:spPr>
          <a:xfrm flipH="1" rot="10800000">
            <a:off x="17998920" y="11130480"/>
            <a:ext cx="697680" cy="3542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15"/>
          <p:cNvSpPr/>
          <p:nvPr/>
        </p:nvSpPr>
        <p:spPr>
          <a:xfrm rot="10800000">
            <a:off x="16094880" y="11130480"/>
            <a:ext cx="734040" cy="3542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2"/>
          <p:cNvSpPr/>
          <p:nvPr/>
        </p:nvSpPr>
        <p:spPr>
          <a:xfrm>
            <a:off x="360000" y="1705680"/>
            <a:ext cx="9170280" cy="467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Repete (itera) um bloco de código </a:t>
            </a: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enquanto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a condição for verdadeira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Enquanto o usuário não digitar 10</a:t>
            </a:r>
            <a:endParaRPr b="0" lang="pt-BR" sz="1800" spc="-1" strike="noStrike">
              <a:latin typeface="Arial"/>
            </a:endParaRPr>
          </a:p>
          <a:p>
            <a:pPr marL="4647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4647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4647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4647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70" name="Seta: para a Direita 5"/>
          <p:cNvSpPr/>
          <p:nvPr/>
        </p:nvSpPr>
        <p:spPr>
          <a:xfrm>
            <a:off x="4602600" y="4135320"/>
            <a:ext cx="1490400" cy="436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aixaDeTexto 7"/>
          <p:cNvSpPr/>
          <p:nvPr/>
        </p:nvSpPr>
        <p:spPr>
          <a:xfrm>
            <a:off x="4658760" y="3696840"/>
            <a:ext cx="1242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Codificação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72" name="Retângulo 8"/>
          <p:cNvSpPr/>
          <p:nvPr/>
        </p:nvSpPr>
        <p:spPr>
          <a:xfrm>
            <a:off x="6462720" y="3414240"/>
            <a:ext cx="2944440" cy="232272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x = 0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while (x != 10):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x = input("Digite um valor: ")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x = int(x)    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print(x)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print("X == 10, fim....")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672840" y="2840760"/>
            <a:ext cx="338004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Losango 24"/>
          <p:cNvSpPr/>
          <p:nvPr/>
        </p:nvSpPr>
        <p:spPr>
          <a:xfrm>
            <a:off x="1593360" y="3609000"/>
            <a:ext cx="2079720" cy="1080720"/>
          </a:xfrm>
          <a:prstGeom prst="diamond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Condição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75" name="Fluxograma: Processo Predefinido 26"/>
          <p:cNvSpPr/>
          <p:nvPr/>
        </p:nvSpPr>
        <p:spPr>
          <a:xfrm>
            <a:off x="1746000" y="5145480"/>
            <a:ext cx="1773720" cy="479160"/>
          </a:xfrm>
          <a:prstGeom prst="flowChartPredefinedProcess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Código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76" name="Conector de Seta Reta 27"/>
          <p:cNvSpPr/>
          <p:nvPr/>
        </p:nvSpPr>
        <p:spPr>
          <a:xfrm>
            <a:off x="2634120" y="4691880"/>
            <a:ext cx="360" cy="45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onector: Angulado 28"/>
          <p:cNvSpPr/>
          <p:nvPr/>
        </p:nvSpPr>
        <p:spPr>
          <a:xfrm rot="10800000">
            <a:off x="1595160" y="4152960"/>
            <a:ext cx="150840" cy="1233360"/>
          </a:xfrm>
          <a:prstGeom prst="bentConnector3">
            <a:avLst>
              <a:gd name="adj1" fmla="val 345036"/>
            </a:avLst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onector reto 29"/>
          <p:cNvSpPr/>
          <p:nvPr/>
        </p:nvSpPr>
        <p:spPr>
          <a:xfrm>
            <a:off x="3674880" y="4150440"/>
            <a:ext cx="558360" cy="360"/>
          </a:xfrm>
          <a:prstGeom prst="line">
            <a:avLst/>
          </a:prstGeom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onector reto 30"/>
          <p:cNvSpPr/>
          <p:nvPr/>
        </p:nvSpPr>
        <p:spPr>
          <a:xfrm>
            <a:off x="4232160" y="4163400"/>
            <a:ext cx="360" cy="1764000"/>
          </a:xfrm>
          <a:prstGeom prst="line">
            <a:avLst/>
          </a:prstGeom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onector de Seta Reta 31"/>
          <p:cNvSpPr/>
          <p:nvPr/>
        </p:nvSpPr>
        <p:spPr>
          <a:xfrm flipH="1">
            <a:off x="988200" y="5927400"/>
            <a:ext cx="324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Seta: para Baixo 33"/>
          <p:cNvSpPr/>
          <p:nvPr/>
        </p:nvSpPr>
        <p:spPr>
          <a:xfrm>
            <a:off x="925200" y="2840760"/>
            <a:ext cx="63000" cy="3535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aixaDeTexto 34"/>
          <p:cNvSpPr/>
          <p:nvPr/>
        </p:nvSpPr>
        <p:spPr>
          <a:xfrm>
            <a:off x="2739960" y="4707000"/>
            <a:ext cx="648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83" name="CaixaDeTexto 35"/>
          <p:cNvSpPr/>
          <p:nvPr/>
        </p:nvSpPr>
        <p:spPr>
          <a:xfrm>
            <a:off x="3581280" y="3758760"/>
            <a:ext cx="746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84" name="CaixaDeTexto 36"/>
          <p:cNvSpPr/>
          <p:nvPr/>
        </p:nvSpPr>
        <p:spPr>
          <a:xfrm>
            <a:off x="325440" y="2505600"/>
            <a:ext cx="1540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Fluxo Principal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85" name="Conector: Angulado 37"/>
          <p:cNvSpPr/>
          <p:nvPr/>
        </p:nvSpPr>
        <p:spPr>
          <a:xfrm>
            <a:off x="957960" y="3333240"/>
            <a:ext cx="1674000" cy="273600"/>
          </a:xfrm>
          <a:prstGeom prst="bentConnector2">
            <a:avLst/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Laço While (Enquanto)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948240" y="2912040"/>
            <a:ext cx="338004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11"/>
          <p:cNvSpPr/>
          <p:nvPr/>
        </p:nvSpPr>
        <p:spPr>
          <a:xfrm flipH="1" rot="10800000">
            <a:off x="17998920" y="11130480"/>
            <a:ext cx="697680" cy="3542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15"/>
          <p:cNvSpPr/>
          <p:nvPr/>
        </p:nvSpPr>
        <p:spPr>
          <a:xfrm rot="10800000">
            <a:off x="16094880" y="11130480"/>
            <a:ext cx="734040" cy="3542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2"/>
          <p:cNvSpPr/>
          <p:nvPr/>
        </p:nvSpPr>
        <p:spPr>
          <a:xfrm>
            <a:off x="360000" y="1705680"/>
            <a:ext cx="9170280" cy="467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Repete (itera) um bloco de código </a:t>
            </a: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enquanto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a condição for verdadeira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Enquanto o resultado for menor que 100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4647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4647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4647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4647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93" name="Seta: para a Direita 5"/>
          <p:cNvSpPr/>
          <p:nvPr/>
        </p:nvSpPr>
        <p:spPr>
          <a:xfrm>
            <a:off x="4592880" y="4135320"/>
            <a:ext cx="1490400" cy="436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aixaDeTexto 7"/>
          <p:cNvSpPr/>
          <p:nvPr/>
        </p:nvSpPr>
        <p:spPr>
          <a:xfrm>
            <a:off x="4649040" y="3696840"/>
            <a:ext cx="1242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Codificação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95" name="Retângulo 8"/>
          <p:cNvSpPr/>
          <p:nvPr/>
        </p:nvSpPr>
        <p:spPr>
          <a:xfrm>
            <a:off x="6282720" y="3006000"/>
            <a:ext cx="3335760" cy="273132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res = 0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while (res &lt; 100):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num = input("Digite um valor: ")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res = (num * 10) / 5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print(res)  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......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......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......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672840" y="2840760"/>
            <a:ext cx="338004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Losango 24"/>
          <p:cNvSpPr/>
          <p:nvPr/>
        </p:nvSpPr>
        <p:spPr>
          <a:xfrm>
            <a:off x="1593360" y="3609000"/>
            <a:ext cx="2079720" cy="1080720"/>
          </a:xfrm>
          <a:prstGeom prst="diamond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Condição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98" name="Fluxograma: Processo Predefinido 26"/>
          <p:cNvSpPr/>
          <p:nvPr/>
        </p:nvSpPr>
        <p:spPr>
          <a:xfrm>
            <a:off x="1746000" y="5145480"/>
            <a:ext cx="1773720" cy="479160"/>
          </a:xfrm>
          <a:prstGeom prst="flowChartPredefinedProcess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Código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99" name="Conector de Seta Reta 27"/>
          <p:cNvSpPr/>
          <p:nvPr/>
        </p:nvSpPr>
        <p:spPr>
          <a:xfrm>
            <a:off x="2634120" y="4691880"/>
            <a:ext cx="360" cy="45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onector: Angulado 28"/>
          <p:cNvSpPr/>
          <p:nvPr/>
        </p:nvSpPr>
        <p:spPr>
          <a:xfrm rot="10800000">
            <a:off x="1595160" y="4152960"/>
            <a:ext cx="150840" cy="1233360"/>
          </a:xfrm>
          <a:prstGeom prst="bentConnector3">
            <a:avLst>
              <a:gd name="adj1" fmla="val 345036"/>
            </a:avLst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onector reto 29"/>
          <p:cNvSpPr/>
          <p:nvPr/>
        </p:nvSpPr>
        <p:spPr>
          <a:xfrm>
            <a:off x="3674880" y="4150440"/>
            <a:ext cx="558360" cy="360"/>
          </a:xfrm>
          <a:prstGeom prst="line">
            <a:avLst/>
          </a:prstGeom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onector reto 30"/>
          <p:cNvSpPr/>
          <p:nvPr/>
        </p:nvSpPr>
        <p:spPr>
          <a:xfrm>
            <a:off x="4232160" y="4163400"/>
            <a:ext cx="360" cy="1764000"/>
          </a:xfrm>
          <a:prstGeom prst="line">
            <a:avLst/>
          </a:prstGeom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onector de Seta Reta 31"/>
          <p:cNvSpPr/>
          <p:nvPr/>
        </p:nvSpPr>
        <p:spPr>
          <a:xfrm flipH="1">
            <a:off x="988200" y="5927400"/>
            <a:ext cx="324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Seta: para Baixo 33"/>
          <p:cNvSpPr/>
          <p:nvPr/>
        </p:nvSpPr>
        <p:spPr>
          <a:xfrm>
            <a:off x="925200" y="2840760"/>
            <a:ext cx="63000" cy="3535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aixaDeTexto 34"/>
          <p:cNvSpPr/>
          <p:nvPr/>
        </p:nvSpPr>
        <p:spPr>
          <a:xfrm>
            <a:off x="2739960" y="4707000"/>
            <a:ext cx="648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06" name="CaixaDeTexto 35"/>
          <p:cNvSpPr/>
          <p:nvPr/>
        </p:nvSpPr>
        <p:spPr>
          <a:xfrm>
            <a:off x="3581280" y="3758760"/>
            <a:ext cx="746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07" name="CaixaDeTexto 36"/>
          <p:cNvSpPr/>
          <p:nvPr/>
        </p:nvSpPr>
        <p:spPr>
          <a:xfrm>
            <a:off x="325440" y="2505600"/>
            <a:ext cx="1540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Fluxo Principal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08" name="Conector: Angulado 37"/>
          <p:cNvSpPr/>
          <p:nvPr/>
        </p:nvSpPr>
        <p:spPr>
          <a:xfrm>
            <a:off x="957960" y="3333240"/>
            <a:ext cx="1674000" cy="273600"/>
          </a:xfrm>
          <a:prstGeom prst="bentConnector2">
            <a:avLst/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Laço While (Enquanto)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948240" y="2912040"/>
            <a:ext cx="338004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11"/>
          <p:cNvSpPr/>
          <p:nvPr/>
        </p:nvSpPr>
        <p:spPr>
          <a:xfrm flipH="1" rot="10800000">
            <a:off x="17998920" y="11130480"/>
            <a:ext cx="697680" cy="3542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15"/>
          <p:cNvSpPr/>
          <p:nvPr/>
        </p:nvSpPr>
        <p:spPr>
          <a:xfrm rot="10800000">
            <a:off x="16094880" y="11130480"/>
            <a:ext cx="734040" cy="3542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2"/>
          <p:cNvSpPr/>
          <p:nvPr/>
        </p:nvSpPr>
        <p:spPr>
          <a:xfrm>
            <a:off x="360000" y="1705680"/>
            <a:ext cx="9170280" cy="467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Utilizando um contador</a:t>
            </a:r>
            <a:endParaRPr b="0" lang="pt-BR" sz="1800" spc="-1" strike="noStrike">
              <a:latin typeface="Arial"/>
            </a:endParaRPr>
          </a:p>
          <a:p>
            <a:pPr marL="4647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4647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4647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4647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16" name="Seta: para a Direita 5"/>
          <p:cNvSpPr/>
          <p:nvPr/>
        </p:nvSpPr>
        <p:spPr>
          <a:xfrm>
            <a:off x="4651200" y="4135320"/>
            <a:ext cx="1490400" cy="436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aixaDeTexto 7"/>
          <p:cNvSpPr/>
          <p:nvPr/>
        </p:nvSpPr>
        <p:spPr>
          <a:xfrm>
            <a:off x="4707360" y="3696840"/>
            <a:ext cx="1242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Codificação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18" name="Retângulo 8"/>
          <p:cNvSpPr/>
          <p:nvPr/>
        </p:nvSpPr>
        <p:spPr>
          <a:xfrm>
            <a:off x="6511320" y="3006000"/>
            <a:ext cx="2944440" cy="273132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x = 0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while (x != 500):    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print(x)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.......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.......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x = x + 1 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.....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.....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.....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672840" y="2840760"/>
            <a:ext cx="338004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Losango 24"/>
          <p:cNvSpPr/>
          <p:nvPr/>
        </p:nvSpPr>
        <p:spPr>
          <a:xfrm>
            <a:off x="1593360" y="3609000"/>
            <a:ext cx="2079720" cy="1080720"/>
          </a:xfrm>
          <a:prstGeom prst="diamond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Condição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21" name="Fluxograma: Processo Predefinido 26"/>
          <p:cNvSpPr/>
          <p:nvPr/>
        </p:nvSpPr>
        <p:spPr>
          <a:xfrm>
            <a:off x="1746000" y="5145480"/>
            <a:ext cx="1773720" cy="479160"/>
          </a:xfrm>
          <a:prstGeom prst="flowChartPredefinedProcess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Código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22" name="Conector de Seta Reta 27"/>
          <p:cNvSpPr/>
          <p:nvPr/>
        </p:nvSpPr>
        <p:spPr>
          <a:xfrm>
            <a:off x="2634120" y="4691880"/>
            <a:ext cx="360" cy="45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onector: Angulado 28"/>
          <p:cNvSpPr/>
          <p:nvPr/>
        </p:nvSpPr>
        <p:spPr>
          <a:xfrm rot="10800000">
            <a:off x="1595160" y="4152960"/>
            <a:ext cx="150840" cy="1233360"/>
          </a:xfrm>
          <a:prstGeom prst="bentConnector3">
            <a:avLst>
              <a:gd name="adj1" fmla="val 345036"/>
            </a:avLst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onector reto 29"/>
          <p:cNvSpPr/>
          <p:nvPr/>
        </p:nvSpPr>
        <p:spPr>
          <a:xfrm>
            <a:off x="3674880" y="4150440"/>
            <a:ext cx="558360" cy="360"/>
          </a:xfrm>
          <a:prstGeom prst="line">
            <a:avLst/>
          </a:prstGeom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onector reto 30"/>
          <p:cNvSpPr/>
          <p:nvPr/>
        </p:nvSpPr>
        <p:spPr>
          <a:xfrm>
            <a:off x="4232160" y="4163400"/>
            <a:ext cx="360" cy="1764000"/>
          </a:xfrm>
          <a:prstGeom prst="line">
            <a:avLst/>
          </a:prstGeom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onector de Seta Reta 31"/>
          <p:cNvSpPr/>
          <p:nvPr/>
        </p:nvSpPr>
        <p:spPr>
          <a:xfrm flipH="1">
            <a:off x="988200" y="5927400"/>
            <a:ext cx="3240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Seta: para Baixo 33"/>
          <p:cNvSpPr/>
          <p:nvPr/>
        </p:nvSpPr>
        <p:spPr>
          <a:xfrm>
            <a:off x="925200" y="2840760"/>
            <a:ext cx="63000" cy="3535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aixaDeTexto 34"/>
          <p:cNvSpPr/>
          <p:nvPr/>
        </p:nvSpPr>
        <p:spPr>
          <a:xfrm>
            <a:off x="2739960" y="4707000"/>
            <a:ext cx="648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29" name="CaixaDeTexto 35"/>
          <p:cNvSpPr/>
          <p:nvPr/>
        </p:nvSpPr>
        <p:spPr>
          <a:xfrm>
            <a:off x="3581280" y="3758760"/>
            <a:ext cx="746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30" name="CaixaDeTexto 36"/>
          <p:cNvSpPr/>
          <p:nvPr/>
        </p:nvSpPr>
        <p:spPr>
          <a:xfrm>
            <a:off x="325440" y="2505600"/>
            <a:ext cx="1540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Fluxo Principal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31" name="Conector: Angulado 37"/>
          <p:cNvSpPr/>
          <p:nvPr/>
        </p:nvSpPr>
        <p:spPr>
          <a:xfrm>
            <a:off x="957960" y="3333240"/>
            <a:ext cx="1674000" cy="273600"/>
          </a:xfrm>
          <a:prstGeom prst="bentConnector2">
            <a:avLst/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Codificação Dialogada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5" name="CustomShape 11"/>
          <p:cNvSpPr/>
          <p:nvPr/>
        </p:nvSpPr>
        <p:spPr>
          <a:xfrm flipH="1" rot="10800000">
            <a:off x="17998920" y="11130480"/>
            <a:ext cx="697680" cy="3542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15"/>
          <p:cNvSpPr/>
          <p:nvPr/>
        </p:nvSpPr>
        <p:spPr>
          <a:xfrm rot="10800000">
            <a:off x="16094880" y="11130480"/>
            <a:ext cx="734040" cy="3542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2"/>
          <p:cNvSpPr/>
          <p:nvPr/>
        </p:nvSpPr>
        <p:spPr>
          <a:xfrm>
            <a:off x="360000" y="1705680"/>
            <a:ext cx="9170280" cy="467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Calcule a média de 5 números</a:t>
            </a: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Calcule a média de N números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 o usuário digitar zero, encerra o calculo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Entre 0 e 100, informe: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Imprima os números pares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Informe se o número é par ou impar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Apresente a soma dos números pares e dos números impares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soma de todos os múltiplos de 5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Sistema de Login e Senha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Considerações Finais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4026600" y="2912040"/>
            <a:ext cx="338004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5"/>
          <p:cNvSpPr/>
          <p:nvPr/>
        </p:nvSpPr>
        <p:spPr>
          <a:xfrm flipH="1" rot="16200000">
            <a:off x="2737800" y="4174560"/>
            <a:ext cx="398520" cy="17550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6"/>
          <p:cNvSpPr/>
          <p:nvPr/>
        </p:nvSpPr>
        <p:spPr>
          <a:xfrm>
            <a:off x="503640" y="1731240"/>
            <a:ext cx="9170640" cy="474696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Estruturas de repetição executam inúmeras vezes um bloco de código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 de Fixação</a:t>
            </a:r>
            <a:endParaRPr b="0" lang="pt-BR" sz="1800" spc="-1" strike="noStrike">
              <a:latin typeface="Arial"/>
            </a:endParaRPr>
          </a:p>
          <a:p>
            <a:pPr lvl="1" marL="6732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</a:rPr>
              <a:t>Tópico 04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Perdeu a aula ? Quer outra explicação ? Segue alguns links:</a:t>
            </a:r>
            <a:endParaRPr b="0" lang="pt-BR" sz="1800" spc="-1" strike="noStrike">
              <a:latin typeface="Arial"/>
            </a:endParaRPr>
          </a:p>
          <a:p>
            <a:pPr lvl="1" marL="6732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 Guanabara – While</a:t>
            </a:r>
            <a:endParaRPr b="0" lang="pt-BR" sz="1800" spc="-1" strike="noStrike">
              <a:latin typeface="Arial"/>
            </a:endParaRPr>
          </a:p>
          <a:p>
            <a:pPr lvl="1" marL="6732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Pythonando - While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3512</TotalTime>
  <Application>LibreOffice/7.3.7.2$Linux_X86_64 LibreOffice_project/30$Build-2</Application>
  <AppVersion>15.0000</AppVersion>
  <Words>517</Words>
  <Paragraphs>146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cp:lastPrinted>2021-10-14T21:32:43Z</cp:lastPrinted>
  <dcterms:modified xsi:type="dcterms:W3CDTF">2023-02-27T21:04:41Z</dcterms:modified>
  <cp:revision>131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