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85A4F9D-0630-4EC9-B805-0DC061A87BA3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cL4YDtFnCt4" TargetMode="External"/><Relationship Id="rId2" Type="http://schemas.openxmlformats.org/officeDocument/2006/relationships/hyperlink" Target="https://www.youtube.com/watch?v=m_qPPdcRNW8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05 –  Estruturas de Repetição (FOR)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8000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While ou For 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3" name="CustomShape 1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"/>
          <p:cNvSpPr/>
          <p:nvPr/>
        </p:nvSpPr>
        <p:spPr>
          <a:xfrm>
            <a:off x="360000" y="170568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Intervalo de execução bem definida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10 a 20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0 a N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X a Y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While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Condições indefinidas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Depende de ação do usuário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Depende de um cálculo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While ou For 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9" name="CustomShape 1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/>
          <p:cNvSpPr/>
          <p:nvPr/>
        </p:nvSpPr>
        <p:spPr>
          <a:xfrm>
            <a:off x="360000" y="170568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a sequencia entre 0 e 20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a sequencia entre 0 e 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Some todos os números pares de 0 a 100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Some todos os números pares digitados até que a soma ultrapasse 100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15 elementos da serie de Fibonacci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5 números e calcule a média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números até digitar 0 e calcule a média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While ou For 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5" name="CustomShape 1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"/>
          <p:cNvSpPr/>
          <p:nvPr/>
        </p:nvSpPr>
        <p:spPr>
          <a:xfrm>
            <a:off x="360000" y="170568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a sequencia entre 0 e 20 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a sequencia entre 0 e N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Some todos os números pares de 0 a 100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Some todos os números pares digitados até que a soma ultrapasse 100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(while)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15 elementos da serie de Fibonacci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5 números e calcule a média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números até digitar 0 e calcule a média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(while)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1" name="CustomShape 1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>
            <a:off x="360000" y="170568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estrutura de repetição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é indicada para intervalo de execução bem definidos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 -&gt; Atividades Pedagógicas -&gt; Exercício Fixação 03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Tente rever quais soluções são cabíveis com for e while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 Guanabara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Pythonando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Repetição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Laço For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478240" y="3480480"/>
            <a:ext cx="5268960" cy="186588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38"/>
          <p:cNvSpPr/>
          <p:nvPr/>
        </p:nvSpPr>
        <p:spPr>
          <a:xfrm>
            <a:off x="2919240" y="5052960"/>
            <a:ext cx="293400" cy="2934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9"/>
          <p:cNvSpPr/>
          <p:nvPr/>
        </p:nvSpPr>
        <p:spPr>
          <a:xfrm>
            <a:off x="2478240" y="5052960"/>
            <a:ext cx="293400" cy="2934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9"/>
          <p:cNvSpPr/>
          <p:nvPr/>
        </p:nvSpPr>
        <p:spPr>
          <a:xfrm>
            <a:off x="3384000" y="5052960"/>
            <a:ext cx="293400" cy="2934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3816000" y="5052960"/>
            <a:ext cx="293400" cy="2934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Repetição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026600" y="3488040"/>
            <a:ext cx="33811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360000" y="170568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a execução de um bloco de código até que a condição de para seja atingida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 aplicado quando existe a necessidade de executar uma tarefa inúmeras vezes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Login e Senha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Cálculos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7" name="Losango 1"/>
          <p:cNvSpPr/>
          <p:nvPr/>
        </p:nvSpPr>
        <p:spPr>
          <a:xfrm>
            <a:off x="5272920" y="3628440"/>
            <a:ext cx="1459440" cy="108180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Fluxograma: Processo Predefinido 2"/>
          <p:cNvSpPr/>
          <p:nvPr/>
        </p:nvSpPr>
        <p:spPr>
          <a:xfrm>
            <a:off x="5109120" y="5533200"/>
            <a:ext cx="1774800" cy="48024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onector de Seta Reta 4"/>
          <p:cNvSpPr/>
          <p:nvPr/>
        </p:nvSpPr>
        <p:spPr>
          <a:xfrm>
            <a:off x="5995440" y="3000960"/>
            <a:ext cx="6480" cy="62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onector de Seta Reta 6"/>
          <p:cNvSpPr/>
          <p:nvPr/>
        </p:nvSpPr>
        <p:spPr>
          <a:xfrm flipH="1">
            <a:off x="5996160" y="4711320"/>
            <a:ext cx="5040" cy="82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onector: Angulado 16"/>
          <p:cNvSpPr/>
          <p:nvPr/>
        </p:nvSpPr>
        <p:spPr>
          <a:xfrm flipH="1" rot="10800000">
            <a:off x="5109480" y="4170960"/>
            <a:ext cx="162720" cy="160308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onector reto 20"/>
          <p:cNvSpPr/>
          <p:nvPr/>
        </p:nvSpPr>
        <p:spPr>
          <a:xfrm>
            <a:off x="6733080" y="4169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onector reto 22"/>
          <p:cNvSpPr/>
          <p:nvPr/>
        </p:nvSpPr>
        <p:spPr>
          <a:xfrm>
            <a:off x="7508160" y="4169880"/>
            <a:ext cx="360" cy="23457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onector de Seta Reta 25"/>
          <p:cNvSpPr/>
          <p:nvPr/>
        </p:nvSpPr>
        <p:spPr>
          <a:xfrm flipH="1" flipV="1">
            <a:off x="6659280" y="6513840"/>
            <a:ext cx="89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Seta: para Baixo 62"/>
          <p:cNvSpPr/>
          <p:nvPr/>
        </p:nvSpPr>
        <p:spPr>
          <a:xfrm>
            <a:off x="4500000" y="2986920"/>
            <a:ext cx="98640" cy="3672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aixaDeTexto 32"/>
          <p:cNvSpPr/>
          <p:nvPr/>
        </p:nvSpPr>
        <p:spPr>
          <a:xfrm>
            <a:off x="6139440" y="4870440"/>
            <a:ext cx="640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aixaDeTexto 71"/>
          <p:cNvSpPr/>
          <p:nvPr/>
        </p:nvSpPr>
        <p:spPr>
          <a:xfrm>
            <a:off x="6748560" y="37335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948240" y="2912040"/>
            <a:ext cx="33811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360000" y="170568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(itera) um bloco de código por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determinadas vezes</a:t>
            </a: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65" name="Losango 1"/>
          <p:cNvSpPr/>
          <p:nvPr/>
        </p:nvSpPr>
        <p:spPr>
          <a:xfrm>
            <a:off x="2194200" y="3052440"/>
            <a:ext cx="1459440" cy="108180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Fluxograma: Processo Predefinido 2"/>
          <p:cNvSpPr/>
          <p:nvPr/>
        </p:nvSpPr>
        <p:spPr>
          <a:xfrm>
            <a:off x="2030400" y="4957200"/>
            <a:ext cx="1774800" cy="48024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onector de Seta Reta 4"/>
          <p:cNvSpPr/>
          <p:nvPr/>
        </p:nvSpPr>
        <p:spPr>
          <a:xfrm>
            <a:off x="2916720" y="2424960"/>
            <a:ext cx="6480" cy="62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onector de Seta Reta 6"/>
          <p:cNvSpPr/>
          <p:nvPr/>
        </p:nvSpPr>
        <p:spPr>
          <a:xfrm flipH="1">
            <a:off x="2917800" y="4135320"/>
            <a:ext cx="5040" cy="82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onector: Angulado 16"/>
          <p:cNvSpPr/>
          <p:nvPr/>
        </p:nvSpPr>
        <p:spPr>
          <a:xfrm flipH="1" rot="10800000">
            <a:off x="2030760" y="3594960"/>
            <a:ext cx="162720" cy="160308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onector reto 20"/>
          <p:cNvSpPr/>
          <p:nvPr/>
        </p:nvSpPr>
        <p:spPr>
          <a:xfrm>
            <a:off x="3654360" y="3593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onector reto 22"/>
          <p:cNvSpPr/>
          <p:nvPr/>
        </p:nvSpPr>
        <p:spPr>
          <a:xfrm>
            <a:off x="4429440" y="3593880"/>
            <a:ext cx="360" cy="27558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onector de Seta Reta 25"/>
          <p:cNvSpPr/>
          <p:nvPr/>
        </p:nvSpPr>
        <p:spPr>
          <a:xfrm flipH="1">
            <a:off x="3534120" y="6350040"/>
            <a:ext cx="89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Seta: para Baixo 62"/>
          <p:cNvSpPr/>
          <p:nvPr/>
        </p:nvSpPr>
        <p:spPr>
          <a:xfrm>
            <a:off x="1155600" y="2424960"/>
            <a:ext cx="98640" cy="4205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aixaDeTexto 32"/>
          <p:cNvSpPr/>
          <p:nvPr/>
        </p:nvSpPr>
        <p:spPr>
          <a:xfrm>
            <a:off x="3060720" y="4294440"/>
            <a:ext cx="640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CaixaDeTexto 71"/>
          <p:cNvSpPr/>
          <p:nvPr/>
        </p:nvSpPr>
        <p:spPr>
          <a:xfrm>
            <a:off x="3670200" y="31575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Seta: para a Direita 5"/>
          <p:cNvSpPr/>
          <p:nvPr/>
        </p:nvSpPr>
        <p:spPr>
          <a:xfrm>
            <a:off x="5040360" y="4135320"/>
            <a:ext cx="1491480" cy="52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aixaDeTexto 7"/>
          <p:cNvSpPr/>
          <p:nvPr/>
        </p:nvSpPr>
        <p:spPr>
          <a:xfrm>
            <a:off x="5100480" y="3696840"/>
            <a:ext cx="137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8" name="Retângulo 8"/>
          <p:cNvSpPr/>
          <p:nvPr/>
        </p:nvSpPr>
        <p:spPr>
          <a:xfrm>
            <a:off x="7351560" y="3603240"/>
            <a:ext cx="2358360" cy="13813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range(0,10,1):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948240" y="2912040"/>
            <a:ext cx="33811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360000" y="170568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Incremento de 3 a 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86" name="Losango 1"/>
          <p:cNvSpPr/>
          <p:nvPr/>
        </p:nvSpPr>
        <p:spPr>
          <a:xfrm>
            <a:off x="2194200" y="3052440"/>
            <a:ext cx="1459440" cy="108180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Fluxograma: Processo Predefinido 2"/>
          <p:cNvSpPr/>
          <p:nvPr/>
        </p:nvSpPr>
        <p:spPr>
          <a:xfrm>
            <a:off x="2030400" y="4957200"/>
            <a:ext cx="1774800" cy="48024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onector de Seta Reta 4"/>
          <p:cNvSpPr/>
          <p:nvPr/>
        </p:nvSpPr>
        <p:spPr>
          <a:xfrm>
            <a:off x="2916720" y="2424960"/>
            <a:ext cx="6480" cy="62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onector de Seta Reta 6"/>
          <p:cNvSpPr/>
          <p:nvPr/>
        </p:nvSpPr>
        <p:spPr>
          <a:xfrm flipH="1">
            <a:off x="2917800" y="4135320"/>
            <a:ext cx="5040" cy="82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onector: Angulado 16"/>
          <p:cNvSpPr/>
          <p:nvPr/>
        </p:nvSpPr>
        <p:spPr>
          <a:xfrm flipH="1" rot="10800000">
            <a:off x="2030760" y="3594960"/>
            <a:ext cx="162720" cy="160308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onector reto 20"/>
          <p:cNvSpPr/>
          <p:nvPr/>
        </p:nvSpPr>
        <p:spPr>
          <a:xfrm>
            <a:off x="3654360" y="3593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onector reto 22"/>
          <p:cNvSpPr/>
          <p:nvPr/>
        </p:nvSpPr>
        <p:spPr>
          <a:xfrm>
            <a:off x="4429440" y="3593880"/>
            <a:ext cx="360" cy="27558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onector de Seta Reta 25"/>
          <p:cNvSpPr/>
          <p:nvPr/>
        </p:nvSpPr>
        <p:spPr>
          <a:xfrm flipH="1">
            <a:off x="3534120" y="6350040"/>
            <a:ext cx="89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Seta: para Baixo 62"/>
          <p:cNvSpPr/>
          <p:nvPr/>
        </p:nvSpPr>
        <p:spPr>
          <a:xfrm>
            <a:off x="1155600" y="2424960"/>
            <a:ext cx="98640" cy="4205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aixaDeTexto 32"/>
          <p:cNvSpPr/>
          <p:nvPr/>
        </p:nvSpPr>
        <p:spPr>
          <a:xfrm>
            <a:off x="3060720" y="4294440"/>
            <a:ext cx="640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CaixaDeTexto 71"/>
          <p:cNvSpPr/>
          <p:nvPr/>
        </p:nvSpPr>
        <p:spPr>
          <a:xfrm>
            <a:off x="3670200" y="31575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Seta: para a Direita 5"/>
          <p:cNvSpPr/>
          <p:nvPr/>
        </p:nvSpPr>
        <p:spPr>
          <a:xfrm>
            <a:off x="5040360" y="4135320"/>
            <a:ext cx="1491480" cy="52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aixaDeTexto 7"/>
          <p:cNvSpPr/>
          <p:nvPr/>
        </p:nvSpPr>
        <p:spPr>
          <a:xfrm>
            <a:off x="5100480" y="3696840"/>
            <a:ext cx="137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Retângulo 8"/>
          <p:cNvSpPr/>
          <p:nvPr/>
        </p:nvSpPr>
        <p:spPr>
          <a:xfrm>
            <a:off x="7336800" y="3610440"/>
            <a:ext cx="2358360" cy="13813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range(0,10,3):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948240" y="2912040"/>
            <a:ext cx="33811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360000" y="170568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precisa começar em zero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07" name="Losango 1"/>
          <p:cNvSpPr/>
          <p:nvPr/>
        </p:nvSpPr>
        <p:spPr>
          <a:xfrm>
            <a:off x="2194200" y="3052440"/>
            <a:ext cx="1459440" cy="108180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Fluxograma: Processo Predefinido 2"/>
          <p:cNvSpPr/>
          <p:nvPr/>
        </p:nvSpPr>
        <p:spPr>
          <a:xfrm>
            <a:off x="2030400" y="4957200"/>
            <a:ext cx="1774800" cy="48024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onector de Seta Reta 4"/>
          <p:cNvSpPr/>
          <p:nvPr/>
        </p:nvSpPr>
        <p:spPr>
          <a:xfrm>
            <a:off x="2916720" y="2424960"/>
            <a:ext cx="6480" cy="62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onector de Seta Reta 6"/>
          <p:cNvSpPr/>
          <p:nvPr/>
        </p:nvSpPr>
        <p:spPr>
          <a:xfrm flipH="1">
            <a:off x="2917800" y="4135320"/>
            <a:ext cx="5040" cy="82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onector: Angulado 16"/>
          <p:cNvSpPr/>
          <p:nvPr/>
        </p:nvSpPr>
        <p:spPr>
          <a:xfrm flipH="1" rot="10800000">
            <a:off x="2030760" y="3594960"/>
            <a:ext cx="162720" cy="160308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onector reto 20"/>
          <p:cNvSpPr/>
          <p:nvPr/>
        </p:nvSpPr>
        <p:spPr>
          <a:xfrm>
            <a:off x="3654360" y="3593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onector reto 22"/>
          <p:cNvSpPr/>
          <p:nvPr/>
        </p:nvSpPr>
        <p:spPr>
          <a:xfrm>
            <a:off x="4429440" y="3593880"/>
            <a:ext cx="360" cy="27558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onector de Seta Reta 25"/>
          <p:cNvSpPr/>
          <p:nvPr/>
        </p:nvSpPr>
        <p:spPr>
          <a:xfrm flipH="1">
            <a:off x="3534120" y="6350040"/>
            <a:ext cx="89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Seta: para Baixo 62"/>
          <p:cNvSpPr/>
          <p:nvPr/>
        </p:nvSpPr>
        <p:spPr>
          <a:xfrm>
            <a:off x="1155600" y="2424960"/>
            <a:ext cx="98640" cy="4205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aixaDeTexto 32"/>
          <p:cNvSpPr/>
          <p:nvPr/>
        </p:nvSpPr>
        <p:spPr>
          <a:xfrm>
            <a:off x="3060720" y="4294440"/>
            <a:ext cx="640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7" name="CaixaDeTexto 71"/>
          <p:cNvSpPr/>
          <p:nvPr/>
        </p:nvSpPr>
        <p:spPr>
          <a:xfrm>
            <a:off x="3670200" y="31575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Seta: para a Direita 5"/>
          <p:cNvSpPr/>
          <p:nvPr/>
        </p:nvSpPr>
        <p:spPr>
          <a:xfrm>
            <a:off x="5040360" y="4135320"/>
            <a:ext cx="1491480" cy="52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aixaDeTexto 7"/>
          <p:cNvSpPr/>
          <p:nvPr/>
        </p:nvSpPr>
        <p:spPr>
          <a:xfrm>
            <a:off x="5100480" y="3696840"/>
            <a:ext cx="137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0" name="Retângulo 8"/>
          <p:cNvSpPr/>
          <p:nvPr/>
        </p:nvSpPr>
        <p:spPr>
          <a:xfrm>
            <a:off x="6980760" y="3610440"/>
            <a:ext cx="2714400" cy="13813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range(102,203,3):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948240" y="2912040"/>
            <a:ext cx="33811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360000" y="170568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também decrementar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28" name="Losango 1"/>
          <p:cNvSpPr/>
          <p:nvPr/>
        </p:nvSpPr>
        <p:spPr>
          <a:xfrm>
            <a:off x="2194200" y="3052440"/>
            <a:ext cx="1459440" cy="108180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Fluxograma: Processo Predefinido 2"/>
          <p:cNvSpPr/>
          <p:nvPr/>
        </p:nvSpPr>
        <p:spPr>
          <a:xfrm>
            <a:off x="2030400" y="4957200"/>
            <a:ext cx="1774800" cy="48024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onector de Seta Reta 4"/>
          <p:cNvSpPr/>
          <p:nvPr/>
        </p:nvSpPr>
        <p:spPr>
          <a:xfrm>
            <a:off x="2916720" y="2424960"/>
            <a:ext cx="6480" cy="62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onector de Seta Reta 6"/>
          <p:cNvSpPr/>
          <p:nvPr/>
        </p:nvSpPr>
        <p:spPr>
          <a:xfrm flipH="1">
            <a:off x="2917800" y="4135320"/>
            <a:ext cx="5040" cy="82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onector: Angulado 16"/>
          <p:cNvSpPr/>
          <p:nvPr/>
        </p:nvSpPr>
        <p:spPr>
          <a:xfrm flipH="1" rot="10800000">
            <a:off x="2030760" y="3594960"/>
            <a:ext cx="162720" cy="160308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onector reto 20"/>
          <p:cNvSpPr/>
          <p:nvPr/>
        </p:nvSpPr>
        <p:spPr>
          <a:xfrm>
            <a:off x="3654360" y="3593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onector reto 22"/>
          <p:cNvSpPr/>
          <p:nvPr/>
        </p:nvSpPr>
        <p:spPr>
          <a:xfrm>
            <a:off x="4429440" y="3593880"/>
            <a:ext cx="360" cy="27558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onector de Seta Reta 25"/>
          <p:cNvSpPr/>
          <p:nvPr/>
        </p:nvSpPr>
        <p:spPr>
          <a:xfrm flipH="1">
            <a:off x="3534120" y="6350040"/>
            <a:ext cx="89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Seta: para Baixo 62"/>
          <p:cNvSpPr/>
          <p:nvPr/>
        </p:nvSpPr>
        <p:spPr>
          <a:xfrm>
            <a:off x="1155600" y="2424960"/>
            <a:ext cx="98640" cy="4205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aixaDeTexto 32"/>
          <p:cNvSpPr/>
          <p:nvPr/>
        </p:nvSpPr>
        <p:spPr>
          <a:xfrm>
            <a:off x="3060720" y="4294440"/>
            <a:ext cx="640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8" name="CaixaDeTexto 71"/>
          <p:cNvSpPr/>
          <p:nvPr/>
        </p:nvSpPr>
        <p:spPr>
          <a:xfrm>
            <a:off x="3670200" y="31575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Seta: para a Direita 5"/>
          <p:cNvSpPr/>
          <p:nvPr/>
        </p:nvSpPr>
        <p:spPr>
          <a:xfrm>
            <a:off x="5040360" y="4135320"/>
            <a:ext cx="1491480" cy="52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aixaDeTexto 7"/>
          <p:cNvSpPr/>
          <p:nvPr/>
        </p:nvSpPr>
        <p:spPr>
          <a:xfrm>
            <a:off x="5100480" y="3696840"/>
            <a:ext cx="137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Retângulo 8"/>
          <p:cNvSpPr/>
          <p:nvPr/>
        </p:nvSpPr>
        <p:spPr>
          <a:xfrm>
            <a:off x="6980760" y="3610440"/>
            <a:ext cx="2714400" cy="13813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range(30, 15, -2):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1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360000" y="170568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Atenção a condição deve ser sempre válida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48" name="Retângulo 8"/>
          <p:cNvSpPr/>
          <p:nvPr/>
        </p:nvSpPr>
        <p:spPr>
          <a:xfrm>
            <a:off x="1002600" y="3272760"/>
            <a:ext cx="2714400" cy="13813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range(0, 10, -1):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Retângulo 23"/>
          <p:cNvSpPr/>
          <p:nvPr/>
        </p:nvSpPr>
        <p:spPr>
          <a:xfrm>
            <a:off x="5750280" y="3272760"/>
            <a:ext cx="2714400" cy="13813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range(30, 15, 2):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Conector reto 11"/>
          <p:cNvSpPr/>
          <p:nvPr/>
        </p:nvSpPr>
        <p:spPr>
          <a:xfrm>
            <a:off x="680400" y="3092400"/>
            <a:ext cx="3436560" cy="1804680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onector reto 30"/>
          <p:cNvSpPr/>
          <p:nvPr/>
        </p:nvSpPr>
        <p:spPr>
          <a:xfrm flipV="1">
            <a:off x="680400" y="3092400"/>
            <a:ext cx="3353040" cy="1723320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onector reto 36"/>
          <p:cNvSpPr/>
          <p:nvPr/>
        </p:nvSpPr>
        <p:spPr>
          <a:xfrm>
            <a:off x="5486760" y="3156120"/>
            <a:ext cx="3436200" cy="1804680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onector reto 37"/>
          <p:cNvSpPr/>
          <p:nvPr/>
        </p:nvSpPr>
        <p:spPr>
          <a:xfrm flipV="1">
            <a:off x="5486760" y="3156120"/>
            <a:ext cx="3352680" cy="1723320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7" name="CustomShape 1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360000" y="170568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Entre 0 e 100, informe: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Informe os números pares e impares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soma de todos os múltiplos de 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3392</TotalTime>
  <Application>LibreOffice/7.3.7.2$Linux_X86_64 LibreOffice_project/30$Build-2</Application>
  <AppVersion>15.0000</AppVersion>
  <Words>639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2023-02-27T21:04:21Z</dcterms:modified>
  <cp:revision>127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