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942C601-177B-48E4-B095-732065277F0F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8" name="CustomShape 3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1" name="CustomShape 4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4" name="CustomShape 4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7" name="CustomShape 4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0" name="CustomShape 5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3" name="CustomShape 5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6" name="CustomShape 6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9" name="CustomShape 7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2" name="CustomShape 7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5" name="CustomShape 8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8" name="CustomShape 8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1" name="CustomShape 6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4" name="CustomShape 6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0" name="CustomShape 9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3" name="CustomShape 1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6" name="CustomShape 20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9" name="CustomShape 2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2" name="CustomShape 2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5" name="CustomShape 3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edit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forma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3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6" name="CustomShape 3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3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P(V) = 0.325, logo P(C|V):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1"/>
          <a:stretch/>
        </p:blipFill>
        <p:spPr>
          <a:xfrm>
            <a:off x="2160000" y="4543560"/>
            <a:ext cx="6299640" cy="139608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3240000" y="2700000"/>
            <a:ext cx="3055680" cy="96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3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2" name="CustomShape 3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3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1980000" y="2868480"/>
            <a:ext cx="5456880" cy="732240"/>
          </a:xfrm>
          <a:prstGeom prst="rect">
            <a:avLst/>
          </a:prstGeom>
          <a:ln w="0">
            <a:noFill/>
          </a:ln>
        </p:spPr>
      </p:pic>
      <p:sp>
        <p:nvSpPr>
          <p:cNvPr id="295" name=""/>
          <p:cNvSpPr/>
          <p:nvPr/>
        </p:nvSpPr>
        <p:spPr>
          <a:xfrm>
            <a:off x="4860000" y="3672000"/>
            <a:ext cx="179280" cy="57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2160000" y="4415040"/>
            <a:ext cx="5456880" cy="732240"/>
          </a:xfrm>
          <a:prstGeom prst="rect">
            <a:avLst/>
          </a:prstGeom>
          <a:ln w="0">
            <a:noFill/>
          </a:ln>
        </p:spPr>
      </p:pic>
      <p:sp>
        <p:nvSpPr>
          <p:cNvPr id="297" name=""/>
          <p:cNvSpPr/>
          <p:nvPr/>
        </p:nvSpPr>
        <p:spPr>
          <a:xfrm>
            <a:off x="4737600" y="4788000"/>
            <a:ext cx="216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"/>
          <p:cNvSpPr/>
          <p:nvPr/>
        </p:nvSpPr>
        <p:spPr>
          <a:xfrm flipV="1">
            <a:off x="4737600" y="4788000"/>
            <a:ext cx="252000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" descr=""/>
          <p:cNvPicPr/>
          <p:nvPr/>
        </p:nvPicPr>
        <p:blipFill>
          <a:blip r:embed="rId3"/>
          <a:stretch/>
        </p:blipFill>
        <p:spPr>
          <a:xfrm>
            <a:off x="2203200" y="6048000"/>
            <a:ext cx="5428080" cy="48456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4860000" y="5328000"/>
            <a:ext cx="179280" cy="63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(“Ingênuo”) : Variáveis/Características Independentes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Estende o Teorema de Bayes para Múltiplas Variáveis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4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3" name="CustomShape 4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4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dataset abaixo descreve um potencial comprador (computadores)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Assume-se que as características são independentes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I.E: Renda alta não implica em crédito excelente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"/>
          <a:stretch/>
        </p:blipFill>
        <p:spPr>
          <a:xfrm>
            <a:off x="3240000" y="2844000"/>
            <a:ext cx="393624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4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4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9" name="CustomShape 4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assim: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Income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Student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Credit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Y: Buys Computer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 para 3 features: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5040720" y="2136600"/>
            <a:ext cx="3959280" cy="398268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540000" y="5040000"/>
            <a:ext cx="4352760" cy="46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4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4" name="CustomShape 5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5" name="CustomShape 5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</a:t>
            </a:r>
            <a:r>
              <a:rPr b="0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priori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(Treino)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792360" y="2520000"/>
            <a:ext cx="8566920" cy="322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5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9" name="CustomShape 5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0" name="CustomShape 5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Teste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3252240" y="1800000"/>
            <a:ext cx="6287040" cy="452160"/>
          </a:xfrm>
          <a:prstGeom prst="rect">
            <a:avLst/>
          </a:prstGeom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457920" y="2291040"/>
            <a:ext cx="3191760" cy="4188240"/>
          </a:xfrm>
          <a:prstGeom prst="rect">
            <a:avLst/>
          </a:prstGeom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3"/>
          <a:stretch/>
        </p:blipFill>
        <p:spPr>
          <a:xfrm>
            <a:off x="4140000" y="2739960"/>
            <a:ext cx="5219280" cy="1219320"/>
          </a:xfrm>
          <a:prstGeom prst="rect">
            <a:avLst/>
          </a:prstGeom>
          <a:ln w="0">
            <a:noFill/>
          </a:ln>
        </p:spPr>
      </p:pic>
      <p:pic>
        <p:nvPicPr>
          <p:cNvPr id="325" name="" descr=""/>
          <p:cNvPicPr/>
          <p:nvPr/>
        </p:nvPicPr>
        <p:blipFill>
          <a:blip r:embed="rId4"/>
          <a:stretch/>
        </p:blipFill>
        <p:spPr>
          <a:xfrm>
            <a:off x="4320000" y="4664160"/>
            <a:ext cx="5003280" cy="12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5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7" name="CustomShape 5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5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(Test)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2340000" y="1815480"/>
            <a:ext cx="7291080" cy="52416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1440000" y="3420000"/>
            <a:ext cx="2417760" cy="86544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3960000" y="3780000"/>
            <a:ext cx="71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5040000" y="3516120"/>
            <a:ext cx="865440" cy="227160"/>
          </a:xfrm>
          <a:prstGeom prst="rect">
            <a:avLst/>
          </a:prstGeom>
          <a:ln w="0">
            <a:noFill/>
          </a:ln>
        </p:spPr>
      </p:pic>
      <p:pic>
        <p:nvPicPr>
          <p:cNvPr id="334" name="" descr=""/>
          <p:cNvPicPr/>
          <p:nvPr/>
        </p:nvPicPr>
        <p:blipFill>
          <a:blip r:embed="rId4"/>
          <a:stretch/>
        </p:blipFill>
        <p:spPr>
          <a:xfrm>
            <a:off x="5040000" y="3960000"/>
            <a:ext cx="827280" cy="246240"/>
          </a:xfrm>
          <a:prstGeom prst="rect">
            <a:avLst/>
          </a:prstGeom>
          <a:ln w="0">
            <a:noFill/>
          </a:ln>
        </p:spPr>
      </p:pic>
      <p:sp>
        <p:nvSpPr>
          <p:cNvPr id="335" name=""/>
          <p:cNvSpPr/>
          <p:nvPr/>
        </p:nvSpPr>
        <p:spPr>
          <a:xfrm>
            <a:off x="5004000" y="3456000"/>
            <a:ext cx="899280" cy="3592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6031800" y="3459960"/>
            <a:ext cx="6278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YES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6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38" name="CustomShape 7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7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3060000" y="2880000"/>
            <a:ext cx="5538600" cy="293472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6120000" y="4320000"/>
            <a:ext cx="720000" cy="46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7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5" name="CustomShape 74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6" name="CustomShape 7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3060000" y="3281040"/>
            <a:ext cx="5751000" cy="229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7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1" name="CustomShape 7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2" name="CustomShape 7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984600" y="2696760"/>
            <a:ext cx="1355400" cy="3783240"/>
          </a:xfrm>
          <a:prstGeom prst="rect">
            <a:avLst/>
          </a:prstGeom>
          <a:ln w="0">
            <a:noFill/>
          </a:ln>
        </p:spPr>
      </p:pic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2574360" y="2880000"/>
            <a:ext cx="6785640" cy="33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Naive Bayes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1880" cy="185472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/>
          <p:nvPr/>
        </p:nvSpPr>
        <p:spPr>
          <a:xfrm>
            <a:off x="252036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05236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2988720" y="5508360"/>
            <a:ext cx="267840" cy="26784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8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Classificador Naive Bayes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7" name="CustomShape 8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8" name="CustomShape 8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Normal (Gaussiana)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1187280" y="2520000"/>
            <a:ext cx="7452720" cy="38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6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Considerações Finais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2" name="CustomShape 6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3" name="CustomShape 6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simples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ajusta bem com datasets pequenos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marL="3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36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devem ser independentes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Bases complexas normalmente apresentam dados dependentes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15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um atributo novo ocorrer no test, a probabilidade será zerada visto que não estava presente no treino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6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66" name="CustomShape 6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7" name="CustomShape 6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 rot="21596400">
            <a:off x="32904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o Naive Bayes com o Scikit learn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link: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"/>
          <p:cNvGrpSpPr/>
          <p:nvPr/>
        </p:nvGrpSpPr>
        <p:grpSpPr>
          <a:xfrm>
            <a:off x="4769640" y="2530440"/>
            <a:ext cx="5218560" cy="4318560"/>
            <a:chOff x="4769640" y="2530440"/>
            <a:chExt cx="5218560" cy="4318560"/>
          </a:xfrm>
        </p:grpSpPr>
        <p:sp>
          <p:nvSpPr>
            <p:cNvPr id="224" name=""/>
            <p:cNvSpPr/>
            <p:nvPr/>
          </p:nvSpPr>
          <p:spPr>
            <a:xfrm>
              <a:off x="7889040" y="3835800"/>
              <a:ext cx="556560" cy="31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225" name=""/>
            <p:cNvGrpSpPr/>
            <p:nvPr/>
          </p:nvGrpSpPr>
          <p:grpSpPr>
            <a:xfrm>
              <a:off x="4769640" y="2530440"/>
              <a:ext cx="5218560" cy="4318560"/>
              <a:chOff x="4769640" y="2530440"/>
              <a:chExt cx="5218560" cy="4318560"/>
            </a:xfrm>
          </p:grpSpPr>
          <p:grpSp>
            <p:nvGrpSpPr>
              <p:cNvPr id="226" name=""/>
              <p:cNvGrpSpPr/>
              <p:nvPr/>
            </p:nvGrpSpPr>
            <p:grpSpPr>
              <a:xfrm>
                <a:off x="4769640" y="2530440"/>
                <a:ext cx="5218560" cy="4318560"/>
                <a:chOff x="4769640" y="2530440"/>
                <a:chExt cx="5218560" cy="4318560"/>
              </a:xfrm>
            </p:grpSpPr>
            <p:pic>
              <p:nvPicPr>
                <p:cNvPr id="227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8560" cy="4318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28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2360" cy="35604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29" name=""/>
              <p:cNvGrpSpPr/>
              <p:nvPr/>
            </p:nvGrpSpPr>
            <p:grpSpPr>
              <a:xfrm>
                <a:off x="7760880" y="4901040"/>
                <a:ext cx="1687320" cy="376560"/>
                <a:chOff x="7760880" y="4901040"/>
                <a:chExt cx="1687320" cy="376560"/>
              </a:xfrm>
            </p:grpSpPr>
            <p:sp>
              <p:nvSpPr>
                <p:cNvPr id="230" name=""/>
                <p:cNvSpPr/>
                <p:nvPr/>
              </p:nvSpPr>
              <p:spPr>
                <a:xfrm>
                  <a:off x="7760880" y="4901040"/>
                  <a:ext cx="1687320" cy="376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K=3 (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231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148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32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184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33" name=""/>
                <p:cNvSpPr/>
                <p:nvPr/>
              </p:nvSpPr>
              <p:spPr>
                <a:xfrm>
                  <a:off x="8912520" y="5005080"/>
                  <a:ext cx="216720" cy="18972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34" name=""/>
              <p:cNvGrpSpPr/>
              <p:nvPr/>
            </p:nvGrpSpPr>
            <p:grpSpPr>
              <a:xfrm>
                <a:off x="7120440" y="5490000"/>
                <a:ext cx="2044800" cy="376920"/>
                <a:chOff x="7120440" y="5490000"/>
                <a:chExt cx="2044800" cy="376920"/>
              </a:xfrm>
            </p:grpSpPr>
            <p:grpSp>
              <p:nvGrpSpPr>
                <p:cNvPr id="235" name=""/>
                <p:cNvGrpSpPr/>
                <p:nvPr/>
              </p:nvGrpSpPr>
              <p:grpSpPr>
                <a:xfrm>
                  <a:off x="7846200" y="5597640"/>
                  <a:ext cx="1058400" cy="190800"/>
                  <a:chOff x="7846200" y="5597640"/>
                  <a:chExt cx="1058400" cy="190800"/>
                </a:xfrm>
              </p:grpSpPr>
              <p:pic>
                <p:nvPicPr>
                  <p:cNvPr id="236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1760" cy="16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7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2120" cy="162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8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808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39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772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40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7720" cy="190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241" name=""/>
                <p:cNvSpPr/>
                <p:nvPr/>
              </p:nvSpPr>
              <p:spPr>
                <a:xfrm>
                  <a:off x="7120440" y="5490000"/>
                  <a:ext cx="2044800" cy="3769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K=5 (                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42" name=""/>
              <p:cNvSpPr/>
              <p:nvPr/>
            </p:nvSpPr>
            <p:spPr>
              <a:xfrm>
                <a:off x="7719840" y="4474440"/>
                <a:ext cx="576360" cy="358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43" name="CustomShape 10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8" name="CustomShape 7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8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8320" y="155376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piloto tem 50% de chances de vencer se chover, e 25% caso não ocorra chuva. Sabe-se que a probabilidade de chuva na corrida é de 30%.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que o piloto venceu, qual a probabilidade de ter chovido?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Define-se que: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0.3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1 – P(C) = 0.7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P(V) = ??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P(NV) = 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P(A|B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)=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Probabilidade de acontecer A, dado que ocorreu B.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Infere-se do texto que: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ocorreu chuva P(V|C) = 50%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Vitória se não ocorreu chuva P(V|NC) = 0,25%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piloto venceu, qual a probabilidade de ter chovido? Então: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7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259" name=""/>
          <p:cNvGrpSpPr/>
          <p:nvPr/>
        </p:nvGrpSpPr>
        <p:grpSpPr>
          <a:xfrm>
            <a:off x="2014920" y="2340000"/>
            <a:ext cx="6444360" cy="1998720"/>
            <a:chOff x="2014920" y="2340000"/>
            <a:chExt cx="6444360" cy="1998720"/>
          </a:xfrm>
        </p:grpSpPr>
        <p:pic>
          <p:nvPicPr>
            <p:cNvPr id="260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4360" cy="1012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1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0760" cy="985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262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6360" cy="799200"/>
          </a:xfrm>
          <a:prstGeom prst="rect">
            <a:avLst/>
          </a:prstGeom>
          <a:ln w="0">
            <a:noFill/>
          </a:ln>
        </p:spPr>
      </p:pic>
      <p:pic>
        <p:nvPicPr>
          <p:cNvPr id="263" name="" descr=""/>
          <p:cNvPicPr/>
          <p:nvPr/>
        </p:nvPicPr>
        <p:blipFill>
          <a:blip r:embed="rId4"/>
          <a:stretch/>
        </p:blipFill>
        <p:spPr>
          <a:xfrm rot="5253000">
            <a:off x="4981680" y="4500000"/>
            <a:ext cx="417960" cy="41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5" name="CustomShape 2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CustomShape 23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1620000" y="2423520"/>
            <a:ext cx="4626360" cy="715680"/>
          </a:xfrm>
          <a:prstGeom prst="rect">
            <a:avLst/>
          </a:prstGeom>
          <a:ln w="0">
            <a:noFill/>
          </a:ln>
        </p:spPr>
      </p:pic>
      <p:pic>
        <p:nvPicPr>
          <p:cNvPr id="269" name="" descr=""/>
          <p:cNvPicPr/>
          <p:nvPr/>
        </p:nvPicPr>
        <p:blipFill>
          <a:blip r:embed="rId2"/>
          <a:stretch/>
        </p:blipFill>
        <p:spPr>
          <a:xfrm>
            <a:off x="1800000" y="4371480"/>
            <a:ext cx="4192200" cy="111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2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1" name="CustomShape 26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2" name="CustomShape 2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Aplicando ao caso do piloto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P(C|V) = ???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600000" y="2592000"/>
            <a:ext cx="4228920" cy="107028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2"/>
          <a:stretch/>
        </p:blipFill>
        <p:spPr>
          <a:xfrm>
            <a:off x="1080000" y="4974120"/>
            <a:ext cx="3699000" cy="1145520"/>
          </a:xfrm>
          <a:prstGeom prst="rect">
            <a:avLst/>
          </a:prstGeom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3"/>
          <a:stretch/>
        </p:blipFill>
        <p:spPr>
          <a:xfrm>
            <a:off x="6123960" y="5084280"/>
            <a:ext cx="3055680" cy="96300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5220000" y="5400360"/>
            <a:ext cx="539280" cy="1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2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3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 rot="18000">
            <a:off x="328320" y="1552320"/>
            <a:ext cx="9196560" cy="513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3771360" y="4011480"/>
            <a:ext cx="5407560" cy="195516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1044000" y="3888000"/>
            <a:ext cx="2100240" cy="21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P(C) = 30%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P(NC) = 70%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P(V|C) = 50%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P(V|NC) = 25%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2"/>
          <a:stretch/>
        </p:blipFill>
        <p:spPr>
          <a:xfrm>
            <a:off x="3143520" y="2340000"/>
            <a:ext cx="3876120" cy="96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299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2023-03-12T20:37:34Z</dcterms:modified>
  <cp:revision>27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