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8.jpeg" ContentType="image/jpeg"/>
  <Override PartName="/ppt/media/image30.png" ContentType="image/png"/>
  <Override PartName="/ppt/media/image5.jpeg" ContentType="image/jpeg"/>
  <Override PartName="/ppt/media/image35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12.png" ContentType="image/png"/>
  <Override PartName="/ppt/media/image11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C9F36E-329A-4832-8932-3B4B8554325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2" name="CustomShape 26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5" name="CustomShape 31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8" name="CustomShape 36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1" name="CustomShape 98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4" name="CustomShape 41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7" name="CustomShape 46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0" name="CustomShape 51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3" name="CustomShape 56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6" name="CustomShape 6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5" name="CustomShape 1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9" name="CustomShape 20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2" name="CustomShape 86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5" name="CustomShape 6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8" name="CustomShape 7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1" name="CustomShape 7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4" name="CustomShape 9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37.xml"/><Relationship Id="rId11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slideLayout" Target="../slideLayouts/slideLayout37.xml"/><Relationship Id="rId1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69560" cy="25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Desenvolvendo o Raciocínio Algorítmico –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Torre de Hanoi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9" name="Imagem 2" descr=""/>
          <p:cNvPicPr/>
          <p:nvPr/>
        </p:nvPicPr>
        <p:blipFill>
          <a:blip r:embed="rId1"/>
          <a:stretch/>
        </p:blipFill>
        <p:spPr>
          <a:xfrm>
            <a:off x="498960" y="1678320"/>
            <a:ext cx="9071640" cy="3138840"/>
          </a:xfrm>
          <a:prstGeom prst="rect">
            <a:avLst/>
          </a:prstGeom>
          <a:ln w="0">
            <a:noFill/>
          </a:ln>
        </p:spPr>
      </p:pic>
      <p:sp>
        <p:nvSpPr>
          <p:cNvPr id="260" name="CaixaDeTexto 3"/>
          <p:cNvSpPr/>
          <p:nvPr/>
        </p:nvSpPr>
        <p:spPr>
          <a:xfrm>
            <a:off x="1223280" y="4901760"/>
            <a:ext cx="7761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Mover todos os discos para a torre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Restrições: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Movimentar um disco por vez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Disco maior não pode ficar sobre o disco menor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aixaDeTexto 6"/>
          <p:cNvSpPr/>
          <p:nvPr/>
        </p:nvSpPr>
        <p:spPr>
          <a:xfrm>
            <a:off x="1570320" y="1688400"/>
            <a:ext cx="776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Torre de Hanoi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22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3" name="CustomShape 23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a comunicação entre o operador e máquina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de Instruções  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Sintaxe Bem Definida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Nível → Linguagem do Hardware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Alto Nível → Linguagem “Human Readable”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4" name="CustomShape 24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25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6" name="Imagem 1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0200" cy="26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7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8" name="CustomShape 28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Existe apenas uma linguagem de programação?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9" name="CustomShape 29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CustomShape 30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1" name="Imagem 5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0200" cy="2658240"/>
          </a:xfrm>
          <a:prstGeom prst="rect">
            <a:avLst/>
          </a:prstGeom>
          <a:ln w="0">
            <a:noFill/>
          </a:ln>
        </p:spPr>
      </p:pic>
      <p:pic>
        <p:nvPicPr>
          <p:cNvPr id="272" name="Imagem 6" descr=""/>
          <p:cNvPicPr/>
          <p:nvPr/>
        </p:nvPicPr>
        <p:blipFill>
          <a:blip r:embed="rId2"/>
          <a:stretch/>
        </p:blipFill>
        <p:spPr>
          <a:xfrm>
            <a:off x="3542760" y="2854800"/>
            <a:ext cx="3044880" cy="304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32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linguagem tem suas particularidades e aplicações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75" name="CustomShape 34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6" name="CustomShape 35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7" name="Imagem 7" descr=""/>
          <p:cNvPicPr/>
          <p:nvPr/>
        </p:nvPicPr>
        <p:blipFill>
          <a:blip r:embed="rId1"/>
          <a:stretch/>
        </p:blipFill>
        <p:spPr>
          <a:xfrm>
            <a:off x="2016000" y="2362320"/>
            <a:ext cx="683712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94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Hello World (Python)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95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agora ter nosso primeiro contato com a linguagem Python, base da nossa disciplina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os passos junto ao professor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0" name="CustomShape 96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ustomShape 97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37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3" name="CustomShape 38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 sequência de operações a seguir: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 = X+20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 = X + Y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Z + 2*X + 2*Y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valor das variáveis X, Y, Z, W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42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7" name="CustomShape 43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são utilizadas para armazenar um dado: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Número, Texto, Objeto….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Comumente o sinal (=) atribui/altera um valor: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(Variável ‘X’ recebe o valor 10)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são voláteis, ou seja, a cada atribuição o valor é substituído pelo último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(X armazena o valor 10)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20  (X armazena o valor 20, o valor 10 foi descartado)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Possuem nome, tipo e valor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8" name="CustomShape 44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9" name="CustomShape 45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47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1" name="CustomShape 48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Dados Básicos: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Inteiro (int)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1, 2, 1000, 1345, -98721, ….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Real (float)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1.23 , 2392.82762, -9823.2, 0.923321, ….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Caractere (char)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a’, ‘b’, ‘c’, ‘d’, ‘e’, …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String (char [])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Carro’, ‘Casa’, ‘Hoje está chovendo’, ...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2" name="CustomShape 49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3" name="CustomShape 50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52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Aritiméticos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5" name="CustomShape 53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96" name="CustomShape 54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7" name="CustomShape 55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8" name="Imagem 8" descr=""/>
          <p:cNvPicPr/>
          <p:nvPr/>
        </p:nvPicPr>
        <p:blipFill>
          <a:blip r:embed="rId1"/>
          <a:stretch/>
        </p:blipFill>
        <p:spPr>
          <a:xfrm>
            <a:off x="513000" y="2116440"/>
            <a:ext cx="4575240" cy="4141440"/>
          </a:xfrm>
          <a:prstGeom prst="rect">
            <a:avLst/>
          </a:prstGeom>
          <a:ln w="0">
            <a:noFill/>
          </a:ln>
        </p:spPr>
      </p:pic>
      <p:sp>
        <p:nvSpPr>
          <p:cNvPr id="299" name="TextShape 2"/>
          <p:cNvSpPr/>
          <p:nvPr/>
        </p:nvSpPr>
        <p:spPr>
          <a:xfrm>
            <a:off x="6098760" y="2130120"/>
            <a:ext cx="3411720" cy="29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 o resultado das fórmulas?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57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1" name="CustomShape 58"/>
          <p:cNvSpPr/>
          <p:nvPr/>
        </p:nvSpPr>
        <p:spPr>
          <a:xfrm>
            <a:off x="360000" y="199944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2" name="CustomShape 59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3" name="CustomShape 60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TextShape 1"/>
          <p:cNvSpPr/>
          <p:nvPr/>
        </p:nvSpPr>
        <p:spPr>
          <a:xfrm>
            <a:off x="553320" y="5000400"/>
            <a:ext cx="165312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CustomShape 61"/>
          <p:cNvSpPr/>
          <p:nvPr/>
        </p:nvSpPr>
        <p:spPr>
          <a:xfrm>
            <a:off x="803160" y="2645640"/>
            <a:ext cx="2064600" cy="23544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m 4" descr=""/>
          <p:cNvPicPr/>
          <p:nvPr/>
        </p:nvPicPr>
        <p:blipFill>
          <a:blip r:embed="rId1"/>
          <a:stretch/>
        </p:blipFill>
        <p:spPr>
          <a:xfrm>
            <a:off x="2627640" y="2441160"/>
            <a:ext cx="262080" cy="2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2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do Professor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que esperar da disciplina?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e Linguagem de Programação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e Operadores Aritméticos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Primeiros Códigos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700000" y="4397760"/>
            <a:ext cx="5268600" cy="186552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10"/>
          <p:cNvSpPr/>
          <p:nvPr/>
        </p:nvSpPr>
        <p:spPr>
          <a:xfrm>
            <a:off x="2700000" y="597024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360000" y="199944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CustomShape 16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TextShape 5"/>
          <p:cNvSpPr/>
          <p:nvPr/>
        </p:nvSpPr>
        <p:spPr>
          <a:xfrm>
            <a:off x="553320" y="5000400"/>
            <a:ext cx="165312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2" name="TextShape 6"/>
          <p:cNvSpPr/>
          <p:nvPr/>
        </p:nvSpPr>
        <p:spPr>
          <a:xfrm>
            <a:off x="3076200" y="5251680"/>
            <a:ext cx="196200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CustomShape 17"/>
          <p:cNvSpPr/>
          <p:nvPr/>
        </p:nvSpPr>
        <p:spPr>
          <a:xfrm>
            <a:off x="803160" y="2645640"/>
            <a:ext cx="2064600" cy="23544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Imagem 11" descr=""/>
          <p:cNvPicPr/>
          <p:nvPr/>
        </p:nvPicPr>
        <p:blipFill>
          <a:blip r:embed="rId1"/>
          <a:stretch/>
        </p:blipFill>
        <p:spPr>
          <a:xfrm>
            <a:off x="1981080" y="534528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15" name="Imagem 12" descr=""/>
          <p:cNvPicPr/>
          <p:nvPr/>
        </p:nvPicPr>
        <p:blipFill>
          <a:blip r:embed="rId2"/>
          <a:stretch/>
        </p:blipFill>
        <p:spPr>
          <a:xfrm>
            <a:off x="2025000" y="563472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16" name="Imagem 27" descr=""/>
          <p:cNvPicPr/>
          <p:nvPr/>
        </p:nvPicPr>
        <p:blipFill>
          <a:blip r:embed="rId3"/>
          <a:stretch/>
        </p:blipFill>
        <p:spPr>
          <a:xfrm>
            <a:off x="2057760" y="5934600"/>
            <a:ext cx="266760" cy="122400"/>
          </a:xfrm>
          <a:prstGeom prst="rect">
            <a:avLst/>
          </a:prstGeom>
          <a:ln w="0">
            <a:noFill/>
          </a:ln>
        </p:spPr>
      </p:pic>
      <p:pic>
        <p:nvPicPr>
          <p:cNvPr id="317" name="Imagem 28" descr=""/>
          <p:cNvPicPr/>
          <p:nvPr/>
        </p:nvPicPr>
        <p:blipFill>
          <a:blip r:embed="rId4"/>
          <a:stretch/>
        </p:blipFill>
        <p:spPr>
          <a:xfrm>
            <a:off x="2179440" y="6247800"/>
            <a:ext cx="266760" cy="12240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19"/>
          <p:cNvSpPr/>
          <p:nvPr/>
        </p:nvSpPr>
        <p:spPr>
          <a:xfrm>
            <a:off x="2502720" y="5633640"/>
            <a:ext cx="451080" cy="23544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Imagem 9" descr=""/>
          <p:cNvPicPr/>
          <p:nvPr/>
        </p:nvPicPr>
        <p:blipFill>
          <a:blip r:embed="rId5"/>
          <a:stretch/>
        </p:blipFill>
        <p:spPr>
          <a:xfrm>
            <a:off x="2627640" y="2441160"/>
            <a:ext cx="262080" cy="202680"/>
          </a:xfrm>
          <a:prstGeom prst="rect">
            <a:avLst/>
          </a:prstGeom>
          <a:ln w="0">
            <a:noFill/>
          </a:ln>
        </p:spPr>
      </p:pic>
      <p:pic>
        <p:nvPicPr>
          <p:cNvPr id="320" name="Imagem 14" descr=""/>
          <p:cNvPicPr/>
          <p:nvPr/>
        </p:nvPicPr>
        <p:blipFill>
          <a:blip r:embed="rId6"/>
          <a:stretch/>
        </p:blipFill>
        <p:spPr>
          <a:xfrm>
            <a:off x="4640760" y="590400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21" name="Imagem 15" descr=""/>
          <p:cNvPicPr/>
          <p:nvPr/>
        </p:nvPicPr>
        <p:blipFill>
          <a:blip r:embed="rId7"/>
          <a:stretch/>
        </p:blipFill>
        <p:spPr>
          <a:xfrm>
            <a:off x="4500360" y="534528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22" name="Imagem 16" descr=""/>
          <p:cNvPicPr/>
          <p:nvPr/>
        </p:nvPicPr>
        <p:blipFill>
          <a:blip r:embed="rId8"/>
          <a:stretch/>
        </p:blipFill>
        <p:spPr>
          <a:xfrm>
            <a:off x="4860000" y="620352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23" name="Imagem 17" descr=""/>
          <p:cNvPicPr/>
          <p:nvPr/>
        </p:nvPicPr>
        <p:blipFill>
          <a:blip r:embed="rId9"/>
          <a:stretch/>
        </p:blipFill>
        <p:spPr>
          <a:xfrm>
            <a:off x="4536000" y="5634720"/>
            <a:ext cx="181440" cy="15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2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5" name="CustomShape 80"/>
          <p:cNvSpPr/>
          <p:nvPr/>
        </p:nvSpPr>
        <p:spPr>
          <a:xfrm>
            <a:off x="360000" y="199944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26" name="CustomShape 8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CustomShape 8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83"/>
          <p:cNvSpPr/>
          <p:nvPr/>
        </p:nvSpPr>
        <p:spPr>
          <a:xfrm>
            <a:off x="803160" y="2645640"/>
            <a:ext cx="2064600" cy="23544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4"/>
          <p:cNvSpPr/>
          <p:nvPr/>
        </p:nvSpPr>
        <p:spPr>
          <a:xfrm>
            <a:off x="5165280" y="5328000"/>
            <a:ext cx="3693960" cy="10508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 se houver parenteses ‘(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(6 + 2) * 2 = 16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(20 + 10) / 5 = 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0" name="Imagem 39" descr=""/>
          <p:cNvPicPr/>
          <p:nvPr/>
        </p:nvPicPr>
        <p:blipFill>
          <a:blip r:embed="rId1"/>
          <a:stretch/>
        </p:blipFill>
        <p:spPr>
          <a:xfrm>
            <a:off x="6904440" y="5906160"/>
            <a:ext cx="149040" cy="158400"/>
          </a:xfrm>
          <a:prstGeom prst="rect">
            <a:avLst/>
          </a:prstGeom>
          <a:ln w="0">
            <a:noFill/>
          </a:ln>
        </p:spPr>
      </p:pic>
      <p:pic>
        <p:nvPicPr>
          <p:cNvPr id="331" name="Imagem 40" descr=""/>
          <p:cNvPicPr/>
          <p:nvPr/>
        </p:nvPicPr>
        <p:blipFill>
          <a:blip r:embed="rId2"/>
          <a:stretch/>
        </p:blipFill>
        <p:spPr>
          <a:xfrm>
            <a:off x="6976440" y="6194160"/>
            <a:ext cx="149040" cy="158400"/>
          </a:xfrm>
          <a:prstGeom prst="rect">
            <a:avLst/>
          </a:prstGeom>
          <a:ln w="0">
            <a:noFill/>
          </a:ln>
        </p:spPr>
      </p:pic>
      <p:pic>
        <p:nvPicPr>
          <p:cNvPr id="332" name="Imagem 10" descr=""/>
          <p:cNvPicPr/>
          <p:nvPr/>
        </p:nvPicPr>
        <p:blipFill>
          <a:blip r:embed="rId3"/>
          <a:stretch/>
        </p:blipFill>
        <p:spPr>
          <a:xfrm>
            <a:off x="2627640" y="2441160"/>
            <a:ext cx="262800" cy="203400"/>
          </a:xfrm>
          <a:prstGeom prst="rect">
            <a:avLst/>
          </a:prstGeom>
          <a:ln w="0">
            <a:noFill/>
          </a:ln>
        </p:spPr>
      </p:pic>
      <p:sp>
        <p:nvSpPr>
          <p:cNvPr id="333" name="TextShape 3"/>
          <p:cNvSpPr/>
          <p:nvPr/>
        </p:nvSpPr>
        <p:spPr>
          <a:xfrm>
            <a:off x="553320" y="5000760"/>
            <a:ext cx="165312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4" name="TextShape 4"/>
          <p:cNvSpPr/>
          <p:nvPr/>
        </p:nvSpPr>
        <p:spPr>
          <a:xfrm>
            <a:off x="3076200" y="5252040"/>
            <a:ext cx="196200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5" name="Imagem 13" descr=""/>
          <p:cNvPicPr/>
          <p:nvPr/>
        </p:nvPicPr>
        <p:blipFill>
          <a:blip r:embed="rId4"/>
          <a:stretch/>
        </p:blipFill>
        <p:spPr>
          <a:xfrm>
            <a:off x="1981080" y="534564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18" descr=""/>
          <p:cNvPicPr/>
          <p:nvPr/>
        </p:nvPicPr>
        <p:blipFill>
          <a:blip r:embed="rId5"/>
          <a:stretch/>
        </p:blipFill>
        <p:spPr>
          <a:xfrm>
            <a:off x="2025000" y="563508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37" name="Imagem 19" descr=""/>
          <p:cNvPicPr/>
          <p:nvPr/>
        </p:nvPicPr>
        <p:blipFill>
          <a:blip r:embed="rId6"/>
          <a:stretch/>
        </p:blipFill>
        <p:spPr>
          <a:xfrm>
            <a:off x="2057760" y="5934960"/>
            <a:ext cx="266760" cy="122400"/>
          </a:xfrm>
          <a:prstGeom prst="rect">
            <a:avLst/>
          </a:prstGeom>
          <a:ln w="0">
            <a:noFill/>
          </a:ln>
        </p:spPr>
      </p:pic>
      <p:pic>
        <p:nvPicPr>
          <p:cNvPr id="338" name="Imagem 20" descr=""/>
          <p:cNvPicPr/>
          <p:nvPr/>
        </p:nvPicPr>
        <p:blipFill>
          <a:blip r:embed="rId7"/>
          <a:stretch/>
        </p:blipFill>
        <p:spPr>
          <a:xfrm>
            <a:off x="2179440" y="6248160"/>
            <a:ext cx="266760" cy="12240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85"/>
          <p:cNvSpPr/>
          <p:nvPr/>
        </p:nvSpPr>
        <p:spPr>
          <a:xfrm>
            <a:off x="2502720" y="5634000"/>
            <a:ext cx="451080" cy="23544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Imagem 21" descr=""/>
          <p:cNvPicPr/>
          <p:nvPr/>
        </p:nvPicPr>
        <p:blipFill>
          <a:blip r:embed="rId8"/>
          <a:stretch/>
        </p:blipFill>
        <p:spPr>
          <a:xfrm>
            <a:off x="4640760" y="590436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22" descr=""/>
          <p:cNvPicPr/>
          <p:nvPr/>
        </p:nvPicPr>
        <p:blipFill>
          <a:blip r:embed="rId9"/>
          <a:stretch/>
        </p:blipFill>
        <p:spPr>
          <a:xfrm>
            <a:off x="4500360" y="534564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23" descr=""/>
          <p:cNvPicPr/>
          <p:nvPr/>
        </p:nvPicPr>
        <p:blipFill>
          <a:blip r:embed="rId10"/>
          <a:stretch/>
        </p:blipFill>
        <p:spPr>
          <a:xfrm>
            <a:off x="4860000" y="6203880"/>
            <a:ext cx="181440" cy="159480"/>
          </a:xfrm>
          <a:prstGeom prst="rect">
            <a:avLst/>
          </a:prstGeom>
          <a:ln w="0">
            <a:noFill/>
          </a:ln>
        </p:spPr>
      </p:pic>
      <p:pic>
        <p:nvPicPr>
          <p:cNvPr id="343" name="Imagem 24" descr=""/>
          <p:cNvPicPr/>
          <p:nvPr/>
        </p:nvPicPr>
        <p:blipFill>
          <a:blip r:embed="rId11"/>
          <a:stretch/>
        </p:blipFill>
        <p:spPr>
          <a:xfrm>
            <a:off x="4536000" y="5635080"/>
            <a:ext cx="181440" cy="15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6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5" name="CustomShape 6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antecessor e sucessor de um número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o troco de uma compra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gorjeta de um garçom (10%)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área qualquer (casa, terreno, etc)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756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46" name="CustomShape 6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7" name="CustomShape 6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7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9" name="CustomShape 7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média de idade de 5 pessoas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idade a partir do ano de nascimento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anos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meses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0" name="CustomShape 7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1" name="CustomShape 7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7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Generalização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3" name="CustomShape 7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desenvolver algoritmos, devemos pensar em uma solução genérica sempre que possível: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N pavimentos (Genérica)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10%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N% (Genérica)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4" name="CustomShape 7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5" name="CustomShape 7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89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7" name="CustomShape 90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“</a:t>
            </a: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é sobre programar, não é sobre Python. É sobre lógica” 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[Desconhecido]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8" name="CustomShape 9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9" name="CustomShape 9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Prof. André Gustavo Hochuli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62792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Formação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Ciência da Computação [2004, 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Mestre [2007, PPGIA/PUCPR]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Doutor [2018, PPGINF/UFPR]</a:t>
            </a:r>
            <a:endParaRPr b="0" lang="pt-BR" sz="13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Experiência Profissional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P&amp;D em Visão Computacional [2008-2013]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Professor Universitário [2014 – Atual]</a:t>
            </a:r>
            <a:endParaRPr b="0" lang="pt-BR" sz="1300" spc="-1" strike="noStrike">
              <a:latin typeface="Arial"/>
            </a:endParaRPr>
          </a:p>
          <a:p>
            <a:pPr lvl="3" marL="4572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Linhas de Pesquisa</a:t>
            </a:r>
            <a:endParaRPr b="0" lang="pt-BR" sz="1300" spc="-1" strike="noStrike">
              <a:latin typeface="Arial"/>
            </a:endParaRPr>
          </a:p>
          <a:p>
            <a:pPr lvl="4" marL="9144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Aprendizagem de Máquina e Reconhecimento de Padrões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560000" y="3216960"/>
            <a:ext cx="1503720" cy="8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Hobbies</a:t>
            </a: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Aviação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Futebol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Tecnologia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224" name="Picture 93" descr=""/>
          <p:cNvPicPr/>
          <p:nvPr/>
        </p:nvPicPr>
        <p:blipFill>
          <a:blip r:embed="rId1"/>
          <a:stretch/>
        </p:blipFill>
        <p:spPr>
          <a:xfrm>
            <a:off x="7560000" y="1620000"/>
            <a:ext cx="1503720" cy="159444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900000" y="4718520"/>
            <a:ext cx="4114440" cy="201096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rcRect l="0" t="-976" r="0" b="3268"/>
          <a:stretch/>
        </p:blipFill>
        <p:spPr>
          <a:xfrm>
            <a:off x="5220000" y="4680000"/>
            <a:ext cx="4858200" cy="215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esperar da disciplina 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de problemas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Lógica matemática e algorítmica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Desafios encontrados no cotidiano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Aulas teóricas e práticas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Espaço para o estudante debater e trazer problemas/dúvidas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Conteúdo incremental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Trabalhos práticos (Em grupos)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Provas práticas (Individuais)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experiência dos alunos com programação e lógica?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Alguém já atua com programação? Compartilhe: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Projeto ou área de atuação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Dificuldades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Motivação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0" name="Picture 2" descr="Algoritmo - O que é, significado, exemplos, matemática, informática"/>
          <p:cNvPicPr/>
          <p:nvPr/>
        </p:nvPicPr>
        <p:blipFill>
          <a:blip r:embed="rId1"/>
          <a:stretch/>
        </p:blipFill>
        <p:spPr>
          <a:xfrm>
            <a:off x="1620000" y="2340000"/>
            <a:ext cx="6615720" cy="3229200"/>
          </a:xfrm>
          <a:prstGeom prst="rect">
            <a:avLst/>
          </a:prstGeom>
          <a:ln w="0">
            <a:noFill/>
          </a:ln>
        </p:spPr>
      </p:pic>
      <p:sp>
        <p:nvSpPr>
          <p:cNvPr id="241" name="Retângulo 1"/>
          <p:cNvSpPr/>
          <p:nvPr/>
        </p:nvSpPr>
        <p:spPr>
          <a:xfrm>
            <a:off x="7055280" y="2155680"/>
            <a:ext cx="560520" cy="9126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4f81bd"/>
                </a:solidFill>
                <a:latin typeface="Arial"/>
                <a:ea typeface="DejaVu Sans"/>
              </a:rPr>
              <a:t>?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13800" y="1683360"/>
            <a:ext cx="892368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 </a:t>
            </a: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MATEMÁTICA:  Sequência finita de regras, raciocínios ou operações que, aplicada a um número finito de dados, permite solucionar classes semelhantes de problemas.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INFORMÁTICA: Conjunto das regras e procedimentos lógicos perfeitamente definidos que levam à solução de um problema em um número finito de etapas.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Pensar Computacionalmente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Lógica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Ações Atômicas (Curtas e Diretas)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9" name="Picture 1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30320" y="1866600"/>
            <a:ext cx="4409280" cy="440244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3" descr="Vai no mercado buscar leite, se tiver batata traz 4 Tinha batata... - )"/>
          <p:cNvPicPr/>
          <p:nvPr/>
        </p:nvPicPr>
        <p:blipFill>
          <a:blip r:embed="rId2"/>
          <a:srcRect l="0" t="0" r="0" b="45514"/>
          <a:stretch/>
        </p:blipFill>
        <p:spPr>
          <a:xfrm>
            <a:off x="2830320" y="1866600"/>
            <a:ext cx="4409280" cy="2475000"/>
          </a:xfrm>
          <a:prstGeom prst="rect">
            <a:avLst/>
          </a:prstGeom>
          <a:ln w="0">
            <a:noFill/>
          </a:ln>
        </p:spPr>
      </p:pic>
      <p:sp>
        <p:nvSpPr>
          <p:cNvPr id="251" name="Botão de ação: Ajuda 2"/>
          <p:cNvSpPr/>
          <p:nvPr/>
        </p:nvSpPr>
        <p:spPr>
          <a:xfrm>
            <a:off x="2830320" y="4308120"/>
            <a:ext cx="4409280" cy="1953360"/>
          </a:xfrm>
          <a:prstGeom prst="actionButtonHelp">
            <a:avLst/>
          </a:prstGeom>
          <a:solidFill>
            <a:srgbClr val="ffffff"/>
          </a:solidFill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5" name="Picture 2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29960" y="1866600"/>
            <a:ext cx="4409280" cy="44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Application>LibreOffice/7.3.7.2$Linux_X86_64 LibreOffice_project/30$Build-2</Application>
  <AppVersion>15.0000</AppVersion>
  <Words>613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2023-03-07T21:12:11Z</dcterms:modified>
  <cp:revision>133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