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66" r:id="rId6"/>
    <p:sldId id="261" r:id="rId7"/>
    <p:sldId id="263" r:id="rId8"/>
    <p:sldId id="264" r:id="rId9"/>
    <p:sldId id="265" r:id="rId10"/>
    <p:sldId id="268" r:id="rId11"/>
    <p:sldId id="269" r:id="rId12"/>
    <p:sldId id="272" r:id="rId13"/>
    <p:sldId id="270" r:id="rId14"/>
    <p:sldId id="271" r:id="rId15"/>
    <p:sldId id="273" r:id="rId16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194086119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194086119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194086119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194086119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194086119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194086119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194086119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194086119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194086119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409569026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409569026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409569026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32196261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32196261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32196261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32196261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32196261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32196261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32196261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3362473095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3362473095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3362473095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3362473095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3362473095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3362473095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3362473095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3362473095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3362473095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853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074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440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9725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5688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09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09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182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09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944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6291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995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10%20-CNN%20Applications%20and%20Tricks/Lecture_10_CNN_Applications_and_Tricks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10 – CNN Applications and Tricks</a:t>
            </a: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Overfitting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pic>
        <p:nvPicPr>
          <p:cNvPr id="4098" name="Picture 2" descr="How to Identify Overfitting Machine Learning Models in Scikit-Learn">
            <a:extLst>
              <a:ext uri="{FF2B5EF4-FFF2-40B4-BE49-F238E27FC236}">
                <a16:creationId xmlns:a16="http://schemas.microsoft.com/office/drawing/2014/main" id="{DB9C1C7D-DC82-4197-818A-C1BB83C93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76" y="4145404"/>
            <a:ext cx="3603910" cy="270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verfitting e underfitting em Machine Learning - ABRACD - ASSOCIAÇÃO  BRASILEIRA DE CIÊNCIA DE DADOS">
            <a:extLst>
              <a:ext uri="{FF2B5EF4-FFF2-40B4-BE49-F238E27FC236}">
                <a16:creationId xmlns:a16="http://schemas.microsoft.com/office/drawing/2014/main" id="{4AD0BBDE-5441-4AD9-A45E-61A43203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96" y="2140041"/>
            <a:ext cx="6476869" cy="225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A624CBCD-A238-4CB6-A41A-8EC080FF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6561"/>
            <a:ext cx="4796200" cy="237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Bad generalization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17990773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Overfitting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pic>
        <p:nvPicPr>
          <p:cNvPr id="4098" name="Picture 2" descr="How to Identify Overfitting Machine Learning Models in Scikit-Learn">
            <a:extLst>
              <a:ext uri="{FF2B5EF4-FFF2-40B4-BE49-F238E27FC236}">
                <a16:creationId xmlns:a16="http://schemas.microsoft.com/office/drawing/2014/main" id="{DB9C1C7D-DC82-4197-818A-C1BB83C93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76" y="4145404"/>
            <a:ext cx="3603910" cy="270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verfitting e underfitting em Machine Learning - ABRACD - ASSOCIAÇÃO  BRASILEIRA DE CIÊNCIA DE DADOS">
            <a:extLst>
              <a:ext uri="{FF2B5EF4-FFF2-40B4-BE49-F238E27FC236}">
                <a16:creationId xmlns:a16="http://schemas.microsoft.com/office/drawing/2014/main" id="{4AD0BBDE-5441-4AD9-A45E-61A43203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96" y="2140041"/>
            <a:ext cx="6476869" cy="225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A624CBCD-A238-4CB6-A41A-8EC080FF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6561"/>
            <a:ext cx="4796200" cy="237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Bad generalization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1185234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Data Augmentation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pic>
        <p:nvPicPr>
          <p:cNvPr id="6146" name="Picture 2" descr="Data Augmentation. Data augmentation in data analysis are… | by Hamdi  Ghorbel | Medium">
            <a:extLst>
              <a:ext uri="{FF2B5EF4-FFF2-40B4-BE49-F238E27FC236}">
                <a16:creationId xmlns:a16="http://schemas.microsoft.com/office/drawing/2014/main" id="{33E7C016-2563-4796-8E33-A5131C15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25" y="3124054"/>
            <a:ext cx="5467925" cy="316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ata Augmentation | Papers With Code">
            <a:extLst>
              <a:ext uri="{FF2B5EF4-FFF2-40B4-BE49-F238E27FC236}">
                <a16:creationId xmlns:a16="http://schemas.microsoft.com/office/drawing/2014/main" id="{0A5799E5-51B8-474E-B008-38C76D9B5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0" y="2653074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B0E28A40-2787-4828-A3A0-528E72652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6561"/>
            <a:ext cx="4796200" cy="237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Enlarge the dataset with synthetic samples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29238505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Transfer Learning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B0E28A40-2787-4828-A3A0-528E72652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6561"/>
            <a:ext cx="7082200" cy="237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Weight Sharing</a:t>
            </a:r>
          </a:p>
          <a:p>
            <a:pPr marL="0" indent="0">
              <a:buSzPct val="45000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Feature Extraction weights are frozen (or not...) during learning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9D92930-D1FC-4ED3-B12C-E5BC5FD6A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78" y="2565399"/>
            <a:ext cx="7836244" cy="41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498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>
                <a:solidFill>
                  <a:srgbClr val="FFFFFF"/>
                </a:solidFill>
                <a:latin typeface="Latin Modern Sans"/>
              </a:rPr>
              <a:t>Let’s Code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B0E28A40-2787-4828-A3A0-528E72652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6561"/>
            <a:ext cx="7082200" cy="237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>
                <a:hlinkClick r:id="rId3"/>
              </a:rPr>
              <a:t>[LINK]</a:t>
            </a: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627687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of Lecture 09</a:t>
            </a: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Convolutional Neural Network</a:t>
            </a: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Basic Concepts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Data Augmentation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Transfer-Learning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Applications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Deep Learning Pipeline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lang="pt-BR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90C3AC-4981-CB11-BAA2-4087AA7FD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52" y="3262992"/>
            <a:ext cx="7701696" cy="14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61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Convolutional Neural Network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DF205DC-1557-9549-345F-8033C7DE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47872"/>
            <a:ext cx="8318500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CNN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A5DEB3-0624-438C-BF48-50851FF1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62" y="2632140"/>
            <a:ext cx="8071475" cy="28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60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Convolutional Neural Network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DF205DC-1557-9549-345F-8033C7DE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47872"/>
            <a:ext cx="8318500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Feature Extraction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A5DEB3-0624-438C-BF48-50851FF17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1647872"/>
            <a:ext cx="3836219" cy="1367954"/>
          </a:xfrm>
          <a:prstGeom prst="rect">
            <a:avLst/>
          </a:prstGeom>
        </p:spPr>
      </p:pic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875118A5-37DE-408A-8F25-F8DF390BC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79695"/>
              </p:ext>
            </p:extLst>
          </p:nvPr>
        </p:nvGraphicFramePr>
        <p:xfrm>
          <a:off x="1282700" y="4332840"/>
          <a:ext cx="50577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Bitmap Image" r:id="rId5" imgW="5057640" imgH="2362320" progId="PBrush">
                  <p:embed/>
                </p:oleObj>
              </mc:Choice>
              <mc:Fallback>
                <p:oleObj name="Bitmap Image" r:id="rId5" imgW="5057640" imgH="2362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2700" y="4332840"/>
                        <a:ext cx="505777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052C6DD4-D01C-4B62-BB0F-D6443B47748A}"/>
              </a:ext>
            </a:extLst>
          </p:cNvPr>
          <p:cNvSpPr/>
          <p:nvPr/>
        </p:nvSpPr>
        <p:spPr>
          <a:xfrm>
            <a:off x="4762500" y="1647872"/>
            <a:ext cx="2755900" cy="13679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493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Convolutional Neural Network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DF205DC-1557-9549-345F-8033C7DE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8480"/>
            <a:ext cx="8318500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Classification</a:t>
            </a:r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 lvl="1"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Forward and Back Propagation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A278801-0FBE-4D7B-824A-33B35799E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74" y="3195554"/>
            <a:ext cx="4411261" cy="330844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B75721B-B287-4205-B3FF-8664F6E3E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12" y="1542000"/>
            <a:ext cx="3836219" cy="136795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A6E7EAE-E98C-4B79-B648-3D53D214A3B4}"/>
              </a:ext>
            </a:extLst>
          </p:cNvPr>
          <p:cNvSpPr/>
          <p:nvPr/>
        </p:nvSpPr>
        <p:spPr>
          <a:xfrm flipH="1">
            <a:off x="7199511" y="1542000"/>
            <a:ext cx="1080319" cy="13679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8753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Convolutional Neural Network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DF205DC-1557-9549-345F-8033C7DE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6560"/>
            <a:ext cx="8318500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/>
              <a:t>Forward and Back Propagation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  <p:pic>
        <p:nvPicPr>
          <p:cNvPr id="8" name="Picture 2" descr="Backward Propagation | Backward Propagation Working in Neural Network">
            <a:extLst>
              <a:ext uri="{FF2B5EF4-FFF2-40B4-BE49-F238E27FC236}">
                <a16:creationId xmlns:a16="http://schemas.microsoft.com/office/drawing/2014/main" id="{93BADD5C-8900-4BBE-8432-3F019488F7B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140" y="2618880"/>
            <a:ext cx="69723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FAFB62F-04C9-4C9C-B94E-AC7AB4B01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12" y="1542000"/>
            <a:ext cx="3836219" cy="136795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1AEC6ED-0693-4FB0-B984-718A488F9844}"/>
              </a:ext>
            </a:extLst>
          </p:cNvPr>
          <p:cNvSpPr/>
          <p:nvPr/>
        </p:nvSpPr>
        <p:spPr>
          <a:xfrm flipH="1">
            <a:off x="7199511" y="1542000"/>
            <a:ext cx="1080319" cy="13679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305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Convolutional Neural Network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71BEDF-0910-4768-9A14-C14251D10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36" y="3668864"/>
            <a:ext cx="3782943" cy="194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B3122D-14D6-423B-B0B6-534B258C2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12" y="1542000"/>
            <a:ext cx="3836219" cy="136795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781D204-AA53-491C-A4EE-30FC0D7D4FAE}"/>
              </a:ext>
            </a:extLst>
          </p:cNvPr>
          <p:cNvSpPr/>
          <p:nvPr/>
        </p:nvSpPr>
        <p:spPr>
          <a:xfrm flipH="1">
            <a:off x="7199511" y="1542000"/>
            <a:ext cx="1080319" cy="13679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A pseudo-softmax function for hardware-based high speed image  classification | Scientific Reports">
            <a:extLst>
              <a:ext uri="{FF2B5EF4-FFF2-40B4-BE49-F238E27FC236}">
                <a16:creationId xmlns:a16="http://schemas.microsoft.com/office/drawing/2014/main" id="{469D2598-A4BA-4D21-8FEE-29D0B594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14" y="3679074"/>
            <a:ext cx="4053386" cy="19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C32E2A55-1D98-4391-8F98-901967958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6561"/>
            <a:ext cx="4796200" cy="237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 err="1"/>
              <a:t>Softmax</a:t>
            </a: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922846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Convolutional Neural Network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8276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600"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C32E2A55-1D98-4391-8F98-901967958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1636561"/>
            <a:ext cx="4796200" cy="237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 marL="192088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431800" indent="-192088"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92088" algn="l"/>
                <a:tab pos="649288" algn="l"/>
                <a:tab pos="1106488" algn="l"/>
                <a:tab pos="1563688" algn="l"/>
                <a:tab pos="2020888" algn="l"/>
                <a:tab pos="2478088" algn="l"/>
                <a:tab pos="2935288" algn="l"/>
                <a:tab pos="3392488" algn="l"/>
                <a:tab pos="3849688" algn="l"/>
                <a:tab pos="4306888" algn="l"/>
                <a:tab pos="4764088" algn="l"/>
                <a:tab pos="5221288" algn="l"/>
                <a:tab pos="5678488" algn="l"/>
                <a:tab pos="6135688" algn="l"/>
                <a:tab pos="6592888" algn="l"/>
                <a:tab pos="7050088" algn="l"/>
                <a:tab pos="7507288" algn="l"/>
                <a:tab pos="7964488" algn="l"/>
                <a:tab pos="8421688" algn="l"/>
                <a:tab pos="8878888" algn="l"/>
                <a:tab pos="93360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en-US" altLang="pt-BR" dirty="0" err="1"/>
              <a:t>Tensorflow</a:t>
            </a:r>
            <a:r>
              <a:rPr lang="en-US" altLang="pt-BR" dirty="0"/>
              <a:t> Playground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  <a:p>
            <a:pPr>
              <a:buSzPct val="45000"/>
              <a:buFont typeface="Wingdings" panose="05000000000000000000" pitchFamily="2" charset="2"/>
              <a:buChar char=""/>
            </a:pPr>
            <a:endParaRPr lang="en-US" alt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D9ABB9-43BF-476B-9FAD-72B3D5634F4C}"/>
              </a:ext>
            </a:extLst>
          </p:cNvPr>
          <p:cNvSpPr txBox="1"/>
          <p:nvPr/>
        </p:nvSpPr>
        <p:spPr>
          <a:xfrm>
            <a:off x="717550" y="2226380"/>
            <a:ext cx="5041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https://playground.tensorflow.org/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8A7265-8FFC-4BD2-AD81-35326E5F7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087" y="3142408"/>
            <a:ext cx="6372225" cy="27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3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5847</TotalTime>
  <Words>292</Words>
  <Application>Microsoft Office PowerPoint</Application>
  <PresentationFormat>Personalizar</PresentationFormat>
  <Paragraphs>128</Paragraphs>
  <Slides>14</Slides>
  <Notes>14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Bitmap 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</cp:lastModifiedBy>
  <cp:revision>148</cp:revision>
  <dcterms:created xsi:type="dcterms:W3CDTF">2021-04-28T18:38:02Z</dcterms:created>
  <dcterms:modified xsi:type="dcterms:W3CDTF">2022-10-25T17:39:40Z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