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3"/>
  </p:notesMasterIdLst>
  <p:sldIdLst>
    <p:sldId id="256" r:id="rId3"/>
    <p:sldId id="257" r:id="rId4"/>
    <p:sldId id="277" r:id="rId5"/>
    <p:sldId id="259" r:id="rId6"/>
    <p:sldId id="260" r:id="rId7"/>
    <p:sldId id="261" r:id="rId8"/>
    <p:sldId id="262" r:id="rId9"/>
    <p:sldId id="264" r:id="rId10"/>
    <p:sldId id="263" r:id="rId11"/>
    <p:sldId id="305" r:id="rId12"/>
    <p:sldId id="303" r:id="rId13"/>
    <p:sldId id="278" r:id="rId14"/>
    <p:sldId id="279" r:id="rId15"/>
    <p:sldId id="274" r:id="rId16"/>
    <p:sldId id="275" r:id="rId17"/>
    <p:sldId id="276" r:id="rId18"/>
    <p:sldId id="280" r:id="rId19"/>
    <p:sldId id="273" r:id="rId20"/>
    <p:sldId id="281" r:id="rId21"/>
    <p:sldId id="282" r:id="rId22"/>
    <p:sldId id="271" r:id="rId23"/>
    <p:sldId id="283" r:id="rId24"/>
    <p:sldId id="284" r:id="rId25"/>
    <p:sldId id="285" r:id="rId26"/>
    <p:sldId id="286" r:id="rId27"/>
    <p:sldId id="288" r:id="rId28"/>
    <p:sldId id="287" r:id="rId29"/>
    <p:sldId id="304" r:id="rId30"/>
    <p:sldId id="289" r:id="rId31"/>
    <p:sldId id="290" r:id="rId32"/>
    <p:sldId id="295" r:id="rId33"/>
    <p:sldId id="292" r:id="rId34"/>
    <p:sldId id="296" r:id="rId35"/>
    <p:sldId id="298" r:id="rId36"/>
    <p:sldId id="299" r:id="rId37"/>
    <p:sldId id="293" r:id="rId38"/>
    <p:sldId id="291" r:id="rId39"/>
    <p:sldId id="300" r:id="rId40"/>
    <p:sldId id="301" r:id="rId41"/>
    <p:sldId id="302" r:id="rId42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98" autoAdjust="0"/>
  </p:normalViewPr>
  <p:slideViewPr>
    <p:cSldViewPr snapToGrid="0">
      <p:cViewPr>
        <p:scale>
          <a:sx n="75" d="100"/>
          <a:sy n="75" d="100"/>
        </p:scale>
        <p:origin x="1402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499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003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147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4626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712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0242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41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389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931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840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038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59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598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305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46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132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4150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 dirty="0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1875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874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63542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212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8667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4922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4473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43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890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21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118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815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3312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05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74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618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062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533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Relationship Id="rId4" Type="http://schemas.openxmlformats.org/officeDocument/2006/relationships/hyperlink" Target="https://github.com/andrehochuli/teaching/blob/main/Vis%C3%A3o%20Computacional/Aula%2002%20-%20Filtros%20e%20Extra%C3%A7%C3%A3o%20de%20Caracter%C3%ADsticas/Aula_02_Filtros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4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7.gif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Vis%C3%A3o%20Computacional/Aula%2002%20-%20Filtros%20e%20Extra%C3%A7%C3%A3o%20de%20Caracter%C3%ADsticas/Aula_02_Segmenta%C3%A7%C3%A3o.ipyn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Vis%C3%A3o%20Computacional/Aula%2002%20-%20Filtros%20e%20Extra%C3%A7%C3%A3o%20de%20Caracter%C3%ADsticas/Aula_02_Extra%C3%A7%C3%A3o_de_Caracter%C3%ADsticas.ipynb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Visão Computacional e Processamento de Imagens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Let’s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lang="pt-BR" sz="3200" b="1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Code</a:t>
            </a: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!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543237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Siga o 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  <a:hlinkClick r:id="rId4"/>
              </a:rPr>
              <a:t>[LINK]</a:t>
            </a:r>
            <a:endParaRPr lang="pt-BR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E954D29C-8CE6-DF75-520A-4381FC93ECE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7D943B0-FB58-0D52-D1D0-3EE99129ADE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4615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Detecção de Componentes Conexos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14069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Segmentação de Componentes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Componentes Conexos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Aplicação oriunda em teoria de grafos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Redes Sociais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Biologia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Reconhecimento de Padrões</a:t>
            </a:r>
          </a:p>
        </p:txBody>
      </p:sp>
      <p:pic>
        <p:nvPicPr>
          <p:cNvPr id="4" name="Picture 4" descr="3-Connected-Components-Graph">
            <a:extLst>
              <a:ext uri="{FF2B5EF4-FFF2-40B4-BE49-F238E27FC236}">
                <a16:creationId xmlns:a16="http://schemas.microsoft.com/office/drawing/2014/main" id="{C4FC3B5D-5923-4A70-8D3D-8FF40E559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7" y="3779837"/>
            <a:ext cx="2612333" cy="2264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B427BD-2336-DDAC-A5B3-A2615B160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90" y="4993781"/>
            <a:ext cx="4000500" cy="8858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F7FA454-40F1-D401-25C1-90F1DA1CE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600" y="2109953"/>
            <a:ext cx="4495800" cy="9144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1FBE4D0-F07C-E856-C7D1-2134406D3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600" y="3538360"/>
            <a:ext cx="4544059" cy="876422"/>
          </a:xfrm>
          <a:prstGeom prst="rect">
            <a:avLst/>
          </a:prstGeom>
        </p:spPr>
      </p:pic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9B792EEF-00E7-9722-D4A0-609BDBEA5A44}"/>
              </a:ext>
            </a:extLst>
          </p:cNvPr>
          <p:cNvSpPr/>
          <p:nvPr/>
        </p:nvSpPr>
        <p:spPr>
          <a:xfrm>
            <a:off x="7386320" y="3066733"/>
            <a:ext cx="243840" cy="41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D22861DC-39E8-66F1-C55A-C29341C20A7B}"/>
              </a:ext>
            </a:extLst>
          </p:cNvPr>
          <p:cNvSpPr/>
          <p:nvPr/>
        </p:nvSpPr>
        <p:spPr>
          <a:xfrm>
            <a:off x="7386320" y="4514131"/>
            <a:ext cx="243840" cy="419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7E1972A2-9CD8-971C-792A-11E4505FE9A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A1B25FC2-87F1-924F-1432-55813635514D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Algoritmo de Detecção Clássico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Analisa a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vizinhaça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 cada componente candidato não-conectado (1,2,3,4….)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Kernels: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76" y="4089281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9EC58E-AFA4-95C2-EB56-DE0B14B8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97" y="4074422"/>
            <a:ext cx="2353424" cy="23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ur-Pixel-Connectivity">
            <a:extLst>
              <a:ext uri="{FF2B5EF4-FFF2-40B4-BE49-F238E27FC236}">
                <a16:creationId xmlns:a16="http://schemas.microsoft.com/office/drawing/2014/main" id="{774961BA-8468-B9AC-FA1D-E6B10D44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32" y="2622845"/>
            <a:ext cx="6858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8-Pixel-Connectivity">
            <a:extLst>
              <a:ext uri="{FF2B5EF4-FFF2-40B4-BE49-F238E27FC236}">
                <a16:creationId xmlns:a16="http://schemas.microsoft.com/office/drawing/2014/main" id="{83079A55-3478-7F2F-8800-853CB237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40" y="2613320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FFB3C4-81BC-635C-1BA2-4FA07504144A}"/>
              </a:ext>
            </a:extLst>
          </p:cNvPr>
          <p:cNvSpPr txBox="1"/>
          <p:nvPr/>
        </p:nvSpPr>
        <p:spPr>
          <a:xfrm>
            <a:off x="1262035" y="3361521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4-Neighboors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57FF20-F359-5FD4-A886-6E366F8B879C}"/>
              </a:ext>
            </a:extLst>
          </p:cNvPr>
          <p:cNvSpPr txBox="1"/>
          <p:nvPr/>
        </p:nvSpPr>
        <p:spPr>
          <a:xfrm>
            <a:off x="3003393" y="3358835"/>
            <a:ext cx="1507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8-Neighboors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1D38F32-81EC-1421-2E52-326407D08A30}"/>
              </a:ext>
            </a:extLst>
          </p:cNvPr>
          <p:cNvSpPr/>
          <p:nvPr/>
        </p:nvSpPr>
        <p:spPr>
          <a:xfrm>
            <a:off x="5247861" y="5327343"/>
            <a:ext cx="755374" cy="209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8" descr="8-Pixel-Connectivity">
            <a:extLst>
              <a:ext uri="{FF2B5EF4-FFF2-40B4-BE49-F238E27FC236}">
                <a16:creationId xmlns:a16="http://schemas.microsoft.com/office/drawing/2014/main" id="{3BB78D4C-A2EC-D0FA-E783-45FC5CA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5" y="5084608"/>
            <a:ext cx="7239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354CA9D4-4801-D5EC-3066-51BAA3E6879F}"/>
              </a:ext>
            </a:extLst>
          </p:cNvPr>
          <p:cNvSpPr/>
          <p:nvPr/>
        </p:nvSpPr>
        <p:spPr>
          <a:xfrm flipV="1">
            <a:off x="1748888" y="5292495"/>
            <a:ext cx="723900" cy="244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B60F426F-42B2-7D42-62B5-5E458F50CFC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C3A36B1-4DDC-9774-887B-8968BF5BCDE5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5003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0AB350-C521-7322-9B65-3AFC9AFE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31" y="3618633"/>
            <a:ext cx="414873" cy="430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9350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B3969A-3478-EBE7-F418-45D528EE10DD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23B89ABE-0EE3-4EC8-B8D1-CAD662CC417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2FC5881-01AD-35A3-AC80-10868E001EA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79345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12" y="3474281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6334E68-7D06-873E-594F-4BDF56314A6C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C774F56-0188-C570-9CF1-53A2C1F9A97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9F766D98-FFC8-D5DB-3EC8-4FEAF44FC85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9217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084" y="3436528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849FBB-42CA-BA8E-856B-59B7243978BA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45ED70EE-AF77-08CB-4DAF-7128BA85CFF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F5CB9A56-F694-5D65-2186-19F851B606CD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547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024AE6-8589-0627-C996-62A34C09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54" y="3617825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B2ABE29-7C97-EAC8-B881-8534DDB4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58" y="3610146"/>
            <a:ext cx="3066638" cy="306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B8861B-A17B-0E56-54A2-A2B2C1C01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007" y="3459470"/>
            <a:ext cx="778409" cy="767289"/>
          </a:xfrm>
          <a:prstGeom prst="rect">
            <a:avLst/>
          </a:prstGeom>
          <a:solidFill>
            <a:srgbClr val="FFFFFF"/>
          </a:solid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CBC221E-2C46-8EBF-B976-0AFA5B1A69A5}"/>
              </a:ext>
            </a:extLst>
          </p:cNvPr>
          <p:cNvSpPr/>
          <p:nvPr/>
        </p:nvSpPr>
        <p:spPr>
          <a:xfrm>
            <a:off x="5262602" y="5014995"/>
            <a:ext cx="680745" cy="272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27E8567-4F74-6977-0ADB-5ED8ECF0B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035" y="3624941"/>
            <a:ext cx="825095" cy="43634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BA4502B-E089-899E-02A8-E479D33B0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34" y="3624940"/>
            <a:ext cx="3051461" cy="305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45E1A2F0-EA07-C474-DDBC-20DB6F37F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29" y="3634956"/>
            <a:ext cx="3013466" cy="301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B8E713C-D82E-6209-B4D6-3A4B57914FE0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1E312F3-BC87-2A36-84FB-7D44077A2C73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A102D53-B0AA-9DE3-8A70-6512F716F1C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117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449154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7DB4B70-1EC9-B4EA-3F1A-B0367514EE78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7E22E6B-A94B-C46C-2463-E7426FA2F8C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48BC1C2B-082A-3365-2C5B-D3B713B9D64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62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3921807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2A213B99-2A00-1338-E272-79733031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35C9AA-4CC0-698B-581D-8C5FA305C168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120529C-81FD-D633-BB8E-15E51792FEF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C125A23E-98AC-AC4C-5362-E968C78D44A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49240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Tópicos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Revisão Aula 01</a:t>
            </a:r>
            <a:endParaRPr lang="pt-BR" sz="2000" strike="noStrike" spc="-1" dirty="0">
              <a:latin typeface="Arial"/>
            </a:endParaRP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Visão Computacional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Definições de Imagem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</a:rPr>
              <a:t>S</a:t>
            </a:r>
            <a:r>
              <a:rPr lang="pt-BR" sz="2000" spc="-1" dirty="0">
                <a:solidFill>
                  <a:srgbClr val="1C1C1C"/>
                </a:solidFill>
                <a:latin typeface="Latin Modern Sans"/>
              </a:rPr>
              <a:t>istemas de Cor</a:t>
            </a:r>
            <a:endParaRPr lang="pt-BR" sz="20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Convolução e Filtros</a:t>
            </a:r>
            <a:endParaRPr lang="pt-BR" sz="2000" strike="noStrike" spc="-1" dirty="0">
              <a:latin typeface="Arial"/>
            </a:endParaRPr>
          </a:p>
          <a:p>
            <a:pPr indent="-2401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Extração de Componentes</a:t>
            </a:r>
            <a:endParaRPr lang="pt-BR" sz="20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Descritores de Características (Introdução)</a:t>
            </a:r>
            <a:endParaRPr lang="pt-BR" sz="200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F79B7AD-06F4-B679-A310-D1BE9FE8C46C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205B6A-13C6-9B35-FAB7-5688D9DB756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19925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6BF76D4A-C72B-598C-C3D0-380CF13F1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968" y="3577668"/>
            <a:ext cx="4690605" cy="312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A79061B-902B-F7EE-5887-BF88B133F75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69B24C-43AD-8B8E-BDA0-3149AF3154FC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007433B3-99C9-F7A2-BC5C-C012603AF7A5}"/>
              </a:ext>
            </a:extLst>
          </p:cNvPr>
          <p:cNvSpPr/>
          <p:nvPr/>
        </p:nvSpPr>
        <p:spPr>
          <a:xfrm>
            <a:off x="7691162" y="4031043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EBB9019-23B8-8DFB-811A-EF3289BE25FC}"/>
              </a:ext>
            </a:extLst>
          </p:cNvPr>
          <p:cNvSpPr/>
          <p:nvPr/>
        </p:nvSpPr>
        <p:spPr>
          <a:xfrm>
            <a:off x="7971205" y="2885936"/>
            <a:ext cx="260627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70E73E-4EA2-8F76-B086-278B17E6DBE1}"/>
              </a:ext>
            </a:extLst>
          </p:cNvPr>
          <p:cNvSpPr txBox="1"/>
          <p:nvPr/>
        </p:nvSpPr>
        <p:spPr>
          <a:xfrm>
            <a:off x="7176959" y="2358351"/>
            <a:ext cx="18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Adjacent labels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98E6943-E5A0-31ED-BEC8-865D379FFD61}"/>
              </a:ext>
            </a:extLst>
          </p:cNvPr>
          <p:cNvSpPr txBox="1"/>
          <p:nvPr/>
        </p:nvSpPr>
        <p:spPr>
          <a:xfrm>
            <a:off x="200025" y="1689990"/>
            <a:ext cx="9516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Sliding a connectivity kernel , row by row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 center falls in a non-zero pixel, label it!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are no labeled pixels connected, attribute a new label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Otherwise, attribute to it the neighbor´s label.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Union-Find structure control adjacent labels (Union-Find)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C205E99E-5F2C-D0AC-780C-51567F47068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880C97AD-BD33-897C-9FAF-A2BE603C08F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360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7" y="460153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FB97103-BB68-8C43-D116-D4540665F54B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EC1CD76-070E-E143-38EA-C7FBBBA22805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6E2012-3E50-3D31-25B3-87B577043106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2B3D0B47-D755-3117-009D-F3AFF0E432B3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36C26941-AB4F-A938-7967-E07616563CD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95E150B0-3464-EFAB-8941-DF2AEDC9042E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07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5" y="4998401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0CBE4E6-8DF4-AE0F-EC4E-67E7FC40AA48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492822-8FF5-1786-AD35-6C404D6EA988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2A636C-194B-3277-9685-C4DA54AFE5BB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D9D46217-B023-2422-4459-10AE5BA185D3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741602AF-0B75-9B70-DC54-D566732C409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E3D69AC4-830E-4740-45E4-2A6C64C372C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994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3" y="543021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B475C13-AED0-44F7-1E01-A43F1DE80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9018" y="3593267"/>
            <a:ext cx="3180279" cy="316953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D7A373A-6889-771C-C948-77CB5192AA17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458CD3-49B8-9416-C34A-1EDEE2CFCFE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9FF8C9-407B-7DD2-3C5E-91FC27EED89F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3BC320B5-4619-B533-BD58-5089432C4994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0395EB1-9619-16A7-37AC-9A59C6111CC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A06417A2-1038-4C73-6DB0-8DC73916EEE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81998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42" y="5869685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739729" y="5198428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C70C1E8-C395-27CA-BBA9-1B74AD755724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EEB08D-9506-85C4-A231-84CBFBF8E60C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153AD5D-5982-CB72-50F5-D7CC8040226E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50BCBD1A-65BD-0C69-0070-006C8E862BF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7EFF76ED-B1D7-8B80-0D33-CD809694F199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740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8" descr="8-Pixel-Connectivity">
            <a:extLst>
              <a:ext uri="{FF2B5EF4-FFF2-40B4-BE49-F238E27FC236}">
                <a16:creationId xmlns:a16="http://schemas.microsoft.com/office/drawing/2014/main" id="{8EF1B627-4E25-1A16-B1D0-A9D2F9C56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55" y="6193609"/>
            <a:ext cx="670184" cy="661366"/>
          </a:xfrm>
          <a:prstGeom prst="rect">
            <a:avLst/>
          </a:prstGeom>
          <a:gradFill>
            <a:gsLst>
              <a:gs pos="0">
                <a:schemeClr val="tx1">
                  <a:alpha val="2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reflection stA="0" endPos="65000" dist="50800" dir="5400000" sy="-100000" algn="bl" rotWithShape="0"/>
          </a:effec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BE45A96-3DEE-88C1-DFD1-58AC03C3D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21" y="3577668"/>
            <a:ext cx="3139322" cy="31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D5C63D3-ACBA-6641-8F96-10970038D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021" y="3593267"/>
            <a:ext cx="4087311" cy="31237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8E9CF3-0AD5-FD26-C40D-E1EC89CC5D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9020" y="3596233"/>
            <a:ext cx="4087311" cy="3169534"/>
          </a:xfrm>
          <a:prstGeom prst="rect">
            <a:avLst/>
          </a:prstGeom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5AEC7EB9-234A-74A8-9BAE-6705EE5D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127" y="3593265"/>
            <a:ext cx="4807960" cy="320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F4EADCBC-5358-A9AE-3059-BDC5D12D3CB1}"/>
              </a:ext>
            </a:extLst>
          </p:cNvPr>
          <p:cNvSpPr/>
          <p:nvPr/>
        </p:nvSpPr>
        <p:spPr>
          <a:xfrm>
            <a:off x="7581163" y="6025401"/>
            <a:ext cx="820715" cy="3364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7430257" y="322249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1947" y="3591829"/>
            <a:ext cx="4078309" cy="3170832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2AF703B-941B-91C5-7408-6FCCF998C2C6}"/>
              </a:ext>
            </a:extLst>
          </p:cNvPr>
          <p:cNvSpPr/>
          <p:nvPr/>
        </p:nvSpPr>
        <p:spPr>
          <a:xfrm>
            <a:off x="6811617" y="3565416"/>
            <a:ext cx="2425148" cy="312707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4F679E5-D130-157B-E0F9-0DAE93FB21D8}"/>
              </a:ext>
            </a:extLst>
          </p:cNvPr>
          <p:cNvSpPr txBox="1"/>
          <p:nvPr/>
        </p:nvSpPr>
        <p:spPr>
          <a:xfrm>
            <a:off x="200025" y="1689990"/>
            <a:ext cx="9516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Row #1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196C26CF-3CB2-9CEB-5C6A-02D4A0603882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4FA96A0-84DA-D8E5-4E1A-5AD6A41FB0D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9199F236-EFAD-A3AE-E8F3-AA9B893CADD0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7900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Deslizar o kernel , linha a linha ( 2 passes)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o centro for </a:t>
            </a:r>
            <a:r>
              <a:rPr lang="pt-BR" i="1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pt-BR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Rotulação: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 não tem pixels conexos, atribui um novo rotulo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Senão, replica-se o rotulo do vizinho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estrutura (Union-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) controla as 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adjacencias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Pass #2: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Resolve Union-Find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D07EEF-22D2-B768-E5AA-B3AD6B2BB30E}"/>
              </a:ext>
            </a:extLst>
          </p:cNvPr>
          <p:cNvSpPr txBox="1"/>
          <p:nvPr/>
        </p:nvSpPr>
        <p:spPr>
          <a:xfrm>
            <a:off x="5428345" y="34610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Union-Find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5E868-2B33-D66D-ECA6-99FB1CB5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154" y="3835754"/>
            <a:ext cx="3491572" cy="27146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340B16B-0C72-B05A-7D5F-64E98525D23F}"/>
              </a:ext>
            </a:extLst>
          </p:cNvPr>
          <p:cNvSpPr/>
          <p:nvPr/>
        </p:nvSpPr>
        <p:spPr>
          <a:xfrm>
            <a:off x="5828213" y="3981606"/>
            <a:ext cx="299599" cy="2525038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8B7F386-4539-FC8C-5004-103FE344D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757" y="3791993"/>
            <a:ext cx="2747489" cy="271465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F7263DC-DB20-89BF-E380-104B3125D914}"/>
              </a:ext>
            </a:extLst>
          </p:cNvPr>
          <p:cNvSpPr/>
          <p:nvPr/>
        </p:nvSpPr>
        <p:spPr>
          <a:xfrm>
            <a:off x="4123634" y="4463141"/>
            <a:ext cx="4068417" cy="1483551"/>
          </a:xfrm>
          <a:prstGeom prst="rightArrow">
            <a:avLst/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2FD56A37-138D-98CA-0D1D-27F094B53E83}"/>
              </a:ext>
            </a:extLst>
          </p:cNvPr>
          <p:cNvSpPr/>
          <p:nvPr/>
        </p:nvSpPr>
        <p:spPr>
          <a:xfrm>
            <a:off x="360000" y="394485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</a:rPr>
              <a:t>Linha a Linha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5EC2FA5C-F37E-2C14-1495-204E5CBFC9C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29758246-ECF6-7B92-9AD0-174E7F40ECC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921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Vamos implementar um segmentar caracteres de placas automotivas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Também vamos introduzir a função cv2.connectedComponent() que implemente o algoritmo de componente conexo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Siga o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[LINK]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2C9653-35EC-636D-91ED-EF703B6E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99" y="4493970"/>
            <a:ext cx="2856092" cy="6324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9ABD7D-AFCF-09D5-B35E-E8C95FC7C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894" y="2122084"/>
            <a:ext cx="2919997" cy="59389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BDCFB1-D739-96C5-EF29-0445AD2F6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6799" y="3304453"/>
            <a:ext cx="2768400" cy="533947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45858C10-C9FC-78BF-917D-B5297101F5A7}"/>
              </a:ext>
            </a:extLst>
          </p:cNvPr>
          <p:cNvSpPr/>
          <p:nvPr/>
        </p:nvSpPr>
        <p:spPr>
          <a:xfrm>
            <a:off x="4498961" y="3885182"/>
            <a:ext cx="220943" cy="523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5FD540E4-9B2E-2233-5DE3-2085C67BCEB8}"/>
              </a:ext>
            </a:extLst>
          </p:cNvPr>
          <p:cNvSpPr/>
          <p:nvPr/>
        </p:nvSpPr>
        <p:spPr>
          <a:xfrm>
            <a:off x="4502600" y="2734515"/>
            <a:ext cx="220943" cy="523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C7FCAB3-CC2B-302E-1458-D91ED7CF437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A24A3F03-711D-C72C-BEC8-36188527AC1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1707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Extração de Características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9944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</a:rPr>
              <a:t>Visão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 </a:t>
            </a:r>
            <a:r>
              <a:rPr lang="en-US" sz="3200" b="1" strike="noStrike" spc="-1" dirty="0" err="1">
                <a:solidFill>
                  <a:srgbClr val="FFFFFF"/>
                </a:solidFill>
                <a:latin typeface="Latin Modern Sans"/>
              </a:rPr>
              <a:t>Computacional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 Workflow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1026" name="Picture 2" descr="Pattern recognition: Overview and applications">
            <a:extLst>
              <a:ext uri="{FF2B5EF4-FFF2-40B4-BE49-F238E27FC236}">
                <a16:creationId xmlns:a16="http://schemas.microsoft.com/office/drawing/2014/main" id="{491342BE-3F0B-ECE8-1BBA-AA5141D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3" y="2473730"/>
            <a:ext cx="8983553" cy="243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76973B7-356B-A836-106F-2DA3716A437D}"/>
              </a:ext>
            </a:extLst>
          </p:cNvPr>
          <p:cNvSpPr/>
          <p:nvPr/>
        </p:nvSpPr>
        <p:spPr>
          <a:xfrm>
            <a:off x="546423" y="3098799"/>
            <a:ext cx="6794337" cy="1402081"/>
          </a:xfrm>
          <a:prstGeom prst="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58D207C4-3CEF-1ECA-41E0-333A58012E82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8549514E-50CF-99CD-099E-EB92CB8AB1D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Visão Computacional Workflow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A6BE9730-7698-C990-AFB5-828FC67EC3C5}"/>
              </a:ext>
            </a:extLst>
          </p:cNvPr>
          <p:cNvSpPr/>
          <p:nvPr/>
        </p:nvSpPr>
        <p:spPr>
          <a:xfrm>
            <a:off x="450000" y="1820901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Abordagem Tradicional (~2010)</a:t>
            </a:r>
            <a:endParaRPr lang="pt-BR" sz="16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Deep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Learning (~2010-&gt;Hoje)</a:t>
            </a: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94CD36-7047-5163-0635-61E0AEC1A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64" y="2501725"/>
            <a:ext cx="7701696" cy="14372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5F67225-5708-AA7A-B4CA-A10D3F5B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464" y="4834617"/>
            <a:ext cx="7701696" cy="1437211"/>
          </a:xfrm>
          <a:prstGeom prst="rect">
            <a:avLst/>
          </a:prstGeom>
        </p:spPr>
      </p:pic>
      <p:sp>
        <p:nvSpPr>
          <p:cNvPr id="19" name="CustomShape 2">
            <a:extLst>
              <a:ext uri="{FF2B5EF4-FFF2-40B4-BE49-F238E27FC236}">
                <a16:creationId xmlns:a16="http://schemas.microsoft.com/office/drawing/2014/main" id="{A8DAA60B-4A5C-BB3F-4E54-35C87EC3478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0" name="CustomShape 3">
            <a:extLst>
              <a:ext uri="{FF2B5EF4-FFF2-40B4-BE49-F238E27FC236}">
                <a16:creationId xmlns:a16="http://schemas.microsoft.com/office/drawing/2014/main" id="{D8F3B4E9-EEC0-6D7C-C0E3-F0E32368FCC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969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Extração de Características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Descritor de característica converte um dado de alta dimensão em um espaço de característica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Um vetor de característica representa o dado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Então, um modelo computacional aprende a representação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1718333E-C8D6-8917-F221-C210BDFCC3F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38620" y="3416350"/>
            <a:ext cx="6599160" cy="950760"/>
          </a:xfrm>
          <a:prstGeom prst="rect">
            <a:avLst/>
          </a:prstGeom>
          <a:ln>
            <a:noFill/>
          </a:ln>
        </p:spPr>
      </p:pic>
      <p:pic>
        <p:nvPicPr>
          <p:cNvPr id="12" name="Picture 10">
            <a:extLst>
              <a:ext uri="{FF2B5EF4-FFF2-40B4-BE49-F238E27FC236}">
                <a16:creationId xmlns:a16="http://schemas.microsoft.com/office/drawing/2014/main" id="{ABB46901-D783-A8B1-4B9C-01685C378F5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4185" y="4828355"/>
            <a:ext cx="3989160" cy="1589040"/>
          </a:xfrm>
          <a:prstGeom prst="rect">
            <a:avLst/>
          </a:prstGeom>
          <a:ln>
            <a:noFill/>
          </a:ln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B1003574-4B08-5998-23AA-C69F0685AADD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410720" y="5666955"/>
            <a:ext cx="3119760" cy="930240"/>
          </a:xfrm>
          <a:prstGeom prst="rect">
            <a:avLst/>
          </a:prstGeom>
          <a:ln>
            <a:noFill/>
          </a:ln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C90C453D-E1E1-0447-DB49-F76B182A32B8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4836620" y="4413155"/>
            <a:ext cx="4613400" cy="1027080"/>
          </a:xfrm>
          <a:prstGeom prst="rect">
            <a:avLst/>
          </a:prstGeom>
          <a:ln>
            <a:noFill/>
          </a:ln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F5410CBB-3E1E-3FF6-BD7D-7B517CC05AFF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65422A7-DEC2-93BB-215F-07E5F22082B4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2063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Dada uma imagem representada pelas suas dimensões, então uma imagem que pertence a classe X é representada por: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f(I,X) = [</a:t>
            </a:r>
            <a:r>
              <a:rPr lang="pt-BR" dirty="0" err="1">
                <a:latin typeface="Calibri" panose="020F0502020204030204" pitchFamily="34" charset="0"/>
                <a:cs typeface="Calibri" panose="020F0502020204030204" pitchFamily="34" charset="0"/>
              </a:rPr>
              <a:t>I.width,I.heigth,X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3A70030-DE45-20E5-0635-F0C597E4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28" y="289212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9BA148F-5A6A-4CCE-A25F-B237DA7B7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5" y="5467741"/>
            <a:ext cx="8645954" cy="272744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F0A351AE-6DE2-22A7-FA31-D013954F7FDB}"/>
              </a:ext>
            </a:extLst>
          </p:cNvPr>
          <p:cNvSpPr/>
          <p:nvPr/>
        </p:nvSpPr>
        <p:spPr>
          <a:xfrm>
            <a:off x="897120" y="4484801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C5F21704-E3F0-49DF-D24B-0A792B82C6C3}"/>
              </a:ext>
            </a:extLst>
          </p:cNvPr>
          <p:cNvSpPr/>
          <p:nvPr/>
        </p:nvSpPr>
        <p:spPr>
          <a:xfrm>
            <a:off x="1699760" y="4484800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584B257D-E479-1125-8C37-C06A9442AA2A}"/>
              </a:ext>
            </a:extLst>
          </p:cNvPr>
          <p:cNvSpPr/>
          <p:nvPr/>
        </p:nvSpPr>
        <p:spPr>
          <a:xfrm>
            <a:off x="2502400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D8023DD3-F894-25B2-5253-B3F021E14310}"/>
              </a:ext>
            </a:extLst>
          </p:cNvPr>
          <p:cNvSpPr/>
          <p:nvPr/>
        </p:nvSpPr>
        <p:spPr>
          <a:xfrm>
            <a:off x="3305040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2116F6A4-1559-B7DD-79C7-E0F00767075E}"/>
              </a:ext>
            </a:extLst>
          </p:cNvPr>
          <p:cNvSpPr/>
          <p:nvPr/>
        </p:nvSpPr>
        <p:spPr>
          <a:xfrm>
            <a:off x="4039553" y="4484799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BBF8B83D-823D-8B3A-240F-6AB137F60318}"/>
              </a:ext>
            </a:extLst>
          </p:cNvPr>
          <p:cNvSpPr/>
          <p:nvPr/>
        </p:nvSpPr>
        <p:spPr>
          <a:xfrm>
            <a:off x="4842193" y="4484798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92C1F088-6DE3-0CF1-DCAB-6390900455AA}"/>
              </a:ext>
            </a:extLst>
          </p:cNvPr>
          <p:cNvSpPr/>
          <p:nvPr/>
        </p:nvSpPr>
        <p:spPr>
          <a:xfrm>
            <a:off x="5644833" y="4484797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43445CE7-B917-77B5-0E32-3EDC9A0B0E09}"/>
              </a:ext>
            </a:extLst>
          </p:cNvPr>
          <p:cNvSpPr/>
          <p:nvPr/>
        </p:nvSpPr>
        <p:spPr>
          <a:xfrm>
            <a:off x="6447473" y="4484796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E08F5FE5-7E40-BCB4-06D9-4D18D8182622}"/>
              </a:ext>
            </a:extLst>
          </p:cNvPr>
          <p:cNvSpPr/>
          <p:nvPr/>
        </p:nvSpPr>
        <p:spPr>
          <a:xfrm>
            <a:off x="7151053" y="4471975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F335D5D9-6025-BA86-B4D0-83C83B67FD7D}"/>
              </a:ext>
            </a:extLst>
          </p:cNvPr>
          <p:cNvSpPr/>
          <p:nvPr/>
        </p:nvSpPr>
        <p:spPr>
          <a:xfrm>
            <a:off x="7953693" y="4471974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5F9D1628-8567-3F01-4E60-FDCFB01A70E9}"/>
              </a:ext>
            </a:extLst>
          </p:cNvPr>
          <p:cNvSpPr/>
          <p:nvPr/>
        </p:nvSpPr>
        <p:spPr>
          <a:xfrm>
            <a:off x="8756333" y="4471973"/>
            <a:ext cx="198119" cy="889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B89E8D23-9C15-BDA6-6E4B-9FBFE4ABFE6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DE7CDA5-9A79-C910-8E7C-A7977D44363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590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" y="1937977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B3070D4-C51E-8F35-B5CB-2E12DCBB9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6BBA4C83-6548-3E0B-5761-58EBEE4A5039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4B44803-9D7B-772E-26E5-20ACC7D6C3D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1711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307A418-4EB1-F17D-4E78-7021E08D08B8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8950C8F0-315A-3E29-61E1-ED45A1B4B103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D9ED121D-135A-4F87-EFEF-8779C69DEA70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972D093-223F-717C-C1C6-A1BD5B0D420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698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929DA6-EDF7-6D6F-578E-51A9B1FFA4FB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F16E61AF-CD69-3D6F-C5BF-04391966D6BA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643447A0-F288-BBDE-DCD6-826917D8A81E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2EAE8FFF-AC3B-4861-125D-82A9B73072EF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392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3DC49E2-7954-C66A-8A92-0FA84EEC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25" y="3702862"/>
            <a:ext cx="743054" cy="26673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5A9E41-4120-B04B-6020-F61E44EB5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2121" y="5431876"/>
            <a:ext cx="695422" cy="2762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54299C2-779A-7404-D0BF-40876A035C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1968" y="6028672"/>
            <a:ext cx="676369" cy="25721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6021AE-7F7D-B68D-B559-503DDD29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393" y="5275761"/>
            <a:ext cx="657317" cy="2000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9EEAE9-31F7-FB6A-096B-CB2035372F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3073" y="5075708"/>
            <a:ext cx="685896" cy="20005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56BAA00-D887-61A1-12B8-1F9D61AA1EBD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B79DDB1F-885B-ED4C-45C7-4C5B3D390DBB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3280524-5811-041C-ECC1-6DDAFDAD58E3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" name="CustomShape 2">
            <a:extLst>
              <a:ext uri="{FF2B5EF4-FFF2-40B4-BE49-F238E27FC236}">
                <a16:creationId xmlns:a16="http://schemas.microsoft.com/office/drawing/2014/main" id="{C6A258A6-A7B5-E26A-6527-CB1EFD5CFB2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53089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69EE960-C983-7EDB-18D8-9917D79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360" y="3596653"/>
            <a:ext cx="5095400" cy="349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E0108AE-1516-0477-09AB-CCF391087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6" y="1867605"/>
            <a:ext cx="8645954" cy="159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409DDD0-86A1-DEBF-9868-D5F9E164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95" y="3323909"/>
            <a:ext cx="8645954" cy="27274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7ECC24E-6842-06AF-8C8D-08D5ABF38460}"/>
              </a:ext>
            </a:extLst>
          </p:cNvPr>
          <p:cNvSpPr/>
          <p:nvPr/>
        </p:nvSpPr>
        <p:spPr>
          <a:xfrm>
            <a:off x="3891360" y="324045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FC485B5-8B5E-5BA3-3594-F834C35BA822}"/>
              </a:ext>
            </a:extLst>
          </p:cNvPr>
          <p:cNvSpPr/>
          <p:nvPr/>
        </p:nvSpPr>
        <p:spPr>
          <a:xfrm>
            <a:off x="7041040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5F9528-D13C-C93F-09FD-3600E21BA255}"/>
              </a:ext>
            </a:extLst>
          </p:cNvPr>
          <p:cNvSpPr/>
          <p:nvPr/>
        </p:nvSpPr>
        <p:spPr>
          <a:xfrm>
            <a:off x="7847911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4C7DBA7-AA0E-749B-2974-4D5D8CD42029}"/>
              </a:ext>
            </a:extLst>
          </p:cNvPr>
          <p:cNvSpPr/>
          <p:nvPr/>
        </p:nvSpPr>
        <p:spPr>
          <a:xfrm>
            <a:off x="8641928" y="3247190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059E1DF-545C-9148-B423-30758046AC47}"/>
              </a:ext>
            </a:extLst>
          </p:cNvPr>
          <p:cNvSpPr/>
          <p:nvPr/>
        </p:nvSpPr>
        <p:spPr>
          <a:xfrm>
            <a:off x="5593928" y="5676337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1F3E4B-378E-FB8B-5F7E-1DB1FBF299E7}"/>
              </a:ext>
            </a:extLst>
          </p:cNvPr>
          <p:cNvSpPr/>
          <p:nvPr/>
        </p:nvSpPr>
        <p:spPr>
          <a:xfrm>
            <a:off x="4682674" y="325063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B10F085-4B01-DF6F-F0B8-746454623B4B}"/>
              </a:ext>
            </a:extLst>
          </p:cNvPr>
          <p:cNvSpPr/>
          <p:nvPr/>
        </p:nvSpPr>
        <p:spPr>
          <a:xfrm>
            <a:off x="5466200" y="3250623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9B1E19A-53F1-E652-6764-912A359DF0C6}"/>
              </a:ext>
            </a:extLst>
          </p:cNvPr>
          <p:cNvSpPr/>
          <p:nvPr/>
        </p:nvSpPr>
        <p:spPr>
          <a:xfrm>
            <a:off x="5685368" y="6179746"/>
            <a:ext cx="751840" cy="386696"/>
          </a:xfrm>
          <a:prstGeom prst="rect">
            <a:avLst/>
          </a:prstGeom>
          <a:solidFill>
            <a:schemeClr val="accent2">
              <a:alpha val="53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61792A-A899-4748-DDAC-F46EBE51C2AD}"/>
              </a:ext>
            </a:extLst>
          </p:cNvPr>
          <p:cNvSpPr txBox="1"/>
          <p:nvPr/>
        </p:nvSpPr>
        <p:spPr>
          <a:xfrm>
            <a:off x="7310118" y="552519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Non </a:t>
            </a:r>
            <a:r>
              <a:rPr lang="pt-BR" dirty="0" err="1"/>
              <a:t>Discriminative</a:t>
            </a:r>
            <a:endParaRPr lang="pt-BR" dirty="0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77B88DDB-5488-0E15-CF30-4B3896A8CC14}"/>
              </a:ext>
            </a:extLst>
          </p:cNvPr>
          <p:cNvSpPr/>
          <p:nvPr/>
        </p:nvSpPr>
        <p:spPr>
          <a:xfrm rot="10800000">
            <a:off x="6772327" y="5869684"/>
            <a:ext cx="1075584" cy="193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AC25AE-E89C-76B5-0F53-197581EE2247}"/>
              </a:ext>
            </a:extLst>
          </p:cNvPr>
          <p:cNvSpPr txBox="1"/>
          <p:nvPr/>
        </p:nvSpPr>
        <p:spPr>
          <a:xfrm>
            <a:off x="200025" y="1689990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característica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é 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representativa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A0DDA9CB-7319-94AF-9978-737D513CC43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A6BB2FA8-06A4-47F5-E95E-E97ED05A5758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5612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produce a discriminative feature space?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Features must describe a singular characteristic of the problem for good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3D042AE-81FA-7069-CBDB-0263C470B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35" y="3444316"/>
            <a:ext cx="7075929" cy="3032541"/>
          </a:xfrm>
          <a:prstGeom prst="rect">
            <a:avLst/>
          </a:prstGeom>
        </p:spPr>
      </p:pic>
      <p:sp>
        <p:nvSpPr>
          <p:cNvPr id="3" name="CustomShape 1">
            <a:extLst>
              <a:ext uri="{FF2B5EF4-FFF2-40B4-BE49-F238E27FC236}">
                <a16:creationId xmlns:a16="http://schemas.microsoft.com/office/drawing/2014/main" id="{8E44E456-F66A-3885-E2D9-61E1B0D30180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Vetor de Característica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572814B-B67D-16C4-E3E7-63F3FB2AFE1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66D2862-1394-ADA8-5A5D-5C11D003BE8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025E5F6A-B9A1-04CF-D667-EB43B51B9100}"/>
              </a:ext>
            </a:extLst>
          </p:cNvPr>
          <p:cNvSpPr/>
          <p:nvPr/>
        </p:nvSpPr>
        <p:spPr>
          <a:xfrm>
            <a:off x="1049520" y="70384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30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Histogramas de Projeção Vertical e Horizontal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Projection Histogram of image using Python and Opencv | by Felipe Meganha |  Medium">
            <a:extLst>
              <a:ext uri="{FF2B5EF4-FFF2-40B4-BE49-F238E27FC236}">
                <a16:creationId xmlns:a16="http://schemas.microsoft.com/office/drawing/2014/main" id="{7A4CB22F-F65E-9362-8527-4927C1D7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5" y="2760240"/>
            <a:ext cx="4445687" cy="133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mputer vision - OpenCV Color Concentration Histogram - Stack Overflow">
            <a:extLst>
              <a:ext uri="{FF2B5EF4-FFF2-40B4-BE49-F238E27FC236}">
                <a16:creationId xmlns:a16="http://schemas.microsoft.com/office/drawing/2014/main" id="{996B1EF2-7480-AB98-FB8A-45CD2148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88" y="2487751"/>
            <a:ext cx="4082712" cy="300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3420919-9853-53B2-3E2F-2DB03C837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09" y="4894750"/>
            <a:ext cx="3944551" cy="121289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AD4D9A77-B5CF-4DAF-04E9-FE27C93DA99A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2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CC2D1E8-0AE7-AFDA-7F17-CCE41D3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5" y="3590168"/>
            <a:ext cx="4448920" cy="311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A7E81D95-E3FD-7B09-C564-25910FDA4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481" y="3627438"/>
            <a:ext cx="4448919" cy="309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B4C3B920-9697-DE8C-7405-DCF9E191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00" y="855984"/>
            <a:ext cx="4186491" cy="287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E940F2A-9096-62FA-7645-3ECC9C663AA1}"/>
              </a:ext>
            </a:extLst>
          </p:cNvPr>
          <p:cNvSpPr txBox="1"/>
          <p:nvPr/>
        </p:nvSpPr>
        <p:spPr>
          <a:xfrm>
            <a:off x="360000" y="1623914"/>
            <a:ext cx="9516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Histogramas de Projeção Vertical e Horizontal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EAA57AC6-1C19-04CA-5151-9C48256E50F5}"/>
              </a:ext>
            </a:extLst>
          </p:cNvPr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Descritores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6EA2BFF0-9FC8-84F0-D526-6653B2CE64A5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83991DDD-6E89-2F30-447B-5926395D232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705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Filtros de Imagem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Aprimorament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o de Imagens</a:t>
            </a:r>
            <a:endParaRPr lang="pt-BR" sz="2800" b="1" strike="noStrike" spc="-1" baseline="-25000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Redução de Ruídos</a:t>
            </a: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 dirty="0">
                <a:solidFill>
                  <a:srgbClr val="1C1C1C"/>
                </a:solidFill>
                <a:latin typeface="Latin Modern Sans"/>
              </a:rPr>
              <a:t>Operações Matemáticas</a:t>
            </a:r>
            <a:endParaRPr lang="pt-BR" sz="2800" b="0" strike="noStrike" spc="-1" baseline="-25000" dirty="0">
              <a:latin typeface="Arial"/>
            </a:endParaRPr>
          </a:p>
          <a:p>
            <a:pPr marL="502830" lvl="1" indent="-28575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pt-BR" sz="1600" b="0" strike="noStrike" spc="-1" dirty="0">
              <a:latin typeface="Arial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F72DDA0-0086-4C15-B3CD-0D5346FE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43" y="3503819"/>
            <a:ext cx="67627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0F6B4BD0-10C2-C647-546E-7D6AB1343C3B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8EFF894E-2DBC-7E16-D686-D367C24DC0B9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Let’s Code!!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89990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Siga o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12" descr="Horizontal and vertical projection of histogram for normalized sample image">
            <a:extLst>
              <a:ext uri="{FF2B5EF4-FFF2-40B4-BE49-F238E27FC236}">
                <a16:creationId xmlns:a16="http://schemas.microsoft.com/office/drawing/2014/main" id="{DD6D3762-E0BF-CCFE-0AB5-9A9B3D3BE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B84B9A1-71A5-3019-786D-22F15EEAE6D6}"/>
              </a:ext>
            </a:extLst>
          </p:cNvPr>
          <p:cNvSpPr txBox="1"/>
          <p:nvPr/>
        </p:nvSpPr>
        <p:spPr>
          <a:xfrm>
            <a:off x="1026160" y="471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C8DF7845-6D77-C4D4-1913-D8BE179BDB0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642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Convolução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Deslizar um Kernel (Filtro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Convolucional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) sobre a imagem</a:t>
            </a:r>
          </a:p>
          <a:p>
            <a:pPr marL="889200" lvl="2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Stride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, Kernel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Size</a:t>
            </a: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, </a:t>
            </a:r>
            <a:r>
              <a:rPr lang="pt-BR" sz="2800" b="1" spc="-1" baseline="-25000" dirty="0" err="1">
                <a:solidFill>
                  <a:srgbClr val="1C1C1C"/>
                </a:solidFill>
                <a:latin typeface="Latin Modern Sans"/>
              </a:rPr>
              <a:t>Weigths</a:t>
            </a:r>
            <a:endParaRPr lang="pt-BR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Transforma o pixel central a partir dos pesos do kernel sobre a vizinhança do pixel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698F0E-EBEC-44C9-91E4-E375666A7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271" y="2640850"/>
            <a:ext cx="5807858" cy="581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A4D4993E-D7C8-52F8-A9A9-3473B12DF1E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693166E4-AAE9-D08A-DB9C-DED32BDDC396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53562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Filtro da Média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0000" y="1714457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Substitui o pixel central pela sua média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Espalha o ruído (outlier) pela vizinhança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Detalhes são suavizados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007DD2-7820-4F17-A015-B1185FDDB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6" y="3055702"/>
            <a:ext cx="6782747" cy="3372321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E0A8311E-CD38-CC92-6FC2-797C8B71CBD1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98E46A86-83F1-081D-D941-A2A23775B6E5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917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Filtro da Mediana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7999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Substitui o pixel central pela mediana vizinhança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Preserva melhor os detalhes do que comparado a média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89A1A9-BDB0-4B9D-AB81-F5840AC9A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01" y="3070200"/>
            <a:ext cx="6801799" cy="3200847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D374FD3D-3FD5-5D32-689A-C217A22B3806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8449296-4E15-AA24-5A73-23BE0D99ADBB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36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Filtro Gaussiano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0000" y="1583759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Distribuição Gaussiana dos Pixels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Os pesos são compostos por distribuições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Media Ponderada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Desvio padrão determina o grau do filtro.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8EF841-1DB8-4DEA-8461-DC88CA8B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77" y="3329513"/>
            <a:ext cx="6811326" cy="325800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DD3BF4C-A1B7-480E-8CA0-B2574F7F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639" y="1979999"/>
            <a:ext cx="1090379" cy="1132861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C56A084D-FAFB-6525-4E1F-4DC83917DF27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A3A1AA-2297-AD0D-E632-F13D4FE739A3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57617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Filtro Bilateral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543237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Baseado em distribuição gaussiana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Normalização dos fatores</a:t>
            </a:r>
          </a:p>
          <a:p>
            <a:pPr marL="432000" lvl="1" indent="-21492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pc="-1" baseline="-25000" dirty="0">
                <a:solidFill>
                  <a:srgbClr val="1C1C1C"/>
                </a:solidFill>
                <a:latin typeface="Latin Modern Sans"/>
              </a:rPr>
              <a:t>Preserva detalhes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spc="-1" baseline="-25000" dirty="0">
              <a:solidFill>
                <a:srgbClr val="1C1C1C"/>
              </a:solidFill>
              <a:latin typeface="Latin Modern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04AD0C-051B-4FD4-AFAD-F27FA2ECF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98" y="2836607"/>
            <a:ext cx="6868484" cy="3658111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E954D29C-8CE6-DF75-520A-4381FC93ECE8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02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7D943B0-FB58-0D52-D1D0-3EE99129ADE7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Visão Computacional - Prof. André Hochuli</a:t>
            </a:r>
            <a:endParaRPr lang="pt-BR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5297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148</TotalTime>
  <Words>1652</Words>
  <Application>Microsoft Office PowerPoint</Application>
  <PresentationFormat>Personalizar</PresentationFormat>
  <Paragraphs>404</Paragraphs>
  <Slides>40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40</vt:i4>
      </vt:variant>
    </vt:vector>
  </HeadingPairs>
  <TitlesOfParts>
    <vt:vector size="48" baseType="lpstr">
      <vt:lpstr>Arial</vt:lpstr>
      <vt:lpstr>Calibri</vt:lpstr>
      <vt:lpstr>Latin Modern Sans</vt:lpstr>
      <vt:lpstr>Symbol</vt:lpstr>
      <vt:lpstr>Times New Roman</vt:lpstr>
      <vt:lpstr>Wingdings</vt:lpstr>
      <vt:lpstr>Tema do Office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Andre Gustavo Hochuli</dc:creator>
  <dc:description/>
  <cp:lastModifiedBy>Andre Gustavo Hochuli</cp:lastModifiedBy>
  <cp:revision>6</cp:revision>
  <dcterms:created xsi:type="dcterms:W3CDTF">2022-09-17T02:35:38Z</dcterms:created>
  <dcterms:modified xsi:type="dcterms:W3CDTF">2022-09-30T23:28:46Z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