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7" r:id="rId3"/>
    <p:sldId id="261"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3" r:id="rId20"/>
    <p:sldId id="284" r:id="rId21"/>
    <p:sldId id="285" r:id="rId22"/>
    <p:sldId id="260" r:id="rId23"/>
    <p:sldId id="275" r:id="rId24"/>
    <p:sldId id="276" r:id="rId25"/>
    <p:sldId id="277" r:id="rId26"/>
    <p:sldId id="289" r:id="rId27"/>
    <p:sldId id="278" r:id="rId28"/>
    <p:sldId id="279" r:id="rId29"/>
    <p:sldId id="280" r:id="rId30"/>
    <p:sldId id="281" r:id="rId31"/>
    <p:sldId id="282" r:id="rId32"/>
    <p:sldId id="286" r:id="rId33"/>
    <p:sldId id="287"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20" r:id="rId57"/>
    <p:sldId id="321" r:id="rId58"/>
    <p:sldId id="322" r:id="rId59"/>
    <p:sldId id="323" r:id="rId60"/>
    <p:sldId id="331" r:id="rId61"/>
    <p:sldId id="324" r:id="rId62"/>
    <p:sldId id="325" r:id="rId63"/>
    <p:sldId id="326" r:id="rId64"/>
    <p:sldId id="327" r:id="rId65"/>
    <p:sldId id="328" r:id="rId66"/>
    <p:sldId id="329" r:id="rId67"/>
    <p:sldId id="330" r:id="rId68"/>
    <p:sldId id="337" r:id="rId69"/>
    <p:sldId id="338" r:id="rId70"/>
    <p:sldId id="339" r:id="rId71"/>
    <p:sldId id="340" r:id="rId72"/>
    <p:sldId id="341" r:id="rId73"/>
    <p:sldId id="343" r:id="rId74"/>
    <p:sldId id="344" r:id="rId75"/>
    <p:sldId id="346" r:id="rId76"/>
    <p:sldId id="345" r:id="rId77"/>
    <p:sldId id="332" r:id="rId78"/>
    <p:sldId id="333" r:id="rId79"/>
    <p:sldId id="290" r:id="rId80"/>
    <p:sldId id="347" r:id="rId81"/>
    <p:sldId id="314" r:id="rId82"/>
    <p:sldId id="316" r:id="rId83"/>
    <p:sldId id="318" r:id="rId84"/>
    <p:sldId id="348" r:id="rId85"/>
    <p:sldId id="349" r:id="rId86"/>
    <p:sldId id="352" r:id="rId87"/>
    <p:sldId id="353" r:id="rId88"/>
    <p:sldId id="351" r:id="rId89"/>
    <p:sldId id="334" r:id="rId90"/>
    <p:sldId id="335" r:id="rId91"/>
    <p:sldId id="336" r:id="rId92"/>
    <p:sldId id="313" r:id="rId93"/>
    <p:sldId id="350" r:id="rId94"/>
  </p:sldIdLst>
  <p:sldSz cx="12192000" cy="6858000"/>
  <p:notesSz cx="6797675" cy="9926638"/>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6852897-BFC7-44AA-AF10-6B0E5FF3DF35}" type="datetimeFigureOut">
              <a:rPr lang="lv-LV" smtClean="0"/>
              <a:t>05.10.2021.</a:t>
            </a:fld>
            <a:endParaRPr lang="lv-LV"/>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F723105-43F7-4BDB-AA3E-460BB1ADE623}" type="slidenum">
              <a:rPr lang="lv-LV" smtClean="0"/>
              <a:t>‹#›</a:t>
            </a:fld>
            <a:endParaRPr lang="lv-LV"/>
          </a:p>
        </p:txBody>
      </p:sp>
    </p:spTree>
    <p:extLst>
      <p:ext uri="{BB962C8B-B14F-4D97-AF65-F5344CB8AC3E}">
        <p14:creationId xmlns:p14="http://schemas.microsoft.com/office/powerpoint/2010/main" val="1711767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[5, 6, 8, '</a:t>
            </a:r>
            <a:r>
              <a:rPr lang="lv-LV" dirty="0" err="1"/>
              <a:t>Hello</a:t>
            </a:r>
            <a:r>
              <a:rPr lang="lv-LV" dirty="0"/>
              <a:t>', [7, 9, 'LU'], 0.999]</a:t>
            </a:r>
          </a:p>
          <a:p>
            <a:r>
              <a:rPr lang="lv-LV" dirty="0"/>
              <a:t>6</a:t>
            </a:r>
          </a:p>
          <a:p>
            <a:r>
              <a:rPr lang="lv-LV" dirty="0"/>
              <a:t>6</a:t>
            </a:r>
          </a:p>
          <a:p>
            <a:r>
              <a:rPr lang="lv-LV" dirty="0"/>
              <a:t>[7, 9, 'LU']</a:t>
            </a:r>
          </a:p>
          <a:p>
            <a:r>
              <a:rPr lang="lv-LV" dirty="0"/>
              <a:t>LU</a:t>
            </a:r>
          </a:p>
          <a:p>
            <a:r>
              <a:rPr lang="lv-LV" dirty="0"/>
              <a:t>[5, 6, 11, '</a:t>
            </a:r>
            <a:r>
              <a:rPr lang="lv-LV" dirty="0" err="1"/>
              <a:t>Hello</a:t>
            </a:r>
            <a:r>
              <a:rPr lang="lv-LV" dirty="0"/>
              <a:t>', [7, 9, 'LU'], 0.999]</a:t>
            </a:r>
          </a:p>
          <a:p>
            <a:r>
              <a:rPr lang="lv-LV" dirty="0"/>
              <a:t>[5, 6, 11, '</a:t>
            </a:r>
            <a:r>
              <a:rPr lang="lv-LV" dirty="0" err="1"/>
              <a:t>Hello</a:t>
            </a:r>
            <a:r>
              <a:rPr lang="lv-LV" dirty="0"/>
              <a:t>', [7, 9, 'LU'], 0.999, 17]</a:t>
            </a:r>
          </a:p>
          <a:p>
            <a:r>
              <a:rPr lang="lv-LV" dirty="0"/>
              <a:t>[6, 11, '</a:t>
            </a:r>
            <a:r>
              <a:rPr lang="lv-LV" dirty="0" err="1"/>
              <a:t>Hello</a:t>
            </a:r>
            <a:r>
              <a:rPr lang="lv-LV" dirty="0"/>
              <a:t>', [7, 9, 'LU'], 0.999, 17]</a:t>
            </a:r>
          </a:p>
          <a:p>
            <a:endParaRPr lang="lv-LV" dirty="0"/>
          </a:p>
        </p:txBody>
      </p:sp>
      <p:sp>
        <p:nvSpPr>
          <p:cNvPr id="4" name="Slide Number Placeholder 3"/>
          <p:cNvSpPr>
            <a:spLocks noGrp="1"/>
          </p:cNvSpPr>
          <p:nvPr>
            <p:ph type="sldNum" sz="quarter" idx="10"/>
          </p:nvPr>
        </p:nvSpPr>
        <p:spPr/>
        <p:txBody>
          <a:bodyPr/>
          <a:lstStyle/>
          <a:p>
            <a:fld id="{DF723105-43F7-4BDB-AA3E-460BB1ADE623}" type="slidenum">
              <a:rPr lang="lv-LV" smtClean="0"/>
              <a:t>6</a:t>
            </a:fld>
            <a:endParaRPr lang="lv-LV"/>
          </a:p>
        </p:txBody>
      </p:sp>
    </p:spTree>
    <p:extLst>
      <p:ext uri="{BB962C8B-B14F-4D97-AF65-F5344CB8AC3E}">
        <p14:creationId xmlns:p14="http://schemas.microsoft.com/office/powerpoint/2010/main" val="61138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DF723105-43F7-4BDB-AA3E-460BB1ADE623}" type="slidenum">
              <a:rPr lang="lv-LV" smtClean="0"/>
              <a:t>8</a:t>
            </a:fld>
            <a:endParaRPr lang="lv-LV"/>
          </a:p>
        </p:txBody>
      </p:sp>
    </p:spTree>
    <p:extLst>
      <p:ext uri="{BB962C8B-B14F-4D97-AF65-F5344CB8AC3E}">
        <p14:creationId xmlns:p14="http://schemas.microsoft.com/office/powerpoint/2010/main" val="381288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DF723105-43F7-4BDB-AA3E-460BB1ADE623}" type="slidenum">
              <a:rPr lang="lv-LV" smtClean="0"/>
              <a:t>9</a:t>
            </a:fld>
            <a:endParaRPr lang="lv-LV"/>
          </a:p>
        </p:txBody>
      </p:sp>
    </p:spTree>
    <p:extLst>
      <p:ext uri="{BB962C8B-B14F-4D97-AF65-F5344CB8AC3E}">
        <p14:creationId xmlns:p14="http://schemas.microsoft.com/office/powerpoint/2010/main" val="63171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DF723105-43F7-4BDB-AA3E-460BB1ADE623}" type="slidenum">
              <a:rPr lang="lv-LV" smtClean="0"/>
              <a:t>74</a:t>
            </a:fld>
            <a:endParaRPr lang="lv-LV"/>
          </a:p>
        </p:txBody>
      </p:sp>
    </p:spTree>
    <p:extLst>
      <p:ext uri="{BB962C8B-B14F-4D97-AF65-F5344CB8AC3E}">
        <p14:creationId xmlns:p14="http://schemas.microsoft.com/office/powerpoint/2010/main" val="4085840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DF723105-43F7-4BDB-AA3E-460BB1ADE623}" type="slidenum">
              <a:rPr lang="lv-LV" smtClean="0"/>
              <a:t>83</a:t>
            </a:fld>
            <a:endParaRPr lang="lv-LV"/>
          </a:p>
        </p:txBody>
      </p:sp>
    </p:spTree>
    <p:extLst>
      <p:ext uri="{BB962C8B-B14F-4D97-AF65-F5344CB8AC3E}">
        <p14:creationId xmlns:p14="http://schemas.microsoft.com/office/powerpoint/2010/main" val="2733967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DF723105-43F7-4BDB-AA3E-460BB1ADE623}" type="slidenum">
              <a:rPr lang="lv-LV" smtClean="0"/>
              <a:t>87</a:t>
            </a:fld>
            <a:endParaRPr lang="lv-LV"/>
          </a:p>
        </p:txBody>
      </p:sp>
    </p:spTree>
    <p:extLst>
      <p:ext uri="{BB962C8B-B14F-4D97-AF65-F5344CB8AC3E}">
        <p14:creationId xmlns:p14="http://schemas.microsoft.com/office/powerpoint/2010/main" val="294756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v-LV"/>
          </a:p>
        </p:txBody>
      </p:sp>
      <p:sp>
        <p:nvSpPr>
          <p:cNvPr id="4" name="Date Placeholder 3"/>
          <p:cNvSpPr>
            <a:spLocks noGrp="1"/>
          </p:cNvSpPr>
          <p:nvPr>
            <p:ph type="dt" sz="half" idx="10"/>
          </p:nvPr>
        </p:nvSpPr>
        <p:spPr/>
        <p:txBody>
          <a:bodyPr/>
          <a:lstStyle/>
          <a:p>
            <a:fld id="{7E9BB35B-8764-4703-89AC-EA176FD3C56D}" type="datetimeFigureOut">
              <a:rPr lang="lv-LV" smtClean="0"/>
              <a:t>05.10.2021.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148803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p:cNvSpPr>
            <a:spLocks noGrp="1"/>
          </p:cNvSpPr>
          <p:nvPr>
            <p:ph type="dt" sz="half" idx="10"/>
          </p:nvPr>
        </p:nvSpPr>
        <p:spPr/>
        <p:txBody>
          <a:bodyPr/>
          <a:lstStyle/>
          <a:p>
            <a:fld id="{7E9BB35B-8764-4703-89AC-EA176FD3C56D}" type="datetimeFigureOut">
              <a:rPr lang="lv-LV" smtClean="0"/>
              <a:t>05.10.2021.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154608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p:cNvSpPr>
            <a:spLocks noGrp="1"/>
          </p:cNvSpPr>
          <p:nvPr>
            <p:ph type="dt" sz="half" idx="10"/>
          </p:nvPr>
        </p:nvSpPr>
        <p:spPr/>
        <p:txBody>
          <a:bodyPr/>
          <a:lstStyle/>
          <a:p>
            <a:fld id="{7E9BB35B-8764-4703-89AC-EA176FD3C56D}" type="datetimeFigureOut">
              <a:rPr lang="lv-LV" smtClean="0"/>
              <a:t>05.10.2021.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17018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p:cNvSpPr>
            <a:spLocks noGrp="1"/>
          </p:cNvSpPr>
          <p:nvPr>
            <p:ph type="dt" sz="half" idx="10"/>
          </p:nvPr>
        </p:nvSpPr>
        <p:spPr/>
        <p:txBody>
          <a:bodyPr/>
          <a:lstStyle/>
          <a:p>
            <a:fld id="{7E9BB35B-8764-4703-89AC-EA176FD3C56D}" type="datetimeFigureOut">
              <a:rPr lang="lv-LV" smtClean="0"/>
              <a:t>05.10.2021.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50827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BB35B-8764-4703-89AC-EA176FD3C56D}" type="datetimeFigureOut">
              <a:rPr lang="lv-LV" smtClean="0"/>
              <a:t>05.10.2021.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67049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Date Placeholder 4"/>
          <p:cNvSpPr>
            <a:spLocks noGrp="1"/>
          </p:cNvSpPr>
          <p:nvPr>
            <p:ph type="dt" sz="half" idx="10"/>
          </p:nvPr>
        </p:nvSpPr>
        <p:spPr/>
        <p:txBody>
          <a:bodyPr/>
          <a:lstStyle/>
          <a:p>
            <a:fld id="{7E9BB35B-8764-4703-89AC-EA176FD3C56D}" type="datetimeFigureOut">
              <a:rPr lang="lv-LV" smtClean="0"/>
              <a:t>05.10.2021.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284671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7" name="Date Placeholder 6"/>
          <p:cNvSpPr>
            <a:spLocks noGrp="1"/>
          </p:cNvSpPr>
          <p:nvPr>
            <p:ph type="dt" sz="half" idx="10"/>
          </p:nvPr>
        </p:nvSpPr>
        <p:spPr/>
        <p:txBody>
          <a:bodyPr/>
          <a:lstStyle/>
          <a:p>
            <a:fld id="{7E9BB35B-8764-4703-89AC-EA176FD3C56D}" type="datetimeFigureOut">
              <a:rPr lang="lv-LV" smtClean="0"/>
              <a:t>05.10.2021.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58650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Date Placeholder 2"/>
          <p:cNvSpPr>
            <a:spLocks noGrp="1"/>
          </p:cNvSpPr>
          <p:nvPr>
            <p:ph type="dt" sz="half" idx="10"/>
          </p:nvPr>
        </p:nvSpPr>
        <p:spPr/>
        <p:txBody>
          <a:bodyPr/>
          <a:lstStyle/>
          <a:p>
            <a:fld id="{7E9BB35B-8764-4703-89AC-EA176FD3C56D}" type="datetimeFigureOut">
              <a:rPr lang="lv-LV" smtClean="0"/>
              <a:t>05.10.2021.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17155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BB35B-8764-4703-89AC-EA176FD3C56D}" type="datetimeFigureOut">
              <a:rPr lang="lv-LV" smtClean="0"/>
              <a:t>05.10.2021.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190835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BB35B-8764-4703-89AC-EA176FD3C56D}" type="datetimeFigureOut">
              <a:rPr lang="lv-LV" smtClean="0"/>
              <a:t>05.10.2021.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325574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BB35B-8764-4703-89AC-EA176FD3C56D}" type="datetimeFigureOut">
              <a:rPr lang="lv-LV" smtClean="0"/>
              <a:t>05.10.2021.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8FAB7D34-99D6-4738-8AC2-2AD3077BFCE5}" type="slidenum">
              <a:rPr lang="lv-LV" smtClean="0"/>
              <a:t>‹#›</a:t>
            </a:fld>
            <a:endParaRPr lang="lv-LV"/>
          </a:p>
        </p:txBody>
      </p:sp>
    </p:spTree>
    <p:extLst>
      <p:ext uri="{BB962C8B-B14F-4D97-AF65-F5344CB8AC3E}">
        <p14:creationId xmlns:p14="http://schemas.microsoft.com/office/powerpoint/2010/main" val="416106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BB35B-8764-4703-89AC-EA176FD3C56D}" type="datetimeFigureOut">
              <a:rPr lang="lv-LV" smtClean="0"/>
              <a:t>05.10.2021.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B7D34-99D6-4738-8AC2-2AD3077BFCE5}" type="slidenum">
              <a:rPr lang="lv-LV" smtClean="0"/>
              <a:t>‹#›</a:t>
            </a:fld>
            <a:endParaRPr lang="lv-LV"/>
          </a:p>
        </p:txBody>
      </p:sp>
    </p:spTree>
    <p:extLst>
      <p:ext uri="{BB962C8B-B14F-4D97-AF65-F5344CB8AC3E}">
        <p14:creationId xmlns:p14="http://schemas.microsoft.com/office/powerpoint/2010/main" val="176277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all-python.ru/osnovy/csv.html" TargetMode="External"/><Relationship Id="rId7" Type="http://schemas.openxmlformats.org/officeDocument/2006/relationships/hyperlink" Target="http://itrobo.ru/programmirovanie/python/rabota-s-failami-v-piton.html" TargetMode="External"/><Relationship Id="rId2" Type="http://schemas.openxmlformats.org/officeDocument/2006/relationships/hyperlink" Target="http://prog.tversu.ru/chemistry2/task5.pdf" TargetMode="External"/><Relationship Id="rId1" Type="http://schemas.openxmlformats.org/officeDocument/2006/relationships/slideLayout" Target="../slideLayouts/slideLayout2.xml"/><Relationship Id="rId6" Type="http://schemas.openxmlformats.org/officeDocument/2006/relationships/hyperlink" Target="https://tproger.ru/articles/files-in-python/" TargetMode="External"/><Relationship Id="rId5" Type="http://schemas.openxmlformats.org/officeDocument/2006/relationships/hyperlink" Target="https://www.it-swarm.com.ru/ru/python/kak-prochitat-tekstovyi-fail-v-spisok-ili-massiv-s-pomoshyu-python/1071362373/" TargetMode="External"/><Relationship Id="rId4" Type="http://schemas.openxmlformats.org/officeDocument/2006/relationships/hyperlink" Target="https://support.microsoft.com/lv-lv/office/-csv-failu-izveido%C5%A1ana-vai-redi%C4%A3%C4%93%C5%A1ana-import%C4%93%C5%A1anai-programm%C4%81-outlook-4518d70d-8fe9-46ad-94fa-1494247193c7" TargetMode="External"/></Relationships>
</file>

<file path=ppt/slides/_rels/slide92.xml.rels><?xml version="1.0" encoding="UTF-8" standalone="yes"?>
<Relationships xmlns="http://schemas.openxmlformats.org/package/2006/relationships"><Relationship Id="rId3" Type="http://schemas.openxmlformats.org/officeDocument/2006/relationships/hyperlink" Target="https://comuedu.ru/lv/solutions/metod-puzyrkovoi-sortirovki-v-odnomernom-massive-s-sortirovka.html" TargetMode="External"/><Relationship Id="rId2" Type="http://schemas.openxmlformats.org/officeDocument/2006/relationships/hyperlink" Target="https://www.youtube.com/watch?v=ROalU379l3U"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www.cyberforum.ru/python-beginners/thread2231459.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altLang="lv-LV" dirty="0"/>
              <a:t>Saraksti </a:t>
            </a:r>
            <a:r>
              <a:rPr lang="lv-LV" altLang="lv-LV" dirty="0" err="1"/>
              <a:t>Python</a:t>
            </a:r>
            <a:endParaRPr lang="lv-LV" dirty="0"/>
          </a:p>
        </p:txBody>
      </p:sp>
      <p:sp>
        <p:nvSpPr>
          <p:cNvPr id="3" name="Subtitle 2"/>
          <p:cNvSpPr>
            <a:spLocks noGrp="1"/>
          </p:cNvSpPr>
          <p:nvPr>
            <p:ph type="subTitle" idx="1"/>
          </p:nvPr>
        </p:nvSpPr>
        <p:spPr/>
        <p:txBody>
          <a:bodyPr/>
          <a:lstStyle/>
          <a:p>
            <a:endParaRPr lang="lv-LV"/>
          </a:p>
        </p:txBody>
      </p:sp>
    </p:spTree>
    <p:extLst>
      <p:ext uri="{BB962C8B-B14F-4D97-AF65-F5344CB8AC3E}">
        <p14:creationId xmlns:p14="http://schemas.microsoft.com/office/powerpoint/2010/main" val="65750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lv-LV" sz="3600" b="1" dirty="0"/>
              <a:t>Uzdevums 4</a:t>
            </a:r>
            <a:r>
              <a:rPr lang="lv-LV" b="1" dirty="0"/>
              <a:t> </a:t>
            </a:r>
            <a:br>
              <a:rPr lang="lv-LV" b="1" dirty="0"/>
            </a:br>
            <a:r>
              <a:rPr lang="lv-LV" sz="2700" dirty="0"/>
              <a:t>Saraksta pilnas kopijas izveidošana no cita saraksta.</a:t>
            </a:r>
          </a:p>
        </p:txBody>
      </p:sp>
      <p:sp>
        <p:nvSpPr>
          <p:cNvPr id="3" name="Content Placeholder 2"/>
          <p:cNvSpPr>
            <a:spLocks noGrp="1"/>
          </p:cNvSpPr>
          <p:nvPr>
            <p:ph idx="1"/>
          </p:nvPr>
        </p:nvSpPr>
        <p:spPr>
          <a:xfrm>
            <a:off x="838200" y="1325562"/>
            <a:ext cx="10515600" cy="5402783"/>
          </a:xfrm>
        </p:spPr>
        <p:txBody>
          <a:bodyPr>
            <a:noAutofit/>
          </a:bodyPr>
          <a:lstStyle/>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import</a:t>
            </a:r>
            <a:r>
              <a:rPr lang="lv-LV" sz="2200" b="1" dirty="0">
                <a:latin typeface="Courier New" panose="02070309020205020404" pitchFamily="49" charset="0"/>
                <a:cs typeface="Courier New" panose="02070309020205020404" pitchFamily="49" charset="0"/>
              </a:rPr>
              <a:t> </a:t>
            </a:r>
            <a:r>
              <a:rPr lang="lv-LV" sz="2200" b="1" dirty="0" err="1">
                <a:latin typeface="Courier New" panose="02070309020205020404" pitchFamily="49" charset="0"/>
                <a:cs typeface="Courier New" panose="02070309020205020404" pitchFamily="49" charset="0"/>
              </a:rPr>
              <a:t>copy</a:t>
            </a:r>
            <a:endParaRPr lang="lv-LV" sz="2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aa</a:t>
            </a:r>
            <a:r>
              <a:rPr lang="lv-LV" sz="2200" b="1" dirty="0">
                <a:latin typeface="Courier New" panose="02070309020205020404" pitchFamily="49" charset="0"/>
                <a:cs typeface="Courier New" panose="02070309020205020404" pitchFamily="49" charset="0"/>
              </a:rPr>
              <a:t> = [1,2,3,4,5]</a:t>
            </a: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bb</a:t>
            </a:r>
            <a:r>
              <a:rPr lang="lv-LV" sz="2200" b="1" dirty="0">
                <a:latin typeface="Courier New" panose="02070309020205020404" pitchFamily="49" charset="0"/>
                <a:cs typeface="Courier New" panose="02070309020205020404" pitchFamily="49" charset="0"/>
              </a:rPr>
              <a:t> = </a:t>
            </a:r>
            <a:r>
              <a:rPr lang="lv-LV" sz="2200" b="1" dirty="0" err="1">
                <a:latin typeface="Courier New" panose="02070309020205020404" pitchFamily="49" charset="0"/>
                <a:cs typeface="Courier New" panose="02070309020205020404" pitchFamily="49" charset="0"/>
              </a:rPr>
              <a:t>list(aa</a:t>
            </a:r>
            <a:r>
              <a:rPr lang="lv-LV" sz="2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cc</a:t>
            </a:r>
            <a:r>
              <a:rPr lang="lv-LV" sz="2200" b="1" dirty="0">
                <a:latin typeface="Courier New" panose="02070309020205020404" pitchFamily="49" charset="0"/>
                <a:cs typeface="Courier New" panose="02070309020205020404" pitchFamily="49" charset="0"/>
              </a:rPr>
              <a:t> = </a:t>
            </a:r>
            <a:r>
              <a:rPr lang="lv-LV" sz="2200" b="1" dirty="0" err="1">
                <a:latin typeface="Courier New" panose="02070309020205020404" pitchFamily="49" charset="0"/>
                <a:cs typeface="Courier New" panose="02070309020205020404" pitchFamily="49" charset="0"/>
              </a:rPr>
              <a:t>aa</a:t>
            </a:r>
            <a:r>
              <a:rPr lang="lv-LV" sz="2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dd</a:t>
            </a:r>
            <a:r>
              <a:rPr lang="lv-LV" sz="2200" b="1" dirty="0">
                <a:latin typeface="Courier New" panose="02070309020205020404" pitchFamily="49" charset="0"/>
                <a:cs typeface="Courier New" panose="02070309020205020404" pitchFamily="49" charset="0"/>
              </a:rPr>
              <a:t> = </a:t>
            </a:r>
            <a:r>
              <a:rPr lang="lv-LV" sz="2200" b="1" dirty="0" err="1">
                <a:latin typeface="Courier New" panose="02070309020205020404" pitchFamily="49" charset="0"/>
                <a:cs typeface="Courier New" panose="02070309020205020404" pitchFamily="49" charset="0"/>
              </a:rPr>
              <a:t>copy.deepcopy(aa</a:t>
            </a:r>
            <a:r>
              <a:rPr lang="lv-LV" sz="2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ee</a:t>
            </a:r>
            <a:r>
              <a:rPr lang="lv-LV" sz="2200" b="1" dirty="0">
                <a:latin typeface="Courier New" panose="02070309020205020404" pitchFamily="49" charset="0"/>
                <a:cs typeface="Courier New" panose="02070309020205020404" pitchFamily="49" charset="0"/>
              </a:rPr>
              <a:t> = </a:t>
            </a:r>
            <a:r>
              <a:rPr lang="lv-LV" sz="2200" b="1" dirty="0" err="1">
                <a:latin typeface="Courier New" panose="02070309020205020404" pitchFamily="49" charset="0"/>
                <a:cs typeface="Courier New" panose="02070309020205020404" pitchFamily="49" charset="0"/>
              </a:rPr>
              <a:t>aa</a:t>
            </a:r>
            <a:r>
              <a:rPr lang="lv-LV" sz="2200" b="1" dirty="0">
                <a:latin typeface="Courier New" panose="02070309020205020404" pitchFamily="49" charset="0"/>
                <a:cs typeface="Courier New" panose="02070309020205020404" pitchFamily="49" charset="0"/>
              </a:rPr>
              <a:t> </a:t>
            </a:r>
            <a:r>
              <a:rPr lang="lv-LV" sz="2200" dirty="0">
                <a:latin typeface="Courier New" panose="02070309020205020404" pitchFamily="49" charset="0"/>
                <a:cs typeface="Courier New" panose="02070309020205020404" pitchFamily="49" charset="0"/>
              </a:rPr>
              <a:t># Nav kopēšana! </a:t>
            </a:r>
            <a:r>
              <a:rPr lang="lv-LV" sz="2200" dirty="0" err="1">
                <a:latin typeface="Courier New" panose="02070309020205020404" pitchFamily="49" charset="0"/>
                <a:cs typeface="Courier New" panose="02070309020205020404" pitchFamily="49" charset="0"/>
              </a:rPr>
              <a:t>ee</a:t>
            </a:r>
            <a:r>
              <a:rPr lang="lv-LV" sz="2200" dirty="0">
                <a:latin typeface="Courier New" panose="02070309020205020404" pitchFamily="49" charset="0"/>
                <a:cs typeface="Courier New" panose="02070309020205020404" pitchFamily="49" charset="0"/>
              </a:rPr>
              <a:t> norāda uz to pašu sarakstu</a:t>
            </a:r>
          </a:p>
          <a:p>
            <a:pPr marL="0" indent="0">
              <a:lnSpc>
                <a:spcPct val="100000"/>
              </a:lnSpc>
              <a:spcBef>
                <a:spcPts val="0"/>
              </a:spcBef>
              <a:buNone/>
            </a:pPr>
            <a:r>
              <a:rPr lang="fi-FI" sz="2200" b="1" dirty="0">
                <a:latin typeface="Courier New" panose="02070309020205020404" pitchFamily="49" charset="0"/>
                <a:cs typeface="Courier New" panose="02070309020205020404" pitchFamily="49" charset="0"/>
              </a:rPr>
              <a:t>aa[2] = 999 </a:t>
            </a:r>
            <a:r>
              <a:rPr lang="fi-FI" sz="2200" dirty="0">
                <a:latin typeface="Courier New" panose="02070309020205020404" pitchFamily="49" charset="0"/>
                <a:cs typeface="Courier New" panose="02070309020205020404" pitchFamily="49" charset="0"/>
              </a:rPr>
              <a:t># mainām aa, lai saprastu, vai tas tika kopēts</a:t>
            </a: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print(bb</a:t>
            </a:r>
            <a:r>
              <a:rPr lang="lv-LV" sz="2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print(cc</a:t>
            </a:r>
            <a:r>
              <a:rPr lang="lv-LV" sz="2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print(dd</a:t>
            </a:r>
            <a:r>
              <a:rPr lang="lv-LV" sz="2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sv-SE" sz="2200" b="1" dirty="0">
                <a:latin typeface="Courier New" panose="02070309020205020404" pitchFamily="49" charset="0"/>
                <a:cs typeface="Courier New" panose="02070309020205020404" pitchFamily="49" charset="0"/>
              </a:rPr>
              <a:t>print("Tas pats aa, nevis kopija:", ee)</a:t>
            </a:r>
            <a:endParaRPr lang="lv-LV" sz="2200" b="1"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lv-LV" sz="2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lv-LV" sz="2200" dirty="0">
                <a:latin typeface="Courier New" panose="02070309020205020404" pitchFamily="49" charset="0"/>
                <a:cs typeface="Courier New" panose="02070309020205020404" pitchFamily="49" charset="0"/>
              </a:rPr>
              <a:t>[1, 2, 3, 4, 5]</a:t>
            </a:r>
          </a:p>
          <a:p>
            <a:pPr marL="0" indent="0">
              <a:lnSpc>
                <a:spcPct val="100000"/>
              </a:lnSpc>
              <a:spcBef>
                <a:spcPts val="0"/>
              </a:spcBef>
              <a:buNone/>
            </a:pPr>
            <a:r>
              <a:rPr lang="lv-LV" sz="2200" dirty="0">
                <a:latin typeface="Courier New" panose="02070309020205020404" pitchFamily="49" charset="0"/>
                <a:cs typeface="Courier New" panose="02070309020205020404" pitchFamily="49" charset="0"/>
              </a:rPr>
              <a:t>[1, 2, 3, 4, 5]</a:t>
            </a:r>
          </a:p>
          <a:p>
            <a:pPr marL="0" indent="0">
              <a:lnSpc>
                <a:spcPct val="100000"/>
              </a:lnSpc>
              <a:spcBef>
                <a:spcPts val="0"/>
              </a:spcBef>
              <a:buNone/>
            </a:pPr>
            <a:r>
              <a:rPr lang="lv-LV" sz="2200" dirty="0">
                <a:latin typeface="Courier New" panose="02070309020205020404" pitchFamily="49" charset="0"/>
                <a:cs typeface="Courier New" panose="02070309020205020404" pitchFamily="49" charset="0"/>
              </a:rPr>
              <a:t>[1, 2, 3, 4, 5]</a:t>
            </a:r>
          </a:p>
          <a:p>
            <a:pPr marL="0" indent="0">
              <a:lnSpc>
                <a:spcPct val="100000"/>
              </a:lnSpc>
              <a:spcBef>
                <a:spcPts val="0"/>
              </a:spcBef>
              <a:buNone/>
            </a:pPr>
            <a:r>
              <a:rPr lang="sv-SE" sz="2200" dirty="0">
                <a:latin typeface="Courier New" panose="02070309020205020404" pitchFamily="49" charset="0"/>
                <a:cs typeface="Courier New" panose="02070309020205020404" pitchFamily="49" charset="0"/>
              </a:rPr>
              <a:t>Tas pats aa, nevis kopija: [1, 2, 999, 4, 5]</a:t>
            </a:r>
            <a:endParaRPr lang="lv-LV"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819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5</a:t>
            </a:r>
            <a:br>
              <a:rPr lang="lv-LV" b="1" dirty="0"/>
            </a:br>
            <a:r>
              <a:rPr lang="lv-LV" sz="2400" dirty="0"/>
              <a:t>Saraksta izveidošana pēc simbolu virknes.</a:t>
            </a:r>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aa</a:t>
            </a:r>
            <a:r>
              <a:rPr lang="lv-LV" sz="2200" b="1" dirty="0">
                <a:latin typeface="Courier New" panose="02070309020205020404" pitchFamily="49" charset="0"/>
                <a:cs typeface="Courier New" panose="02070309020205020404" pitchFamily="49" charset="0"/>
              </a:rPr>
              <a:t> = </a:t>
            </a:r>
            <a:r>
              <a:rPr lang="lv-LV" sz="2200" b="1" dirty="0" err="1">
                <a:latin typeface="Courier New" panose="02070309020205020404" pitchFamily="49" charset="0"/>
                <a:cs typeface="Courier New" panose="02070309020205020404" pitchFamily="49" charset="0"/>
              </a:rPr>
              <a:t>list('Hello</a:t>
            </a:r>
            <a:r>
              <a:rPr lang="lv-LV" sz="2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print(aa</a:t>
            </a:r>
            <a:r>
              <a:rPr lang="lv-LV" sz="2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lv-LV" sz="2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2200" dirty="0">
                <a:latin typeface="Courier New" panose="02070309020205020404" pitchFamily="49" charset="0"/>
                <a:cs typeface="Courier New" panose="02070309020205020404" pitchFamily="49" charset="0"/>
              </a:rPr>
              <a:t>['H', 'e', 'l', 'l', 'o']</a:t>
            </a:r>
            <a:endParaRPr lang="lv-LV"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853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v-LV" sz="4900" b="1" dirty="0"/>
              <a:t>Uzdevums 6</a:t>
            </a:r>
            <a:r>
              <a:rPr lang="lv-LV" b="1" dirty="0"/>
              <a:t/>
            </a:r>
            <a:br>
              <a:rPr lang="lv-LV" b="1" dirty="0"/>
            </a:br>
            <a:r>
              <a:rPr lang="lv-LV" b="1" dirty="0"/>
              <a:t> </a:t>
            </a:r>
            <a:r>
              <a:rPr lang="lv-LV" sz="2700" dirty="0"/>
              <a:t>Saraksta izveidošana ar ģeneratoru – veselu skaitļu kvadrāti.</a:t>
            </a:r>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aa</a:t>
            </a:r>
            <a:r>
              <a:rPr lang="lv-LV" sz="2200" b="1" dirty="0">
                <a:latin typeface="Courier New" panose="02070309020205020404" pitchFamily="49" charset="0"/>
                <a:cs typeface="Courier New" panose="02070309020205020404" pitchFamily="49" charset="0"/>
              </a:rPr>
              <a:t> = [(i+1)**2 </a:t>
            </a:r>
            <a:r>
              <a:rPr lang="lv-LV" sz="2200" b="1" dirty="0" err="1">
                <a:latin typeface="Courier New" panose="02070309020205020404" pitchFamily="49" charset="0"/>
                <a:cs typeface="Courier New" panose="02070309020205020404" pitchFamily="49" charset="0"/>
              </a:rPr>
              <a:t>for</a:t>
            </a:r>
            <a:r>
              <a:rPr lang="lv-LV" sz="2200" b="1" dirty="0">
                <a:latin typeface="Courier New" panose="02070309020205020404" pitchFamily="49" charset="0"/>
                <a:cs typeface="Courier New" panose="02070309020205020404" pitchFamily="49" charset="0"/>
              </a:rPr>
              <a:t> i </a:t>
            </a:r>
            <a:r>
              <a:rPr lang="lv-LV" sz="2200" b="1" dirty="0" err="1">
                <a:latin typeface="Courier New" panose="02070309020205020404" pitchFamily="49" charset="0"/>
                <a:cs typeface="Courier New" panose="02070309020205020404" pitchFamily="49" charset="0"/>
              </a:rPr>
              <a:t>in</a:t>
            </a:r>
            <a:r>
              <a:rPr lang="lv-LV" sz="2200" b="1" dirty="0">
                <a:latin typeface="Courier New" panose="02070309020205020404" pitchFamily="49" charset="0"/>
                <a:cs typeface="Courier New" panose="02070309020205020404" pitchFamily="49" charset="0"/>
              </a:rPr>
              <a:t> </a:t>
            </a:r>
            <a:r>
              <a:rPr lang="lv-LV" sz="2200" b="1" dirty="0" err="1">
                <a:latin typeface="Courier New" panose="02070309020205020404" pitchFamily="49" charset="0"/>
                <a:cs typeface="Courier New" panose="02070309020205020404" pitchFamily="49" charset="0"/>
              </a:rPr>
              <a:t>range</a:t>
            </a:r>
            <a:r>
              <a:rPr lang="lv-LV" sz="2200" b="1" dirty="0">
                <a:latin typeface="Courier New" panose="02070309020205020404" pitchFamily="49" charset="0"/>
                <a:cs typeface="Courier New" panose="02070309020205020404" pitchFamily="49" charset="0"/>
              </a:rPr>
              <a:t> (10)]</a:t>
            </a:r>
          </a:p>
          <a:p>
            <a:pPr marL="0" indent="0">
              <a:lnSpc>
                <a:spcPct val="100000"/>
              </a:lnSpc>
              <a:spcBef>
                <a:spcPts val="0"/>
              </a:spcBef>
              <a:buNone/>
            </a:pPr>
            <a:r>
              <a:rPr lang="lv-LV" sz="2200" b="1" dirty="0" err="1">
                <a:latin typeface="Courier New" panose="02070309020205020404" pitchFamily="49" charset="0"/>
                <a:cs typeface="Courier New" panose="02070309020205020404" pitchFamily="49" charset="0"/>
              </a:rPr>
              <a:t>print(aa</a:t>
            </a:r>
            <a:r>
              <a:rPr lang="lv-LV" sz="2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lv-LV" sz="2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lv-LV" sz="2200" dirty="0">
                <a:latin typeface="Courier New" panose="02070309020205020404" pitchFamily="49" charset="0"/>
                <a:cs typeface="Courier New" panose="02070309020205020404" pitchFamily="49" charset="0"/>
              </a:rPr>
              <a:t>[1, 4, 9, 16, 25, 36, 49, 64, 81, 100]</a:t>
            </a:r>
          </a:p>
        </p:txBody>
      </p:sp>
    </p:spTree>
    <p:extLst>
      <p:ext uri="{BB962C8B-B14F-4D97-AF65-F5344CB8AC3E}">
        <p14:creationId xmlns:p14="http://schemas.microsoft.com/office/powerpoint/2010/main" val="272006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a:t>Saraksta elementu pārlasīšana</a:t>
            </a:r>
            <a:endParaRPr lang="lv-LV" b="1" dirty="0"/>
          </a:p>
        </p:txBody>
      </p:sp>
      <p:sp>
        <p:nvSpPr>
          <p:cNvPr id="7" name="Content Placeholder 6"/>
          <p:cNvSpPr>
            <a:spLocks noGrp="1"/>
          </p:cNvSpPr>
          <p:nvPr>
            <p:ph idx="1"/>
          </p:nvPr>
        </p:nvSpPr>
        <p:spPr/>
        <p:txBody>
          <a:bodyPr/>
          <a:lstStyle/>
          <a:p>
            <a:pPr marL="0" indent="0">
              <a:buNone/>
            </a:pPr>
            <a:r>
              <a:rPr lang="lv-LV" dirty="0"/>
              <a:t>Saraksta elementu pārlasīšana var notikt šādos veidos:</a:t>
            </a:r>
          </a:p>
          <a:p>
            <a:r>
              <a:rPr lang="lv-LV" dirty="0"/>
              <a:t>tieša elementu iterācija – </a:t>
            </a:r>
            <a:r>
              <a:rPr lang="lv-LV" dirty="0" err="1"/>
              <a:t>for</a:t>
            </a:r>
            <a:r>
              <a:rPr lang="lv-LV" dirty="0"/>
              <a:t> </a:t>
            </a:r>
            <a:r>
              <a:rPr lang="lv-LV" dirty="0" err="1"/>
              <a:t>elem</a:t>
            </a:r>
            <a:r>
              <a:rPr lang="lv-LV" dirty="0"/>
              <a:t> </a:t>
            </a:r>
            <a:r>
              <a:rPr lang="lv-LV" dirty="0" err="1"/>
              <a:t>in</a:t>
            </a:r>
            <a:r>
              <a:rPr lang="lv-LV" dirty="0"/>
              <a:t> </a:t>
            </a:r>
            <a:r>
              <a:rPr lang="lv-LV" dirty="0" err="1"/>
              <a:t>elemlist</a:t>
            </a:r>
            <a:r>
              <a:rPr lang="lv-LV" dirty="0"/>
              <a:t>...,</a:t>
            </a:r>
          </a:p>
          <a:p>
            <a:r>
              <a:rPr lang="lv-LV" dirty="0"/>
              <a:t>pārstaigāšana pēc indeksa – </a:t>
            </a:r>
            <a:r>
              <a:rPr lang="lv-LV" dirty="0" err="1"/>
              <a:t>for</a:t>
            </a:r>
            <a:r>
              <a:rPr lang="lv-LV" dirty="0"/>
              <a:t> i </a:t>
            </a:r>
            <a:r>
              <a:rPr lang="lv-LV" dirty="0" err="1"/>
              <a:t>in</a:t>
            </a:r>
            <a:r>
              <a:rPr lang="lv-LV" dirty="0"/>
              <a:t> </a:t>
            </a:r>
            <a:r>
              <a:rPr lang="lv-LV" dirty="0" err="1"/>
              <a:t>range(len(elemlist</a:t>
            </a:r>
            <a:r>
              <a:rPr lang="lv-LV" dirty="0"/>
              <a:t>))...,</a:t>
            </a:r>
          </a:p>
          <a:p>
            <a:r>
              <a:rPr lang="lv-LV" dirty="0"/>
              <a:t>elementu iterācija ar </a:t>
            </a:r>
            <a:r>
              <a:rPr lang="lv-LV" dirty="0" err="1"/>
              <a:t>enumerate</a:t>
            </a:r>
            <a:r>
              <a:rPr lang="lv-LV" dirty="0"/>
              <a:t> – </a:t>
            </a:r>
            <a:r>
              <a:rPr lang="lv-LV" dirty="0" err="1"/>
              <a:t>for</a:t>
            </a:r>
            <a:r>
              <a:rPr lang="lv-LV" dirty="0"/>
              <a:t> </a:t>
            </a:r>
            <a:r>
              <a:rPr lang="lv-LV" dirty="0" err="1"/>
              <a:t>i,elem</a:t>
            </a:r>
            <a:r>
              <a:rPr lang="lv-LV" dirty="0"/>
              <a:t> </a:t>
            </a:r>
            <a:r>
              <a:rPr lang="lv-LV" dirty="0" err="1"/>
              <a:t>in</a:t>
            </a:r>
            <a:r>
              <a:rPr lang="lv-LV" dirty="0"/>
              <a:t> </a:t>
            </a:r>
            <a:r>
              <a:rPr lang="lv-LV" dirty="0" err="1"/>
              <a:t>enumerate(elemlist</a:t>
            </a:r>
            <a:r>
              <a:rPr lang="lv-LV" dirty="0"/>
              <a:t>)...</a:t>
            </a:r>
          </a:p>
        </p:txBody>
      </p:sp>
    </p:spTree>
    <p:extLst>
      <p:ext uri="{BB962C8B-B14F-4D97-AF65-F5344CB8AC3E}">
        <p14:creationId xmlns:p14="http://schemas.microsoft.com/office/powerpoint/2010/main" val="58423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39818" cy="1325563"/>
          </a:xfrm>
        </p:spPr>
        <p:txBody>
          <a:bodyPr>
            <a:normAutofit/>
          </a:bodyPr>
          <a:lstStyle/>
          <a:p>
            <a:r>
              <a:rPr lang="lv-LV" b="1" dirty="0"/>
              <a:t>Uzdevums 7 </a:t>
            </a:r>
            <a:br>
              <a:rPr lang="lv-LV" b="1" dirty="0"/>
            </a:br>
            <a:r>
              <a:rPr lang="lv-LV" sz="2400" dirty="0"/>
              <a:t>Saraksta elementu pārlasīšana ar tiešo iterāciju</a:t>
            </a:r>
            <a:r>
              <a:rPr lang="lv-LV" dirty="0"/>
              <a:t>.</a:t>
            </a:r>
          </a:p>
        </p:txBody>
      </p:sp>
      <p:sp>
        <p:nvSpPr>
          <p:cNvPr id="3" name="Content Placeholder 2"/>
          <p:cNvSpPr>
            <a:spLocks noGrp="1"/>
          </p:cNvSpPr>
          <p:nvPr>
            <p:ph idx="1"/>
          </p:nvPr>
        </p:nvSpPr>
        <p:spPr/>
        <p:txBody>
          <a:bodyPr>
            <a:normAutofit lnSpcReduction="10000"/>
          </a:bodyPr>
          <a:lstStyle/>
          <a:p>
            <a:pPr marL="0" indent="0">
              <a:buNone/>
            </a:pPr>
            <a:r>
              <a:rPr lang="lv-LV" b="1" dirty="0" err="1">
                <a:latin typeface="Courier New" panose="02070309020205020404" pitchFamily="49" charset="0"/>
                <a:cs typeface="Courier New" panose="02070309020205020404" pitchFamily="49" charset="0"/>
              </a:rPr>
              <a:t>aa</a:t>
            </a:r>
            <a:r>
              <a:rPr lang="lv-LV" b="1" dirty="0">
                <a:latin typeface="Courier New" panose="02070309020205020404" pitchFamily="49" charset="0"/>
                <a:cs typeface="Courier New" panose="02070309020205020404" pitchFamily="49" charset="0"/>
              </a:rPr>
              <a:t> = [1,2,3,4,5]</a:t>
            </a:r>
          </a:p>
          <a:p>
            <a:pPr marL="0" indent="0">
              <a:buNone/>
            </a:pPr>
            <a:r>
              <a:rPr lang="lv-LV" b="1" dirty="0" err="1">
                <a:latin typeface="Courier New" panose="02070309020205020404" pitchFamily="49" charset="0"/>
                <a:cs typeface="Courier New" panose="02070309020205020404" pitchFamily="49" charset="0"/>
              </a:rPr>
              <a:t>for</a:t>
            </a:r>
            <a:r>
              <a:rPr lang="lv-LV" b="1" dirty="0">
                <a:latin typeface="Courier New" panose="02070309020205020404" pitchFamily="49" charset="0"/>
                <a:cs typeface="Courier New" panose="02070309020205020404" pitchFamily="49" charset="0"/>
              </a:rPr>
              <a:t> a </a:t>
            </a:r>
            <a:r>
              <a:rPr lang="lv-LV" b="1" dirty="0" err="1">
                <a:latin typeface="Courier New" panose="02070309020205020404" pitchFamily="49" charset="0"/>
                <a:cs typeface="Courier New" panose="02070309020205020404" pitchFamily="49" charset="0"/>
              </a:rPr>
              <a:t>in</a:t>
            </a: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aa</a:t>
            </a:r>
            <a:r>
              <a:rPr lang="lv-LV" b="1" dirty="0">
                <a:latin typeface="Courier New" panose="02070309020205020404" pitchFamily="49" charset="0"/>
                <a:cs typeface="Courier New" panose="02070309020205020404" pitchFamily="49" charset="0"/>
              </a:rPr>
              <a:t>:</a:t>
            </a:r>
          </a:p>
          <a:p>
            <a:pPr marL="0" indent="0">
              <a:buNone/>
            </a:pP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print(a</a:t>
            </a:r>
            <a:r>
              <a:rPr lang="lv-LV" b="1" dirty="0">
                <a:latin typeface="Courier New" panose="02070309020205020404" pitchFamily="49" charset="0"/>
                <a:cs typeface="Courier New" panose="02070309020205020404" pitchFamily="49" charset="0"/>
              </a:rPr>
              <a:t>)</a:t>
            </a:r>
          </a:p>
          <a:p>
            <a:pPr marL="0" indent="0">
              <a:buNone/>
            </a:pPr>
            <a:endParaRPr lang="lv-LV" b="1" dirty="0">
              <a:latin typeface="Courier New" panose="02070309020205020404" pitchFamily="49" charset="0"/>
              <a:cs typeface="Courier New" panose="02070309020205020404" pitchFamily="49" charset="0"/>
            </a:endParaRPr>
          </a:p>
          <a:p>
            <a:pPr marL="0" indent="0">
              <a:buNone/>
            </a:pPr>
            <a:r>
              <a:rPr lang="lv-LV" dirty="0">
                <a:latin typeface="Courier New" panose="02070309020205020404" pitchFamily="49" charset="0"/>
                <a:cs typeface="Courier New" panose="02070309020205020404" pitchFamily="49" charset="0"/>
              </a:rPr>
              <a:t>1</a:t>
            </a:r>
          </a:p>
          <a:p>
            <a:pPr marL="0" indent="0">
              <a:buNone/>
            </a:pPr>
            <a:r>
              <a:rPr lang="lv-LV" dirty="0">
                <a:latin typeface="Courier New" panose="02070309020205020404" pitchFamily="49" charset="0"/>
                <a:cs typeface="Courier New" panose="02070309020205020404" pitchFamily="49" charset="0"/>
              </a:rPr>
              <a:t>2</a:t>
            </a:r>
          </a:p>
          <a:p>
            <a:pPr marL="0" indent="0">
              <a:buNone/>
            </a:pPr>
            <a:r>
              <a:rPr lang="lv-LV" dirty="0">
                <a:latin typeface="Courier New" panose="02070309020205020404" pitchFamily="49" charset="0"/>
                <a:cs typeface="Courier New" panose="02070309020205020404" pitchFamily="49" charset="0"/>
              </a:rPr>
              <a:t>3</a:t>
            </a:r>
          </a:p>
          <a:p>
            <a:pPr marL="0" indent="0">
              <a:buNone/>
            </a:pPr>
            <a:r>
              <a:rPr lang="lv-LV" dirty="0">
                <a:latin typeface="Courier New" panose="02070309020205020404" pitchFamily="49" charset="0"/>
                <a:cs typeface="Courier New" panose="02070309020205020404" pitchFamily="49" charset="0"/>
              </a:rPr>
              <a:t>4</a:t>
            </a:r>
          </a:p>
          <a:p>
            <a:pPr marL="0" indent="0">
              <a:buNone/>
            </a:pPr>
            <a:r>
              <a:rPr lang="lv-LV" dirty="0">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296746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b="1" dirty="0"/>
              <a:t>Uzdevums 8 </a:t>
            </a:r>
            <a:r>
              <a:rPr lang="lv-LV" sz="2400" b="1" dirty="0"/>
              <a:t/>
            </a:r>
            <a:br>
              <a:rPr lang="lv-LV" sz="2400" b="1" dirty="0"/>
            </a:br>
            <a:r>
              <a:rPr lang="lv-LV" sz="2400" dirty="0"/>
              <a:t>Tiešā iterācija nenodrošina iespēju nomainīt saraksta elementus.</a:t>
            </a:r>
          </a:p>
        </p:txBody>
      </p:sp>
      <p:sp>
        <p:nvSpPr>
          <p:cNvPr id="3" name="Content Placeholder 2"/>
          <p:cNvSpPr>
            <a:spLocks noGrp="1"/>
          </p:cNvSpPr>
          <p:nvPr>
            <p:ph idx="1"/>
          </p:nvPr>
        </p:nvSpPr>
        <p:spPr/>
        <p:txBody>
          <a:bodyPr>
            <a:normAutofit fontScale="77500" lnSpcReduction="20000"/>
          </a:bodyPr>
          <a:lstStyle/>
          <a:p>
            <a:pPr marL="0" indent="0">
              <a:buNone/>
            </a:pPr>
            <a:r>
              <a:rPr lang="lv-LV" b="1" dirty="0" err="1">
                <a:latin typeface="Courier New" panose="02070309020205020404" pitchFamily="49" charset="0"/>
                <a:cs typeface="Courier New" panose="02070309020205020404" pitchFamily="49" charset="0"/>
              </a:rPr>
              <a:t>aa</a:t>
            </a:r>
            <a:r>
              <a:rPr lang="lv-LV" b="1" dirty="0">
                <a:latin typeface="Courier New" panose="02070309020205020404" pitchFamily="49" charset="0"/>
                <a:cs typeface="Courier New" panose="02070309020205020404" pitchFamily="49" charset="0"/>
              </a:rPr>
              <a:t> = [1,2,3,4,5]</a:t>
            </a:r>
          </a:p>
          <a:p>
            <a:pPr marL="0" indent="0">
              <a:buNone/>
            </a:pPr>
            <a:r>
              <a:rPr lang="lv-LV" b="1" dirty="0" err="1">
                <a:latin typeface="Courier New" panose="02070309020205020404" pitchFamily="49" charset="0"/>
                <a:cs typeface="Courier New" panose="02070309020205020404" pitchFamily="49" charset="0"/>
              </a:rPr>
              <a:t>for</a:t>
            </a:r>
            <a:r>
              <a:rPr lang="lv-LV" b="1" dirty="0">
                <a:latin typeface="Courier New" panose="02070309020205020404" pitchFamily="49" charset="0"/>
                <a:cs typeface="Courier New" panose="02070309020205020404" pitchFamily="49" charset="0"/>
              </a:rPr>
              <a:t> a </a:t>
            </a:r>
            <a:r>
              <a:rPr lang="lv-LV" b="1" dirty="0" err="1">
                <a:latin typeface="Courier New" panose="02070309020205020404" pitchFamily="49" charset="0"/>
                <a:cs typeface="Courier New" panose="02070309020205020404" pitchFamily="49" charset="0"/>
              </a:rPr>
              <a:t>in</a:t>
            </a: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aa</a:t>
            </a:r>
            <a:r>
              <a:rPr lang="lv-LV" b="1" dirty="0">
                <a:latin typeface="Courier New" panose="02070309020205020404" pitchFamily="49" charset="0"/>
                <a:cs typeface="Courier New" panose="02070309020205020404" pitchFamily="49" charset="0"/>
              </a:rPr>
              <a:t>:</a:t>
            </a:r>
          </a:p>
          <a:p>
            <a:pPr marL="0" indent="0">
              <a:buNone/>
            </a:pPr>
            <a:r>
              <a:rPr lang="lv-LV" b="1" dirty="0">
                <a:latin typeface="Courier New" panose="02070309020205020404" pitchFamily="49" charset="0"/>
                <a:cs typeface="Courier New" panose="02070309020205020404" pitchFamily="49" charset="0"/>
              </a:rPr>
              <a:t>	a += 10</a:t>
            </a:r>
          </a:p>
          <a:p>
            <a:pPr marL="0" indent="0">
              <a:buNone/>
            </a:pP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print(a</a:t>
            </a:r>
            <a:r>
              <a:rPr lang="lv-LV" b="1" dirty="0">
                <a:latin typeface="Courier New" panose="02070309020205020404" pitchFamily="49" charset="0"/>
                <a:cs typeface="Courier New" panose="02070309020205020404" pitchFamily="49" charset="0"/>
              </a:rPr>
              <a:t>)</a:t>
            </a:r>
          </a:p>
          <a:p>
            <a:pPr marL="0" indent="0">
              <a:buNone/>
            </a:pPr>
            <a:r>
              <a:rPr lang="lv-LV" b="1" dirty="0" err="1">
                <a:latin typeface="Courier New" panose="02070309020205020404" pitchFamily="49" charset="0"/>
                <a:cs typeface="Courier New" panose="02070309020205020404" pitchFamily="49" charset="0"/>
              </a:rPr>
              <a:t>print(aa</a:t>
            </a:r>
            <a:r>
              <a:rPr lang="lv-LV" b="1" dirty="0">
                <a:latin typeface="Courier New" panose="02070309020205020404" pitchFamily="49" charset="0"/>
                <a:cs typeface="Courier New" panose="02070309020205020404" pitchFamily="49" charset="0"/>
              </a:rPr>
              <a:t>) </a:t>
            </a:r>
            <a:r>
              <a:rPr lang="lv-LV" dirty="0">
                <a:latin typeface="Courier New" panose="02070309020205020404" pitchFamily="49" charset="0"/>
                <a:cs typeface="Courier New" panose="02070309020205020404" pitchFamily="49" charset="0"/>
              </a:rPr>
              <a:t># nemainīts</a:t>
            </a:r>
          </a:p>
          <a:p>
            <a:pPr marL="0" indent="0">
              <a:buNone/>
            </a:pPr>
            <a:endParaRPr lang="lv-LV" dirty="0">
              <a:latin typeface="Courier New" panose="02070309020205020404" pitchFamily="49" charset="0"/>
              <a:cs typeface="Courier New" panose="02070309020205020404" pitchFamily="49" charset="0"/>
            </a:endParaRPr>
          </a:p>
          <a:p>
            <a:pPr marL="0" indent="0">
              <a:buNone/>
            </a:pPr>
            <a:r>
              <a:rPr lang="lv-LV" dirty="0">
                <a:latin typeface="Courier New" panose="02070309020205020404" pitchFamily="49" charset="0"/>
                <a:cs typeface="Courier New" panose="02070309020205020404" pitchFamily="49" charset="0"/>
              </a:rPr>
              <a:t>11</a:t>
            </a:r>
          </a:p>
          <a:p>
            <a:pPr marL="0" indent="0">
              <a:buNone/>
            </a:pPr>
            <a:r>
              <a:rPr lang="lv-LV" dirty="0">
                <a:latin typeface="Courier New" panose="02070309020205020404" pitchFamily="49" charset="0"/>
                <a:cs typeface="Courier New" panose="02070309020205020404" pitchFamily="49" charset="0"/>
              </a:rPr>
              <a:t>12</a:t>
            </a:r>
          </a:p>
          <a:p>
            <a:pPr marL="0" indent="0">
              <a:buNone/>
            </a:pPr>
            <a:r>
              <a:rPr lang="lv-LV" dirty="0">
                <a:latin typeface="Courier New" panose="02070309020205020404" pitchFamily="49" charset="0"/>
                <a:cs typeface="Courier New" panose="02070309020205020404" pitchFamily="49" charset="0"/>
              </a:rPr>
              <a:t>13</a:t>
            </a:r>
          </a:p>
          <a:p>
            <a:pPr marL="0" indent="0">
              <a:buNone/>
            </a:pPr>
            <a:r>
              <a:rPr lang="lv-LV" dirty="0">
                <a:latin typeface="Courier New" panose="02070309020205020404" pitchFamily="49" charset="0"/>
                <a:cs typeface="Courier New" panose="02070309020205020404" pitchFamily="49" charset="0"/>
              </a:rPr>
              <a:t>14</a:t>
            </a:r>
          </a:p>
          <a:p>
            <a:pPr marL="0" indent="0">
              <a:buNone/>
            </a:pPr>
            <a:r>
              <a:rPr lang="lv-LV" dirty="0">
                <a:latin typeface="Courier New" panose="02070309020205020404" pitchFamily="49" charset="0"/>
                <a:cs typeface="Courier New" panose="02070309020205020404" pitchFamily="49" charset="0"/>
              </a:rPr>
              <a:t>15</a:t>
            </a:r>
          </a:p>
          <a:p>
            <a:pPr marL="0" indent="0">
              <a:buNone/>
            </a:pPr>
            <a:r>
              <a:rPr lang="lv-LV" dirty="0">
                <a:latin typeface="Courier New" panose="02070309020205020404" pitchFamily="49" charset="0"/>
                <a:cs typeface="Courier New" panose="02070309020205020404" pitchFamily="49" charset="0"/>
              </a:rPr>
              <a:t>[1, 2, 3, 4, 5]</a:t>
            </a:r>
          </a:p>
        </p:txBody>
      </p:sp>
    </p:spTree>
    <p:extLst>
      <p:ext uri="{BB962C8B-B14F-4D97-AF65-F5344CB8AC3E}">
        <p14:creationId xmlns:p14="http://schemas.microsoft.com/office/powerpoint/2010/main" val="286345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71579" cy="1325563"/>
          </a:xfrm>
        </p:spPr>
        <p:txBody>
          <a:bodyPr>
            <a:normAutofit/>
          </a:bodyPr>
          <a:lstStyle/>
          <a:p>
            <a:r>
              <a:rPr lang="lv-LV" b="1" dirty="0"/>
              <a:t>Uzdevums 9</a:t>
            </a:r>
            <a:r>
              <a:rPr lang="lv-LV" sz="2400" b="1" dirty="0"/>
              <a:t/>
            </a:r>
            <a:br>
              <a:rPr lang="lv-LV" sz="2400" b="1" dirty="0"/>
            </a:br>
            <a:r>
              <a:rPr lang="lv-LV" sz="2400" dirty="0"/>
              <a:t>Saraksta pārstaigāšana pēc indeksa (ļauj piekļūt elementiem arī nomainīšanas režīmā).</a:t>
            </a:r>
          </a:p>
        </p:txBody>
      </p:sp>
      <p:sp>
        <p:nvSpPr>
          <p:cNvPr id="3" name="Content Placeholder 2"/>
          <p:cNvSpPr>
            <a:spLocks noGrp="1"/>
          </p:cNvSpPr>
          <p:nvPr>
            <p:ph idx="1"/>
          </p:nvPr>
        </p:nvSpPr>
        <p:spPr/>
        <p:txBody>
          <a:bodyPr/>
          <a:lstStyle/>
          <a:p>
            <a:pPr marL="0" indent="0">
              <a:buNone/>
            </a:pPr>
            <a:r>
              <a:rPr lang="lv-LV" b="1" dirty="0" err="1">
                <a:latin typeface="Courier New" panose="02070309020205020404" pitchFamily="49" charset="0"/>
                <a:cs typeface="Courier New" panose="02070309020205020404" pitchFamily="49" charset="0"/>
              </a:rPr>
              <a:t>aa</a:t>
            </a:r>
            <a:r>
              <a:rPr lang="lv-LV" b="1" dirty="0">
                <a:latin typeface="Courier New" panose="02070309020205020404" pitchFamily="49" charset="0"/>
                <a:cs typeface="Courier New" panose="02070309020205020404" pitchFamily="49" charset="0"/>
              </a:rPr>
              <a:t> = [1,2,3,4,5]</a:t>
            </a:r>
          </a:p>
          <a:p>
            <a:pPr marL="0" indent="0">
              <a:buNone/>
            </a:pPr>
            <a:r>
              <a:rPr lang="lv-LV" b="1" dirty="0" err="1">
                <a:latin typeface="Courier New" panose="02070309020205020404" pitchFamily="49" charset="0"/>
                <a:cs typeface="Courier New" panose="02070309020205020404" pitchFamily="49" charset="0"/>
              </a:rPr>
              <a:t>for</a:t>
            </a:r>
            <a:r>
              <a:rPr lang="lv-LV" b="1" dirty="0">
                <a:latin typeface="Courier New" panose="02070309020205020404" pitchFamily="49" charset="0"/>
                <a:cs typeface="Courier New" panose="02070309020205020404" pitchFamily="49" charset="0"/>
              </a:rPr>
              <a:t> i </a:t>
            </a:r>
            <a:r>
              <a:rPr lang="lv-LV" b="1" dirty="0" err="1">
                <a:latin typeface="Courier New" panose="02070309020205020404" pitchFamily="49" charset="0"/>
                <a:cs typeface="Courier New" panose="02070309020205020404" pitchFamily="49" charset="0"/>
              </a:rPr>
              <a:t>in</a:t>
            </a: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range(len(aa</a:t>
            </a:r>
            <a:r>
              <a:rPr lang="lv-LV" b="1" dirty="0">
                <a:latin typeface="Courier New" panose="02070309020205020404" pitchFamily="49" charset="0"/>
                <a:cs typeface="Courier New" panose="02070309020205020404" pitchFamily="49" charset="0"/>
              </a:rPr>
              <a:t>)):</a:t>
            </a:r>
          </a:p>
          <a:p>
            <a:pPr marL="0" indent="0">
              <a:buNone/>
            </a:pP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aa[i</a:t>
            </a:r>
            <a:r>
              <a:rPr lang="lv-LV" b="1" dirty="0">
                <a:latin typeface="Courier New" panose="02070309020205020404" pitchFamily="49" charset="0"/>
                <a:cs typeface="Courier New" panose="02070309020205020404" pitchFamily="49" charset="0"/>
              </a:rPr>
              <a:t>] += 10</a:t>
            </a:r>
          </a:p>
          <a:p>
            <a:pPr marL="0" indent="0">
              <a:buNone/>
            </a:pPr>
            <a:r>
              <a:rPr lang="lv-LV" b="1" dirty="0" err="1">
                <a:latin typeface="Courier New" panose="02070309020205020404" pitchFamily="49" charset="0"/>
                <a:cs typeface="Courier New" panose="02070309020205020404" pitchFamily="49" charset="0"/>
              </a:rPr>
              <a:t>print(aa</a:t>
            </a:r>
            <a:r>
              <a:rPr lang="lv-LV" b="1" dirty="0">
                <a:latin typeface="Courier New" panose="02070309020205020404" pitchFamily="49" charset="0"/>
                <a:cs typeface="Courier New" panose="02070309020205020404" pitchFamily="49" charset="0"/>
              </a:rPr>
              <a:t>)</a:t>
            </a:r>
          </a:p>
          <a:p>
            <a:pPr marL="0" indent="0">
              <a:buNone/>
            </a:pPr>
            <a:endParaRPr lang="lv-LV" dirty="0">
              <a:latin typeface="Courier New" panose="02070309020205020404" pitchFamily="49" charset="0"/>
              <a:cs typeface="Courier New" panose="02070309020205020404" pitchFamily="49" charset="0"/>
            </a:endParaRPr>
          </a:p>
          <a:p>
            <a:pPr marL="0" indent="0">
              <a:buNone/>
            </a:pPr>
            <a:r>
              <a:rPr lang="lv-LV" dirty="0">
                <a:latin typeface="Courier New" panose="02070309020205020404" pitchFamily="49" charset="0"/>
                <a:cs typeface="Courier New" panose="02070309020205020404" pitchFamily="49" charset="0"/>
              </a:rPr>
              <a:t>[11, 12, 13, 14, 15]</a:t>
            </a:r>
          </a:p>
        </p:txBody>
      </p:sp>
    </p:spTree>
    <p:extLst>
      <p:ext uri="{BB962C8B-B14F-4D97-AF65-F5344CB8AC3E}">
        <p14:creationId xmlns:p14="http://schemas.microsoft.com/office/powerpoint/2010/main" val="1047317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v-LV" sz="4900" b="1" dirty="0"/>
              <a:t>Uzdevums 10</a:t>
            </a:r>
            <a:r>
              <a:rPr lang="lv-LV" sz="2400" dirty="0"/>
              <a:t/>
            </a:r>
            <a:br>
              <a:rPr lang="lv-LV" sz="2400" dirty="0"/>
            </a:br>
            <a:r>
              <a:rPr lang="lv-LV" sz="2400" dirty="0"/>
              <a:t>Saraksta pārstaigāšana, izmantojot </a:t>
            </a:r>
            <a:r>
              <a:rPr lang="lv-LV" sz="2400" b="1" i="1" dirty="0" err="1"/>
              <a:t>enumerate</a:t>
            </a:r>
            <a:r>
              <a:rPr lang="lv-LV" sz="2400" dirty="0"/>
              <a:t>. Funkcija </a:t>
            </a:r>
            <a:r>
              <a:rPr lang="lv-LV" sz="2400" b="1" i="1" dirty="0" err="1"/>
              <a:t>enumerate</a:t>
            </a:r>
            <a:r>
              <a:rPr lang="lv-LV" sz="2400" dirty="0"/>
              <a:t> palīdz elementu kopuma pārstaigāšanā, automātiski uzturot elementa kārtas numuru (tātad, nav jāizmanto </a:t>
            </a:r>
            <a:r>
              <a:rPr lang="lv-LV" sz="2400" b="1" dirty="0" err="1"/>
              <a:t>len</a:t>
            </a:r>
            <a:r>
              <a:rPr lang="lv-LV" sz="2400" dirty="0"/>
              <a:t>):</a:t>
            </a:r>
          </a:p>
        </p:txBody>
      </p:sp>
      <p:sp>
        <p:nvSpPr>
          <p:cNvPr id="3" name="Content Placeholder 2"/>
          <p:cNvSpPr>
            <a:spLocks noGrp="1"/>
          </p:cNvSpPr>
          <p:nvPr>
            <p:ph idx="1"/>
          </p:nvPr>
        </p:nvSpPr>
        <p:spPr/>
        <p:txBody>
          <a:bodyPr/>
          <a:lstStyle/>
          <a:p>
            <a:pPr marL="0" indent="0">
              <a:buNone/>
            </a:pPr>
            <a:r>
              <a:rPr lang="lv-LV" b="1" dirty="0" err="1">
                <a:latin typeface="Courier New" panose="02070309020205020404" pitchFamily="49" charset="0"/>
                <a:cs typeface="Courier New" panose="02070309020205020404" pitchFamily="49" charset="0"/>
              </a:rPr>
              <a:t>aa</a:t>
            </a:r>
            <a:r>
              <a:rPr lang="lv-LV" b="1" dirty="0">
                <a:latin typeface="Courier New" panose="02070309020205020404" pitchFamily="49" charset="0"/>
                <a:cs typeface="Courier New" panose="02070309020205020404" pitchFamily="49" charset="0"/>
              </a:rPr>
              <a:t> = [1,2,3,4,5]</a:t>
            </a:r>
          </a:p>
          <a:p>
            <a:pPr marL="0" indent="0">
              <a:buNone/>
            </a:pPr>
            <a:r>
              <a:rPr lang="lv-LV" b="1" dirty="0" err="1">
                <a:latin typeface="Courier New" panose="02070309020205020404" pitchFamily="49" charset="0"/>
                <a:cs typeface="Courier New" panose="02070309020205020404" pitchFamily="49" charset="0"/>
              </a:rPr>
              <a:t>sum</a:t>
            </a:r>
            <a:r>
              <a:rPr lang="lv-LV" b="1" dirty="0">
                <a:latin typeface="Courier New" panose="02070309020205020404" pitchFamily="49" charset="0"/>
                <a:cs typeface="Courier New" panose="02070309020205020404" pitchFamily="49" charset="0"/>
              </a:rPr>
              <a:t> = 0</a:t>
            </a:r>
          </a:p>
          <a:p>
            <a:pPr marL="0" indent="0">
              <a:buNone/>
            </a:pPr>
            <a:r>
              <a:rPr lang="lv-LV" b="1" dirty="0" err="1">
                <a:latin typeface="Courier New" panose="02070309020205020404" pitchFamily="49" charset="0"/>
                <a:cs typeface="Courier New" panose="02070309020205020404" pitchFamily="49" charset="0"/>
              </a:rPr>
              <a:t>for</a:t>
            </a: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i,a</a:t>
            </a: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in</a:t>
            </a: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enumerate(aa</a:t>
            </a:r>
            <a:r>
              <a:rPr lang="lv-LV" b="1" dirty="0">
                <a:latin typeface="Courier New" panose="02070309020205020404" pitchFamily="49" charset="0"/>
                <a:cs typeface="Courier New" panose="02070309020205020404" pitchFamily="49" charset="0"/>
              </a:rPr>
              <a:t>):</a:t>
            </a:r>
          </a:p>
          <a:p>
            <a:pPr marL="0" indent="0">
              <a:buNone/>
            </a:pP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sum</a:t>
            </a:r>
            <a:r>
              <a:rPr lang="lv-LV" b="1" dirty="0">
                <a:latin typeface="Courier New" panose="02070309020205020404" pitchFamily="49" charset="0"/>
                <a:cs typeface="Courier New" panose="02070309020205020404" pitchFamily="49" charset="0"/>
              </a:rPr>
              <a:t> += a </a:t>
            </a:r>
            <a:r>
              <a:rPr lang="lv-LV" dirty="0">
                <a:latin typeface="Courier New" panose="02070309020205020404" pitchFamily="49" charset="0"/>
                <a:cs typeface="Courier New" panose="02070309020205020404" pitchFamily="49" charset="0"/>
              </a:rPr>
              <a:t># saraksta skaitļu summa</a:t>
            </a:r>
          </a:p>
          <a:p>
            <a:pPr marL="0" indent="0">
              <a:buNone/>
            </a:pP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aa[i</a:t>
            </a:r>
            <a:r>
              <a:rPr lang="lv-LV" b="1" dirty="0">
                <a:latin typeface="Courier New" panose="02070309020205020404" pitchFamily="49" charset="0"/>
                <a:cs typeface="Courier New" panose="02070309020205020404" pitchFamily="49" charset="0"/>
              </a:rPr>
              <a:t>] += 10 </a:t>
            </a:r>
            <a:r>
              <a:rPr lang="lv-LV" dirty="0">
                <a:latin typeface="Courier New" panose="02070309020205020404" pitchFamily="49" charset="0"/>
                <a:cs typeface="Courier New" panose="02070309020205020404" pitchFamily="49" charset="0"/>
              </a:rPr>
              <a:t># katram saraksta skaitlim +10</a:t>
            </a:r>
          </a:p>
          <a:p>
            <a:pPr marL="0" indent="0">
              <a:buNone/>
            </a:pPr>
            <a:r>
              <a:rPr lang="lv-LV" b="1" dirty="0" err="1">
                <a:latin typeface="Courier New" panose="02070309020205020404" pitchFamily="49" charset="0"/>
                <a:cs typeface="Courier New" panose="02070309020205020404" pitchFamily="49" charset="0"/>
              </a:rPr>
              <a:t>print(aa</a:t>
            </a:r>
            <a:r>
              <a:rPr lang="lv-LV" b="1" dirty="0">
                <a:latin typeface="Courier New" panose="02070309020205020404" pitchFamily="49" charset="0"/>
                <a:cs typeface="Courier New" panose="02070309020205020404" pitchFamily="49" charset="0"/>
              </a:rPr>
              <a:t>, </a:t>
            </a:r>
            <a:r>
              <a:rPr lang="lv-LV" b="1" dirty="0" err="1">
                <a:latin typeface="Courier New" panose="02070309020205020404" pitchFamily="49" charset="0"/>
                <a:cs typeface="Courier New" panose="02070309020205020404" pitchFamily="49" charset="0"/>
              </a:rPr>
              <a:t>sum</a:t>
            </a:r>
            <a:r>
              <a:rPr lang="lv-LV" b="1" dirty="0">
                <a:latin typeface="Courier New" panose="02070309020205020404" pitchFamily="49" charset="0"/>
                <a:cs typeface="Courier New" panose="02070309020205020404" pitchFamily="49" charset="0"/>
              </a:rPr>
              <a:t>)</a:t>
            </a:r>
          </a:p>
          <a:p>
            <a:pPr marL="0" indent="0">
              <a:buNone/>
            </a:pPr>
            <a:endParaRPr lang="lv-LV" b="1" dirty="0">
              <a:latin typeface="Courier New" panose="02070309020205020404" pitchFamily="49" charset="0"/>
              <a:cs typeface="Courier New" panose="02070309020205020404" pitchFamily="49" charset="0"/>
            </a:endParaRPr>
          </a:p>
          <a:p>
            <a:pPr marL="0" indent="0">
              <a:buNone/>
            </a:pPr>
            <a:r>
              <a:rPr lang="lv-LV" dirty="0">
                <a:latin typeface="Courier New" panose="02070309020205020404" pitchFamily="49" charset="0"/>
                <a:cs typeface="Courier New" panose="02070309020205020404" pitchFamily="49" charset="0"/>
              </a:rPr>
              <a:t>[11, 12, 13, 14, 15] 15</a:t>
            </a:r>
            <a:endParaRPr lang="lv-LV"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292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v-LV" b="1" dirty="0"/>
              <a:t>Uzdevums 11</a:t>
            </a:r>
            <a:br>
              <a:rPr lang="lv-LV" b="1" dirty="0"/>
            </a:br>
            <a:r>
              <a:rPr lang="lv-LV" sz="2700" dirty="0"/>
              <a:t>Saraksta pārstaigāšana, izmantojot </a:t>
            </a:r>
            <a:r>
              <a:rPr lang="lv-LV" sz="2700" b="1" dirty="0" err="1"/>
              <a:t>enumerate</a:t>
            </a:r>
            <a:r>
              <a:rPr lang="lv-LV" sz="2700" dirty="0"/>
              <a:t> un slēgto sarakstu (</a:t>
            </a:r>
            <a:r>
              <a:rPr lang="lv-LV" sz="2700" b="1" dirty="0" err="1"/>
              <a:t>tuple</a:t>
            </a:r>
            <a:r>
              <a:rPr lang="lv-LV" sz="2700" dirty="0"/>
              <a:t>) viena elementa apzīmēšanai.</a:t>
            </a:r>
          </a:p>
        </p:txBody>
      </p:sp>
      <p:sp>
        <p:nvSpPr>
          <p:cNvPr id="3" name="Content Placeholder 2"/>
          <p:cNvSpPr>
            <a:spLocks noGrp="1"/>
          </p:cNvSpPr>
          <p:nvPr>
            <p:ph idx="1"/>
          </p:nvPr>
        </p:nvSpPr>
        <p:spPr/>
        <p:txBody>
          <a:bodyPr>
            <a:normAutofit lnSpcReduction="10000"/>
          </a:bodyPr>
          <a:lstStyle/>
          <a:p>
            <a:pPr marL="0" indent="0">
              <a:buNone/>
            </a:pPr>
            <a:r>
              <a:rPr lang="lv-LV" sz="2400" dirty="0">
                <a:latin typeface="+mj-lt"/>
              </a:rPr>
              <a:t>Kā redzams iepriekšējā piemērā, </a:t>
            </a:r>
            <a:r>
              <a:rPr lang="lv-LV" sz="2400" b="1" dirty="0" err="1">
                <a:latin typeface="+mj-lt"/>
              </a:rPr>
              <a:t>for</a:t>
            </a:r>
            <a:r>
              <a:rPr lang="lv-LV" sz="2400" dirty="0">
                <a:latin typeface="+mj-lt"/>
              </a:rPr>
              <a:t> cikls </a:t>
            </a:r>
            <a:r>
              <a:rPr lang="lv-LV" sz="2400" dirty="0" err="1">
                <a:latin typeface="+mj-lt"/>
              </a:rPr>
              <a:t>iterē</a:t>
            </a:r>
            <a:r>
              <a:rPr lang="lv-LV" sz="2400" dirty="0">
                <a:latin typeface="+mj-lt"/>
              </a:rPr>
              <a:t> ar diviem mainīgajiem </a:t>
            </a:r>
            <a:r>
              <a:rPr lang="lv-LV" sz="2400" b="1" dirty="0">
                <a:latin typeface="+mj-lt"/>
              </a:rPr>
              <a:t>i </a:t>
            </a:r>
            <a:r>
              <a:rPr lang="lv-LV" sz="2400" dirty="0">
                <a:latin typeface="+mj-lt"/>
              </a:rPr>
              <a:t>un </a:t>
            </a:r>
            <a:r>
              <a:rPr lang="lv-LV" sz="2400" b="1" dirty="0">
                <a:latin typeface="+mj-lt"/>
              </a:rPr>
              <a:t>a</a:t>
            </a:r>
            <a:r>
              <a:rPr lang="lv-LV" sz="2400" dirty="0">
                <a:latin typeface="+mj-lt"/>
              </a:rPr>
              <a:t>. Ir iespējams šos abus skaitļus uztvert kā vienotu struktūru – t.s. slēgto sarakstu garumā </a:t>
            </a:r>
            <a:r>
              <a:rPr lang="lv-LV" sz="2400" b="1" dirty="0">
                <a:latin typeface="+mj-lt"/>
              </a:rPr>
              <a:t>2</a:t>
            </a:r>
            <a:r>
              <a:rPr lang="lv-LV" sz="2400" dirty="0">
                <a:latin typeface="+mj-lt"/>
              </a:rPr>
              <a:t>, ar elementu numuriem </a:t>
            </a:r>
            <a:r>
              <a:rPr lang="lv-LV" sz="2400" b="1" dirty="0">
                <a:latin typeface="+mj-lt"/>
              </a:rPr>
              <a:t>0</a:t>
            </a:r>
            <a:r>
              <a:rPr lang="lv-LV" sz="2400" dirty="0">
                <a:latin typeface="+mj-lt"/>
              </a:rPr>
              <a:t> un </a:t>
            </a:r>
            <a:r>
              <a:rPr lang="lv-LV" sz="2400" b="1" dirty="0">
                <a:latin typeface="+mj-lt"/>
              </a:rPr>
              <a:t>1</a:t>
            </a:r>
            <a:r>
              <a:rPr lang="lv-LV" sz="2400" dirty="0">
                <a:latin typeface="+mj-lt"/>
              </a:rPr>
              <a:t>, kā redzams nākamajā piemērā.</a:t>
            </a:r>
          </a:p>
          <a:p>
            <a:pPr marL="0" indent="0">
              <a:buNone/>
            </a:pPr>
            <a:r>
              <a:rPr lang="lv-LV" sz="2400" dirty="0" err="1"/>
              <a:t>aa</a:t>
            </a:r>
            <a:r>
              <a:rPr lang="lv-LV" sz="2400" dirty="0"/>
              <a:t> = [1,2,3,4,5]</a:t>
            </a:r>
          </a:p>
          <a:p>
            <a:pPr marL="0" indent="0">
              <a:buNone/>
            </a:pPr>
            <a:r>
              <a:rPr lang="lv-LV" sz="2400" dirty="0" err="1"/>
              <a:t>sum</a:t>
            </a:r>
            <a:r>
              <a:rPr lang="lv-LV" sz="2400" dirty="0"/>
              <a:t> = 0</a:t>
            </a:r>
          </a:p>
          <a:p>
            <a:pPr marL="0" indent="0">
              <a:buNone/>
            </a:pPr>
            <a:r>
              <a:rPr lang="lv-LV" sz="2400" dirty="0" err="1"/>
              <a:t>for</a:t>
            </a:r>
            <a:r>
              <a:rPr lang="lv-LV" sz="2400" dirty="0"/>
              <a:t> </a:t>
            </a:r>
            <a:r>
              <a:rPr lang="lv-LV" sz="2400" dirty="0" err="1"/>
              <a:t>item</a:t>
            </a:r>
            <a:r>
              <a:rPr lang="lv-LV" sz="2400" dirty="0"/>
              <a:t> </a:t>
            </a:r>
            <a:r>
              <a:rPr lang="lv-LV" sz="2400" dirty="0" err="1"/>
              <a:t>in</a:t>
            </a:r>
            <a:r>
              <a:rPr lang="lv-LV" sz="2400" dirty="0"/>
              <a:t> </a:t>
            </a:r>
            <a:r>
              <a:rPr lang="lv-LV" sz="2400" dirty="0" err="1"/>
              <a:t>enumerate(aa</a:t>
            </a:r>
            <a:r>
              <a:rPr lang="lv-LV" sz="2400" dirty="0"/>
              <a:t>):</a:t>
            </a:r>
          </a:p>
          <a:p>
            <a:pPr marL="0" indent="0">
              <a:buNone/>
            </a:pPr>
            <a:r>
              <a:rPr lang="lv-LV" sz="2400" dirty="0"/>
              <a:t>	</a:t>
            </a:r>
            <a:r>
              <a:rPr lang="lv-LV" sz="2400" dirty="0" err="1"/>
              <a:t>sum</a:t>
            </a:r>
            <a:r>
              <a:rPr lang="lv-LV" sz="2400" dirty="0"/>
              <a:t> += item[1]</a:t>
            </a:r>
          </a:p>
          <a:p>
            <a:pPr marL="0" indent="0">
              <a:buNone/>
            </a:pPr>
            <a:r>
              <a:rPr lang="lv-LV" sz="2400" dirty="0"/>
              <a:t>	aa[item[0]] += 10</a:t>
            </a:r>
          </a:p>
          <a:p>
            <a:pPr marL="0" indent="0">
              <a:buNone/>
            </a:pPr>
            <a:r>
              <a:rPr lang="lv-LV" sz="2400" dirty="0" err="1"/>
              <a:t>print(aa</a:t>
            </a:r>
            <a:r>
              <a:rPr lang="lv-LV" sz="2400" dirty="0"/>
              <a:t>, </a:t>
            </a:r>
            <a:r>
              <a:rPr lang="lv-LV" sz="2400" dirty="0" err="1"/>
              <a:t>sum</a:t>
            </a:r>
            <a:r>
              <a:rPr lang="lv-LV" sz="2400" dirty="0"/>
              <a:t>)</a:t>
            </a:r>
          </a:p>
          <a:p>
            <a:pPr marL="0" indent="0">
              <a:buNone/>
            </a:pPr>
            <a:endParaRPr lang="lv-LV" sz="2400" dirty="0"/>
          </a:p>
          <a:p>
            <a:pPr marL="0" indent="0">
              <a:buNone/>
            </a:pPr>
            <a:r>
              <a:rPr lang="lv-LV" sz="2400" dirty="0"/>
              <a:t>[11, 12, 13, 14, 15] 15</a:t>
            </a:r>
            <a:endParaRPr lang="lv-LV" sz="2400" dirty="0">
              <a:latin typeface="+mj-lt"/>
            </a:endParaRPr>
          </a:p>
          <a:p>
            <a:pPr marL="0" indent="0">
              <a:buNone/>
            </a:pPr>
            <a:endParaRPr lang="lv-LV" sz="2400" dirty="0">
              <a:latin typeface="+mj-lt"/>
            </a:endParaRPr>
          </a:p>
        </p:txBody>
      </p:sp>
    </p:spTree>
    <p:extLst>
      <p:ext uri="{BB962C8B-B14F-4D97-AF65-F5344CB8AC3E}">
        <p14:creationId xmlns:p14="http://schemas.microsoft.com/office/powerpoint/2010/main" val="239533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Vērtību piederības pārbaude sarakstam (</a:t>
            </a:r>
            <a:r>
              <a:rPr lang="lv-LV" dirty="0" err="1"/>
              <a:t>in</a:t>
            </a:r>
            <a:r>
              <a:rPr lang="lv-LV" dirty="0"/>
              <a:t>, </a:t>
            </a:r>
            <a:r>
              <a:rPr lang="lv-LV" dirty="0" err="1"/>
              <a:t>not</a:t>
            </a:r>
            <a:r>
              <a:rPr lang="lv-LV" dirty="0"/>
              <a:t> </a:t>
            </a:r>
            <a:r>
              <a:rPr lang="lv-LV" dirty="0" err="1"/>
              <a:t>in</a:t>
            </a:r>
            <a:r>
              <a:rPr lang="lv-LV" dirty="0"/>
              <a:t>)</a:t>
            </a:r>
          </a:p>
        </p:txBody>
      </p:sp>
      <p:sp>
        <p:nvSpPr>
          <p:cNvPr id="3" name="Content Placeholder 2"/>
          <p:cNvSpPr>
            <a:spLocks noGrp="1"/>
          </p:cNvSpPr>
          <p:nvPr>
            <p:ph idx="1"/>
          </p:nvPr>
        </p:nvSpPr>
        <p:spPr/>
        <p:txBody>
          <a:bodyPr/>
          <a:lstStyle/>
          <a:p>
            <a:pPr marL="0" indent="0">
              <a:buNone/>
            </a:pPr>
            <a:r>
              <a:rPr lang="lv-LV" dirty="0"/>
              <a:t>Saraksta elementa piederības pārbaude pēc vērtības notiek izmantojot </a:t>
            </a:r>
            <a:r>
              <a:rPr lang="lv-LV" dirty="0" err="1"/>
              <a:t>in</a:t>
            </a:r>
            <a:r>
              <a:rPr lang="lv-LV" dirty="0"/>
              <a:t> un </a:t>
            </a:r>
            <a:r>
              <a:rPr lang="lv-LV" dirty="0" err="1"/>
              <a:t>not</a:t>
            </a:r>
            <a:r>
              <a:rPr lang="lv-LV" dirty="0"/>
              <a:t> </a:t>
            </a:r>
            <a:r>
              <a:rPr lang="lv-LV" dirty="0" err="1"/>
              <a:t>in</a:t>
            </a:r>
            <a:r>
              <a:rPr lang="lv-LV" dirty="0"/>
              <a:t> operatorus.</a:t>
            </a:r>
          </a:p>
        </p:txBody>
      </p:sp>
    </p:spTree>
    <p:extLst>
      <p:ext uri="{BB962C8B-B14F-4D97-AF65-F5344CB8AC3E}">
        <p14:creationId xmlns:p14="http://schemas.microsoft.com/office/powerpoint/2010/main" val="162848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Saraksti (</a:t>
            </a:r>
            <a:r>
              <a:rPr lang="lv-LV" dirty="0" err="1"/>
              <a:t>list</a:t>
            </a:r>
            <a:r>
              <a:rPr lang="lv-LV" dirty="0"/>
              <a:t>)</a:t>
            </a:r>
          </a:p>
        </p:txBody>
      </p:sp>
      <p:sp>
        <p:nvSpPr>
          <p:cNvPr id="3" name="Content Placeholder 2"/>
          <p:cNvSpPr>
            <a:spLocks noGrp="1"/>
          </p:cNvSpPr>
          <p:nvPr>
            <p:ph idx="1"/>
          </p:nvPr>
        </p:nvSpPr>
        <p:spPr/>
        <p:txBody>
          <a:bodyPr/>
          <a:lstStyle/>
          <a:p>
            <a:r>
              <a:rPr lang="lv-LV" dirty="0"/>
              <a:t>Saraksts valodā </a:t>
            </a:r>
            <a:r>
              <a:rPr lang="lv-LV" dirty="0" err="1"/>
              <a:t>Python</a:t>
            </a:r>
            <a:r>
              <a:rPr lang="lv-LV" dirty="0"/>
              <a:t> atbilst masīva jēdzienam citās programmēšanas valodās.</a:t>
            </a:r>
          </a:p>
          <a:p>
            <a:r>
              <a:rPr lang="lv-LV" dirty="0"/>
              <a:t>Saraksts (</a:t>
            </a:r>
            <a:r>
              <a:rPr lang="lv-LV" dirty="0" err="1"/>
              <a:t>list</a:t>
            </a:r>
            <a:r>
              <a:rPr lang="lv-LV" dirty="0"/>
              <a:t>) ir indeksēta elementu virkne.</a:t>
            </a:r>
          </a:p>
          <a:p>
            <a:pPr>
              <a:lnSpc>
                <a:spcPct val="70000"/>
              </a:lnSpc>
            </a:pPr>
            <a:r>
              <a:rPr lang="lv-LV" altLang="lv-LV" dirty="0"/>
              <a:t>Saraksts ir konstrukcija, kas ļauj vienotā struktūrā saglabāt vairākas vērtības (elementus)</a:t>
            </a:r>
          </a:p>
          <a:p>
            <a:pPr marL="685800" lvl="2">
              <a:lnSpc>
                <a:spcPct val="70000"/>
              </a:lnSpc>
              <a:spcBef>
                <a:spcPts val="1000"/>
              </a:spcBef>
            </a:pPr>
            <a:r>
              <a:rPr lang="lv-LV" altLang="lv-LV" dirty="0"/>
              <a:t>vērtības var būt dažādu tipu</a:t>
            </a:r>
          </a:p>
          <a:p>
            <a:endParaRPr lang="lv-LV" dirty="0"/>
          </a:p>
        </p:txBody>
      </p:sp>
    </p:spTree>
    <p:extLst>
      <p:ext uri="{BB962C8B-B14F-4D97-AF65-F5344CB8AC3E}">
        <p14:creationId xmlns:p14="http://schemas.microsoft.com/office/powerpoint/2010/main" val="53256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26421" cy="1325563"/>
          </a:xfrm>
        </p:spPr>
        <p:txBody>
          <a:bodyPr>
            <a:normAutofit fontScale="90000"/>
          </a:bodyPr>
          <a:lstStyle/>
          <a:p>
            <a:r>
              <a:rPr lang="lv-LV" b="1" dirty="0"/>
              <a:t>Uzdevums 12</a:t>
            </a:r>
            <a:br>
              <a:rPr lang="lv-LV" b="1" dirty="0"/>
            </a:br>
            <a:r>
              <a:rPr lang="it-IT" dirty="0"/>
              <a:t>in un not in elementa piederības pārbaudei sarakstā.</a:t>
            </a:r>
            <a:endParaRPr lang="lv-LV" dirty="0"/>
          </a:p>
        </p:txBody>
      </p:sp>
      <p:sp>
        <p:nvSpPr>
          <p:cNvPr id="3" name="Content Placeholder 2"/>
          <p:cNvSpPr>
            <a:spLocks noGrp="1"/>
          </p:cNvSpPr>
          <p:nvPr>
            <p:ph idx="1"/>
          </p:nvPr>
        </p:nvSpPr>
        <p:spPr/>
        <p:txBody>
          <a:bodyPr>
            <a:normAutofit fontScale="92500" lnSpcReduction="20000"/>
          </a:bodyPr>
          <a:lstStyle/>
          <a:p>
            <a:pPr marL="0" indent="0">
              <a:buNone/>
            </a:pPr>
            <a:r>
              <a:rPr lang="lv-LV" dirty="0" err="1"/>
              <a:t>aa</a:t>
            </a:r>
            <a:r>
              <a:rPr lang="lv-LV" dirty="0"/>
              <a:t> = [1,2,3,4,5]</a:t>
            </a:r>
          </a:p>
          <a:p>
            <a:pPr marL="0" indent="0">
              <a:buNone/>
            </a:pPr>
            <a:r>
              <a:rPr lang="lv-LV" dirty="0"/>
              <a:t>print(2 </a:t>
            </a:r>
            <a:r>
              <a:rPr lang="lv-LV" dirty="0" err="1"/>
              <a:t>in</a:t>
            </a:r>
            <a:r>
              <a:rPr lang="lv-LV" dirty="0"/>
              <a:t> </a:t>
            </a:r>
            <a:r>
              <a:rPr lang="lv-LV" dirty="0" err="1"/>
              <a:t>aa</a:t>
            </a:r>
            <a:r>
              <a:rPr lang="lv-LV" dirty="0"/>
              <a:t>)</a:t>
            </a:r>
          </a:p>
          <a:p>
            <a:pPr marL="0" indent="0">
              <a:buNone/>
            </a:pPr>
            <a:r>
              <a:rPr lang="lv-LV" dirty="0"/>
              <a:t>print(22 </a:t>
            </a:r>
            <a:r>
              <a:rPr lang="lv-LV" dirty="0" err="1"/>
              <a:t>in</a:t>
            </a:r>
            <a:r>
              <a:rPr lang="lv-LV" dirty="0"/>
              <a:t> </a:t>
            </a:r>
            <a:r>
              <a:rPr lang="lv-LV" dirty="0" err="1"/>
              <a:t>aa</a:t>
            </a:r>
            <a:r>
              <a:rPr lang="lv-LV" dirty="0"/>
              <a:t>)</a:t>
            </a:r>
          </a:p>
          <a:p>
            <a:pPr marL="0" indent="0">
              <a:buNone/>
            </a:pPr>
            <a:r>
              <a:rPr lang="lv-LV" dirty="0"/>
              <a:t>print(2 </a:t>
            </a:r>
            <a:r>
              <a:rPr lang="lv-LV" dirty="0" err="1"/>
              <a:t>not</a:t>
            </a:r>
            <a:r>
              <a:rPr lang="lv-LV" dirty="0"/>
              <a:t> </a:t>
            </a:r>
            <a:r>
              <a:rPr lang="lv-LV" dirty="0" err="1"/>
              <a:t>in</a:t>
            </a:r>
            <a:r>
              <a:rPr lang="lv-LV" dirty="0"/>
              <a:t> </a:t>
            </a:r>
            <a:r>
              <a:rPr lang="lv-LV" dirty="0" err="1"/>
              <a:t>aa</a:t>
            </a:r>
            <a:r>
              <a:rPr lang="lv-LV" dirty="0"/>
              <a:t>)</a:t>
            </a:r>
          </a:p>
          <a:p>
            <a:pPr marL="0" indent="0">
              <a:buNone/>
            </a:pPr>
            <a:r>
              <a:rPr lang="lv-LV" dirty="0"/>
              <a:t>print(22 </a:t>
            </a:r>
            <a:r>
              <a:rPr lang="lv-LV" dirty="0" err="1"/>
              <a:t>not</a:t>
            </a:r>
            <a:r>
              <a:rPr lang="lv-LV" dirty="0"/>
              <a:t> </a:t>
            </a:r>
            <a:r>
              <a:rPr lang="lv-LV" dirty="0" err="1"/>
              <a:t>in</a:t>
            </a:r>
            <a:r>
              <a:rPr lang="lv-LV" dirty="0"/>
              <a:t> </a:t>
            </a:r>
            <a:r>
              <a:rPr lang="lv-LV" dirty="0" err="1"/>
              <a:t>aa</a:t>
            </a:r>
            <a:r>
              <a:rPr lang="lv-LV" dirty="0"/>
              <a:t>)</a:t>
            </a:r>
          </a:p>
          <a:p>
            <a:pPr marL="0" indent="0">
              <a:buNone/>
            </a:pPr>
            <a:endParaRPr lang="lv-LV" dirty="0"/>
          </a:p>
          <a:p>
            <a:pPr marL="0" indent="0">
              <a:buNone/>
            </a:pPr>
            <a:r>
              <a:rPr lang="lv-LV" dirty="0" err="1"/>
              <a:t>True</a:t>
            </a:r>
            <a:endParaRPr lang="lv-LV" dirty="0"/>
          </a:p>
          <a:p>
            <a:pPr marL="0" indent="0">
              <a:buNone/>
            </a:pPr>
            <a:r>
              <a:rPr lang="lv-LV" dirty="0" err="1"/>
              <a:t>False</a:t>
            </a:r>
            <a:endParaRPr lang="lv-LV" dirty="0"/>
          </a:p>
          <a:p>
            <a:pPr marL="0" indent="0">
              <a:buNone/>
            </a:pPr>
            <a:r>
              <a:rPr lang="lv-LV" dirty="0" err="1"/>
              <a:t>False</a:t>
            </a:r>
            <a:endParaRPr lang="lv-LV" dirty="0"/>
          </a:p>
          <a:p>
            <a:pPr marL="0" indent="0">
              <a:buNone/>
            </a:pPr>
            <a:r>
              <a:rPr lang="lv-LV" dirty="0" err="1"/>
              <a:t>True</a:t>
            </a:r>
            <a:endParaRPr lang="lv-LV" dirty="0"/>
          </a:p>
        </p:txBody>
      </p:sp>
    </p:spTree>
    <p:extLst>
      <p:ext uri="{BB962C8B-B14F-4D97-AF65-F5344CB8AC3E}">
        <p14:creationId xmlns:p14="http://schemas.microsoft.com/office/powerpoint/2010/main" val="3797940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6479"/>
            <a:ext cx="11212773" cy="1023581"/>
          </a:xfrm>
        </p:spPr>
        <p:txBody>
          <a:bodyPr>
            <a:normAutofit fontScale="90000"/>
          </a:bodyPr>
          <a:lstStyle/>
          <a:p>
            <a:r>
              <a:rPr lang="lv-LV" b="1" dirty="0"/>
              <a:t>Uzdevums 13</a:t>
            </a:r>
            <a:br>
              <a:rPr lang="lv-LV" b="1" dirty="0"/>
            </a:br>
            <a:r>
              <a:rPr lang="lv-LV" sz="3600" dirty="0" err="1"/>
              <a:t>in</a:t>
            </a:r>
            <a:r>
              <a:rPr lang="lv-LV" sz="3600" dirty="0"/>
              <a:t> un </a:t>
            </a:r>
            <a:r>
              <a:rPr lang="lv-LV" sz="3600" dirty="0" err="1"/>
              <a:t>not</a:t>
            </a:r>
            <a:r>
              <a:rPr lang="lv-LV" sz="3600" dirty="0"/>
              <a:t> </a:t>
            </a:r>
            <a:r>
              <a:rPr lang="lv-LV" sz="3600" dirty="0" err="1"/>
              <a:t>in</a:t>
            </a:r>
            <a:r>
              <a:rPr lang="lv-LV" sz="3600" dirty="0"/>
              <a:t> elementa piederības pārbaude ar lēmuma pieņemšanu.</a:t>
            </a:r>
          </a:p>
        </p:txBody>
      </p:sp>
      <p:sp>
        <p:nvSpPr>
          <p:cNvPr id="3" name="Content Placeholder 2"/>
          <p:cNvSpPr>
            <a:spLocks noGrp="1"/>
          </p:cNvSpPr>
          <p:nvPr>
            <p:ph idx="1"/>
          </p:nvPr>
        </p:nvSpPr>
        <p:spPr>
          <a:xfrm>
            <a:off x="838200" y="1392072"/>
            <a:ext cx="10515600" cy="5322627"/>
          </a:xfrm>
        </p:spPr>
        <p:txBody>
          <a:bodyPr>
            <a:normAutofit fontScale="25000" lnSpcReduction="20000"/>
          </a:bodyPr>
          <a:lstStyle/>
          <a:p>
            <a:pPr marL="0" indent="0">
              <a:buNone/>
            </a:pPr>
            <a:r>
              <a:rPr lang="lv-LV" sz="7400" dirty="0" err="1"/>
              <a:t>aa</a:t>
            </a:r>
            <a:r>
              <a:rPr lang="lv-LV" sz="7400" dirty="0"/>
              <a:t> = [1,2,3,4,5]</a:t>
            </a:r>
          </a:p>
          <a:p>
            <a:pPr marL="0" indent="0">
              <a:buNone/>
            </a:pPr>
            <a:r>
              <a:rPr lang="lv-LV" sz="7400" dirty="0"/>
              <a:t>a = </a:t>
            </a:r>
            <a:r>
              <a:rPr lang="lv-LV" sz="7400" dirty="0" err="1"/>
              <a:t>int(input</a:t>
            </a:r>
            <a:r>
              <a:rPr lang="lv-LV" sz="7400" dirty="0"/>
              <a:t>())</a:t>
            </a:r>
          </a:p>
          <a:p>
            <a:pPr marL="0" indent="0">
              <a:buNone/>
            </a:pPr>
            <a:r>
              <a:rPr lang="lv-LV" sz="7400" dirty="0"/>
              <a:t>	</a:t>
            </a:r>
            <a:r>
              <a:rPr lang="lv-LV" sz="7400" dirty="0" err="1"/>
              <a:t>if</a:t>
            </a:r>
            <a:r>
              <a:rPr lang="lv-LV" sz="7400" dirty="0"/>
              <a:t> a </a:t>
            </a:r>
            <a:r>
              <a:rPr lang="lv-LV" sz="7400" dirty="0" err="1"/>
              <a:t>in</a:t>
            </a:r>
            <a:r>
              <a:rPr lang="lv-LV" sz="7400" dirty="0"/>
              <a:t> </a:t>
            </a:r>
            <a:r>
              <a:rPr lang="lv-LV" sz="7400" dirty="0" err="1"/>
              <a:t>aa</a:t>
            </a:r>
            <a:r>
              <a:rPr lang="lv-LV" sz="7400" dirty="0"/>
              <a:t>:</a:t>
            </a:r>
          </a:p>
          <a:p>
            <a:pPr marL="0" indent="0">
              <a:buNone/>
            </a:pPr>
            <a:r>
              <a:rPr lang="lv-LV" sz="7400" dirty="0"/>
              <a:t>	</a:t>
            </a:r>
            <a:r>
              <a:rPr lang="lv-LV" sz="7400" dirty="0" err="1"/>
              <a:t>print('IR</a:t>
            </a:r>
            <a:r>
              <a:rPr lang="lv-LV" sz="7400" dirty="0"/>
              <a:t>')</a:t>
            </a:r>
          </a:p>
          <a:p>
            <a:pPr marL="0" indent="0">
              <a:buNone/>
            </a:pPr>
            <a:r>
              <a:rPr lang="lv-LV" sz="7400" dirty="0" err="1"/>
              <a:t>else</a:t>
            </a:r>
            <a:r>
              <a:rPr lang="lv-LV" sz="7400" dirty="0"/>
              <a:t>:</a:t>
            </a:r>
          </a:p>
          <a:p>
            <a:pPr marL="0" indent="0">
              <a:buNone/>
            </a:pPr>
            <a:r>
              <a:rPr lang="lv-LV" sz="7400" dirty="0"/>
              <a:t>	</a:t>
            </a:r>
            <a:r>
              <a:rPr lang="lv-LV" sz="7400" dirty="0" err="1"/>
              <a:t>print('nav</a:t>
            </a:r>
            <a:r>
              <a:rPr lang="lv-LV" sz="7400" dirty="0"/>
              <a:t>')</a:t>
            </a:r>
          </a:p>
          <a:p>
            <a:pPr marL="0" indent="0">
              <a:buNone/>
            </a:pPr>
            <a:r>
              <a:rPr lang="en-US" sz="7400" dirty="0"/>
              <a:t>if a not in aa:</a:t>
            </a:r>
          </a:p>
          <a:p>
            <a:pPr marL="0" indent="0">
              <a:buNone/>
            </a:pPr>
            <a:r>
              <a:rPr lang="lv-LV" sz="7400" dirty="0"/>
              <a:t>	</a:t>
            </a:r>
            <a:r>
              <a:rPr lang="lv-LV" sz="7400" dirty="0" err="1"/>
              <a:t>print('NAV</a:t>
            </a:r>
            <a:r>
              <a:rPr lang="lv-LV" sz="7400" dirty="0"/>
              <a:t>')</a:t>
            </a:r>
          </a:p>
          <a:p>
            <a:pPr marL="0" indent="0">
              <a:buNone/>
            </a:pPr>
            <a:r>
              <a:rPr lang="lv-LV" sz="7400" dirty="0" err="1"/>
              <a:t>else</a:t>
            </a:r>
            <a:r>
              <a:rPr lang="lv-LV" sz="7400" dirty="0"/>
              <a:t>:</a:t>
            </a:r>
          </a:p>
          <a:p>
            <a:pPr marL="0" indent="0">
              <a:buNone/>
            </a:pPr>
            <a:r>
              <a:rPr lang="lv-LV" sz="7400" dirty="0"/>
              <a:t>	</a:t>
            </a:r>
            <a:r>
              <a:rPr lang="lv-LV" sz="7400" dirty="0" err="1"/>
              <a:t>print('ir</a:t>
            </a:r>
            <a:r>
              <a:rPr lang="lv-LV" sz="7400" dirty="0"/>
              <a:t>')</a:t>
            </a:r>
          </a:p>
          <a:p>
            <a:pPr marL="0" indent="0">
              <a:buNone/>
            </a:pPr>
            <a:endParaRPr lang="lv-LV" dirty="0"/>
          </a:p>
          <a:p>
            <a:pPr marL="0" indent="0">
              <a:buNone/>
            </a:pPr>
            <a:r>
              <a:rPr lang="lv-LV" sz="4000" dirty="0"/>
              <a:t>2</a:t>
            </a:r>
          </a:p>
          <a:p>
            <a:pPr marL="0" indent="0">
              <a:buNone/>
            </a:pPr>
            <a:r>
              <a:rPr lang="lv-LV" sz="4000" dirty="0"/>
              <a:t>IR</a:t>
            </a:r>
          </a:p>
          <a:p>
            <a:pPr marL="0" indent="0">
              <a:buNone/>
            </a:pPr>
            <a:r>
              <a:rPr lang="lv-LV" sz="4000" dirty="0"/>
              <a:t>ir</a:t>
            </a:r>
          </a:p>
          <a:p>
            <a:pPr marL="0" indent="0">
              <a:buNone/>
            </a:pPr>
            <a:r>
              <a:rPr lang="lv-LV" sz="4000" dirty="0"/>
              <a:t>99</a:t>
            </a:r>
          </a:p>
          <a:p>
            <a:pPr marL="0" indent="0">
              <a:buNone/>
            </a:pPr>
            <a:r>
              <a:rPr lang="lv-LV" sz="4000" dirty="0"/>
              <a:t>nav</a:t>
            </a:r>
          </a:p>
          <a:p>
            <a:pPr marL="0" indent="0">
              <a:buNone/>
            </a:pPr>
            <a:r>
              <a:rPr lang="lv-LV" sz="4000" dirty="0"/>
              <a:t>NAV</a:t>
            </a:r>
          </a:p>
        </p:txBody>
      </p:sp>
    </p:spTree>
    <p:extLst>
      <p:ext uri="{BB962C8B-B14F-4D97-AF65-F5344CB8AC3E}">
        <p14:creationId xmlns:p14="http://schemas.microsoft.com/office/powerpoint/2010/main" val="1066178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1062648" cy="1325563"/>
          </a:xfrm>
        </p:spPr>
        <p:txBody>
          <a:bodyPr>
            <a:noAutofit/>
          </a:bodyPr>
          <a:lstStyle/>
          <a:p>
            <a:r>
              <a:rPr lang="lv-LV" altLang="lv-LV" sz="4000" b="1" dirty="0"/>
              <a:t>Saraksti 1</a:t>
            </a:r>
            <a:br>
              <a:rPr lang="lv-LV" altLang="lv-LV" sz="4000" b="1" dirty="0"/>
            </a:br>
            <a:r>
              <a:rPr lang="lv-LV" altLang="lv-LV" sz="3200" b="1" dirty="0"/>
              <a:t>Lietotājs ievada 10 veselus skaitļus un pēc tam vēl divus veselus skaitļus a un b. Izvadīt uz ekrāna tos lietotāja ievadītos skaitļus (no pirmajiem 10), kas atrodas intervālā [</a:t>
            </a:r>
            <a:r>
              <a:rPr lang="lv-LV" altLang="lv-LV" sz="3200" b="1" dirty="0" err="1"/>
              <a:t>a;b</a:t>
            </a:r>
            <a:r>
              <a:rPr lang="lv-LV" altLang="lv-LV" sz="3200" b="1" dirty="0"/>
              <a:t>].</a:t>
            </a:r>
            <a:br>
              <a:rPr lang="lv-LV" altLang="lv-LV" sz="3200" b="1" dirty="0"/>
            </a:br>
            <a:endParaRPr lang="lv-LV" sz="3200" b="1" dirty="0"/>
          </a:p>
        </p:txBody>
      </p:sp>
      <p:sp>
        <p:nvSpPr>
          <p:cNvPr id="3" name="Content Placeholder 2"/>
          <p:cNvSpPr>
            <a:spLocks noGrp="1"/>
          </p:cNvSpPr>
          <p:nvPr>
            <p:ph idx="1"/>
          </p:nvPr>
        </p:nvSpPr>
        <p:spPr>
          <a:xfrm>
            <a:off x="838200" y="2166819"/>
            <a:ext cx="10515600" cy="4351338"/>
          </a:xfrm>
        </p:spPr>
        <p:txBody>
          <a:bodyPr/>
          <a:lstStyle/>
          <a:p>
            <a:pPr marL="0" indent="0">
              <a:lnSpc>
                <a:spcPct val="80000"/>
              </a:lnSpc>
              <a:buNone/>
            </a:pPr>
            <a:r>
              <a:rPr lang="en-US" altLang="lv-LV" sz="3600" dirty="0" err="1">
                <a:latin typeface="Courier New" panose="02070309020205020404" pitchFamily="49" charset="0"/>
              </a:rPr>
              <a:t>arr</a:t>
            </a:r>
            <a:r>
              <a:rPr lang="en-US" altLang="lv-LV" sz="3600" dirty="0">
                <a:latin typeface="Courier New" panose="02070309020205020404" pitchFamily="49" charset="0"/>
              </a:rPr>
              <a:t>=[]</a:t>
            </a:r>
            <a:r>
              <a:rPr lang="lv-LV" altLang="lv-LV" sz="3600" dirty="0">
                <a:latin typeface="Courier New" panose="02070309020205020404" pitchFamily="49" charset="0"/>
              </a:rPr>
              <a:t/>
            </a:r>
            <a:br>
              <a:rPr lang="lv-LV" altLang="lv-LV" sz="3600" dirty="0">
                <a:latin typeface="Courier New" panose="02070309020205020404" pitchFamily="49" charset="0"/>
              </a:rPr>
            </a:br>
            <a:r>
              <a:rPr lang="en-US" altLang="lv-LV" sz="3600" dirty="0">
                <a:latin typeface="Courier New" panose="02070309020205020404" pitchFamily="49" charset="0"/>
              </a:rPr>
              <a:t>for </a:t>
            </a:r>
            <a:r>
              <a:rPr lang="en-US" altLang="lv-LV" sz="3600" dirty="0" err="1">
                <a:latin typeface="Courier New" panose="02070309020205020404" pitchFamily="49" charset="0"/>
              </a:rPr>
              <a:t>i</a:t>
            </a:r>
            <a:r>
              <a:rPr lang="en-US" altLang="lv-LV" sz="3600" dirty="0">
                <a:latin typeface="Courier New" panose="02070309020205020404" pitchFamily="49" charset="0"/>
              </a:rPr>
              <a:t> in range(10):</a:t>
            </a:r>
            <a:r>
              <a:rPr lang="lv-LV" altLang="lv-LV" sz="3600" dirty="0">
                <a:latin typeface="Courier New" panose="02070309020205020404" pitchFamily="49" charset="0"/>
              </a:rPr>
              <a:t> </a:t>
            </a:r>
            <a:r>
              <a:rPr lang="en-US" altLang="lv-LV" sz="3600" dirty="0" err="1">
                <a:latin typeface="Courier New" panose="02070309020205020404" pitchFamily="49" charset="0"/>
              </a:rPr>
              <a:t>arr.append</a:t>
            </a:r>
            <a:r>
              <a:rPr lang="en-US" altLang="lv-LV" sz="3600" dirty="0">
                <a:latin typeface="Courier New" panose="02070309020205020404" pitchFamily="49" charset="0"/>
              </a:rPr>
              <a:t>(</a:t>
            </a:r>
            <a:r>
              <a:rPr lang="en-US" altLang="lv-LV" sz="3600" dirty="0" err="1">
                <a:latin typeface="Courier New" panose="02070309020205020404" pitchFamily="49" charset="0"/>
              </a:rPr>
              <a:t>int</a:t>
            </a:r>
            <a:r>
              <a:rPr lang="en-US" altLang="lv-LV" sz="3600" dirty="0">
                <a:latin typeface="Courier New" panose="02070309020205020404" pitchFamily="49" charset="0"/>
              </a:rPr>
              <a:t>(input()))</a:t>
            </a:r>
            <a:r>
              <a:rPr lang="lv-LV" altLang="lv-LV" sz="3600" dirty="0">
                <a:latin typeface="Courier New" panose="02070309020205020404" pitchFamily="49" charset="0"/>
              </a:rPr>
              <a:t/>
            </a:r>
            <a:br>
              <a:rPr lang="lv-LV" altLang="lv-LV" sz="3600" dirty="0">
                <a:latin typeface="Courier New" panose="02070309020205020404" pitchFamily="49" charset="0"/>
              </a:rPr>
            </a:br>
            <a:r>
              <a:rPr lang="en-US" altLang="lv-LV" sz="3600" dirty="0">
                <a:latin typeface="Courier New" panose="02070309020205020404" pitchFamily="49" charset="0"/>
              </a:rPr>
              <a:t>a=</a:t>
            </a:r>
            <a:r>
              <a:rPr lang="en-US" altLang="lv-LV" sz="3600" dirty="0" err="1">
                <a:latin typeface="Courier New" panose="02070309020205020404" pitchFamily="49" charset="0"/>
              </a:rPr>
              <a:t>int</a:t>
            </a:r>
            <a:r>
              <a:rPr lang="en-US" altLang="lv-LV" sz="3600" dirty="0">
                <a:latin typeface="Courier New" panose="02070309020205020404" pitchFamily="49" charset="0"/>
              </a:rPr>
              <a:t>(input())</a:t>
            </a:r>
            <a:r>
              <a:rPr lang="lv-LV" altLang="lv-LV" sz="3600" dirty="0">
                <a:latin typeface="Courier New" panose="02070309020205020404" pitchFamily="49" charset="0"/>
              </a:rPr>
              <a:t/>
            </a:r>
            <a:br>
              <a:rPr lang="lv-LV" altLang="lv-LV" sz="3600" dirty="0">
                <a:latin typeface="Courier New" panose="02070309020205020404" pitchFamily="49" charset="0"/>
              </a:rPr>
            </a:br>
            <a:r>
              <a:rPr lang="en-US" altLang="lv-LV" sz="3600" dirty="0">
                <a:latin typeface="Courier New" panose="02070309020205020404" pitchFamily="49" charset="0"/>
              </a:rPr>
              <a:t>b=</a:t>
            </a:r>
            <a:r>
              <a:rPr lang="en-US" altLang="lv-LV" sz="3600" dirty="0" err="1">
                <a:latin typeface="Courier New" panose="02070309020205020404" pitchFamily="49" charset="0"/>
              </a:rPr>
              <a:t>int</a:t>
            </a:r>
            <a:r>
              <a:rPr lang="en-US" altLang="lv-LV" sz="3600" dirty="0">
                <a:latin typeface="Courier New" panose="02070309020205020404" pitchFamily="49" charset="0"/>
              </a:rPr>
              <a:t>(input())</a:t>
            </a:r>
            <a:r>
              <a:rPr lang="lv-LV" altLang="lv-LV" sz="3600" dirty="0">
                <a:latin typeface="Courier New" panose="02070309020205020404" pitchFamily="49" charset="0"/>
              </a:rPr>
              <a:t/>
            </a:r>
            <a:br>
              <a:rPr lang="lv-LV" altLang="lv-LV" sz="3600" dirty="0">
                <a:latin typeface="Courier New" panose="02070309020205020404" pitchFamily="49" charset="0"/>
              </a:rPr>
            </a:br>
            <a:r>
              <a:rPr lang="lv-LV" altLang="lv-LV" sz="3600" dirty="0">
                <a:latin typeface="Courier New" panose="02070309020205020404" pitchFamily="49" charset="0"/>
              </a:rPr>
              <a:t>f</a:t>
            </a:r>
            <a:r>
              <a:rPr lang="en-US" altLang="lv-LV" sz="3600" dirty="0">
                <a:latin typeface="Courier New" panose="02070309020205020404" pitchFamily="49" charset="0"/>
              </a:rPr>
              <a:t>or </a:t>
            </a:r>
            <a:r>
              <a:rPr lang="en-US" altLang="lv-LV" sz="3600" dirty="0" err="1">
                <a:latin typeface="Courier New" panose="02070309020205020404" pitchFamily="49" charset="0"/>
              </a:rPr>
              <a:t>i</a:t>
            </a:r>
            <a:r>
              <a:rPr lang="en-US" altLang="lv-LV" sz="3600" dirty="0">
                <a:latin typeface="Courier New" panose="02070309020205020404" pitchFamily="49" charset="0"/>
              </a:rPr>
              <a:t> in range(10):</a:t>
            </a:r>
            <a:r>
              <a:rPr lang="lv-LV" altLang="lv-LV" sz="3600" dirty="0">
                <a:latin typeface="Courier New" panose="02070309020205020404" pitchFamily="49" charset="0"/>
              </a:rPr>
              <a:t/>
            </a:r>
            <a:br>
              <a:rPr lang="lv-LV" altLang="lv-LV" sz="3600" dirty="0">
                <a:latin typeface="Courier New" panose="02070309020205020404" pitchFamily="49" charset="0"/>
              </a:rPr>
            </a:br>
            <a:r>
              <a:rPr lang="lv-LV" altLang="lv-LV" sz="3600" dirty="0">
                <a:latin typeface="Courier New" panose="02070309020205020404" pitchFamily="49" charset="0"/>
              </a:rPr>
              <a:t>  </a:t>
            </a:r>
            <a:r>
              <a:rPr lang="en-US" altLang="lv-LV" sz="3600" dirty="0">
                <a:latin typeface="Courier New" panose="02070309020205020404" pitchFamily="49" charset="0"/>
              </a:rPr>
              <a:t>if </a:t>
            </a:r>
            <a:r>
              <a:rPr lang="en-US" altLang="lv-LV" sz="3600" dirty="0" err="1">
                <a:latin typeface="Courier New" panose="02070309020205020404" pitchFamily="49" charset="0"/>
              </a:rPr>
              <a:t>arr</a:t>
            </a:r>
            <a:r>
              <a:rPr lang="en-US" altLang="lv-LV" sz="3600" dirty="0">
                <a:latin typeface="Courier New" panose="02070309020205020404" pitchFamily="49" charset="0"/>
              </a:rPr>
              <a:t>[</a:t>
            </a:r>
            <a:r>
              <a:rPr lang="en-US" altLang="lv-LV" sz="3600" dirty="0" err="1">
                <a:latin typeface="Courier New" panose="02070309020205020404" pitchFamily="49" charset="0"/>
              </a:rPr>
              <a:t>i</a:t>
            </a:r>
            <a:r>
              <a:rPr lang="en-US" altLang="lv-LV" sz="3600" dirty="0">
                <a:latin typeface="Courier New" panose="02070309020205020404" pitchFamily="49" charset="0"/>
              </a:rPr>
              <a:t>]&gt;=a and </a:t>
            </a:r>
            <a:r>
              <a:rPr lang="en-US" altLang="lv-LV" sz="3600" dirty="0" err="1">
                <a:latin typeface="Courier New" panose="02070309020205020404" pitchFamily="49" charset="0"/>
              </a:rPr>
              <a:t>arr</a:t>
            </a:r>
            <a:r>
              <a:rPr lang="en-US" altLang="lv-LV" sz="3600" dirty="0">
                <a:latin typeface="Courier New" panose="02070309020205020404" pitchFamily="49" charset="0"/>
              </a:rPr>
              <a:t>[</a:t>
            </a:r>
            <a:r>
              <a:rPr lang="en-US" altLang="lv-LV" sz="3600" dirty="0" err="1">
                <a:latin typeface="Courier New" panose="02070309020205020404" pitchFamily="49" charset="0"/>
              </a:rPr>
              <a:t>i</a:t>
            </a:r>
            <a:r>
              <a:rPr lang="en-US" altLang="lv-LV" sz="3600" dirty="0">
                <a:latin typeface="Courier New" panose="02070309020205020404" pitchFamily="49" charset="0"/>
              </a:rPr>
              <a:t>]&lt;=b:</a:t>
            </a:r>
            <a:r>
              <a:rPr lang="lv-LV" altLang="lv-LV" sz="3600" dirty="0">
                <a:latin typeface="Courier New" panose="02070309020205020404" pitchFamily="49" charset="0"/>
              </a:rPr>
              <a:t> </a:t>
            </a:r>
            <a:r>
              <a:rPr lang="lv-LV" altLang="lv-LV" sz="3600" dirty="0" err="1">
                <a:latin typeface="Courier New" panose="02070309020205020404" pitchFamily="49" charset="0"/>
              </a:rPr>
              <a:t>print</a:t>
            </a:r>
            <a:r>
              <a:rPr lang="en-US" altLang="lv-LV" sz="3600" dirty="0">
                <a:latin typeface="Courier New" panose="02070309020205020404" pitchFamily="49" charset="0"/>
              </a:rPr>
              <a:t>(</a:t>
            </a:r>
            <a:r>
              <a:rPr lang="en-US" altLang="lv-LV" sz="3600" dirty="0" err="1">
                <a:latin typeface="Courier New" panose="02070309020205020404" pitchFamily="49" charset="0"/>
              </a:rPr>
              <a:t>arr</a:t>
            </a:r>
            <a:r>
              <a:rPr lang="en-US" altLang="lv-LV" sz="3600" dirty="0">
                <a:latin typeface="Courier New" panose="02070309020205020404" pitchFamily="49" charset="0"/>
              </a:rPr>
              <a:t>[</a:t>
            </a:r>
            <a:r>
              <a:rPr lang="en-US" altLang="lv-LV" sz="3600" dirty="0" err="1">
                <a:latin typeface="Courier New" panose="02070309020205020404" pitchFamily="49" charset="0"/>
              </a:rPr>
              <a:t>i</a:t>
            </a:r>
            <a:r>
              <a:rPr lang="en-US" altLang="lv-LV" sz="3600" dirty="0">
                <a:latin typeface="Courier New" panose="02070309020205020404" pitchFamily="49" charset="0"/>
              </a:rPr>
              <a:t>])</a:t>
            </a:r>
            <a:endParaRPr lang="lv-LV" altLang="lv-LV" sz="3600" dirty="0">
              <a:latin typeface="Courier New" panose="02070309020205020404" pitchFamily="49" charset="0"/>
            </a:endParaRPr>
          </a:p>
          <a:p>
            <a:endParaRPr lang="lv-LV" dirty="0"/>
          </a:p>
        </p:txBody>
      </p:sp>
    </p:spTree>
    <p:extLst>
      <p:ext uri="{BB962C8B-B14F-4D97-AF65-F5344CB8AC3E}">
        <p14:creationId xmlns:p14="http://schemas.microsoft.com/office/powerpoint/2010/main" val="1123115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Piekļūšana saraksta elementiem</a:t>
            </a:r>
          </a:p>
        </p:txBody>
      </p:sp>
      <p:sp>
        <p:nvSpPr>
          <p:cNvPr id="3" name="Content Placeholder 2"/>
          <p:cNvSpPr>
            <a:spLocks noGrp="1"/>
          </p:cNvSpPr>
          <p:nvPr>
            <p:ph idx="1"/>
          </p:nvPr>
        </p:nvSpPr>
        <p:spPr/>
        <p:txBody>
          <a:bodyPr>
            <a:normAutofit fontScale="85000" lnSpcReduction="20000"/>
          </a:bodyPr>
          <a:lstStyle/>
          <a:p>
            <a:pPr marL="0" indent="0">
              <a:buNone/>
            </a:pPr>
            <a:r>
              <a:rPr lang="lv-LV" dirty="0"/>
              <a:t>Piekļūšana saraksta elementiem var notikt vai nu pa vienam elementam vai uzreiz noteiktam masīva fragmentam, kas tādā gadījumā nozīmē saraksta vai tā fragmenta kopēšanu.</a:t>
            </a:r>
          </a:p>
          <a:p>
            <a:pPr marL="0" indent="0">
              <a:buNone/>
            </a:pPr>
            <a:r>
              <a:rPr lang="lv-LV" dirty="0"/>
              <a:t>Izšķir šādus piekļūšanas veidus saraksta elementiem:</a:t>
            </a:r>
          </a:p>
          <a:p>
            <a:r>
              <a:rPr lang="pt-BR" dirty="0"/>
              <a:t>1. piekļūšana vienam elementam ar [i],</a:t>
            </a:r>
          </a:p>
          <a:p>
            <a:r>
              <a:rPr lang="lv-LV" dirty="0"/>
              <a:t>2. piekļūšana elementu intervālam </a:t>
            </a:r>
            <a:r>
              <a:rPr lang="lv-LV" dirty="0" err="1"/>
              <a:t>a..b</a:t>
            </a:r>
            <a:r>
              <a:rPr lang="lv-LV" dirty="0"/>
              <a:t> lasīšanas režīmā (iegūstot intervāla kopiju): </a:t>
            </a:r>
          </a:p>
          <a:p>
            <a:pPr lvl="1"/>
            <a:r>
              <a:rPr lang="lv-LV" dirty="0"/>
              <a:t>a. tieši ar [</a:t>
            </a:r>
            <a:r>
              <a:rPr lang="lv-LV" dirty="0" err="1"/>
              <a:t>a:b</a:t>
            </a:r>
            <a:r>
              <a:rPr lang="lv-LV" dirty="0"/>
              <a:t>]</a:t>
            </a:r>
          </a:p>
          <a:p>
            <a:pPr lvl="1"/>
            <a:r>
              <a:rPr lang="lv-LV" dirty="0"/>
              <a:t>b. specializēti ar soli s (reversi un/vai izlaižot elementus) – [</a:t>
            </a:r>
            <a:r>
              <a:rPr lang="lv-LV" dirty="0" err="1"/>
              <a:t>a:b:s</a:t>
            </a:r>
            <a:r>
              <a:rPr lang="lv-LV" dirty="0"/>
              <a:t>].</a:t>
            </a:r>
          </a:p>
          <a:p>
            <a:r>
              <a:rPr lang="lv-LV" dirty="0"/>
              <a:t>3. elementu intervāla modificēšana (tieši vai specializēti) – [</a:t>
            </a:r>
            <a:r>
              <a:rPr lang="lv-LV" dirty="0" err="1"/>
              <a:t>a:b:s</a:t>
            </a:r>
            <a:r>
              <a:rPr lang="lv-LV" dirty="0"/>
              <a:t>], bet piešķiršanas operatora kreisajā pusē.</a:t>
            </a:r>
          </a:p>
          <a:p>
            <a:pPr marL="0" indent="0">
              <a:buNone/>
            </a:pPr>
            <a:r>
              <a:rPr lang="lv-LV" dirty="0"/>
              <a:t>Piekļūšana vienam elementam iespējama, ne tikai relatīvi pret sākumu, bet arī pret beigām (tādā gadījumā indeksu norādot negatīvu).</a:t>
            </a:r>
          </a:p>
        </p:txBody>
      </p:sp>
    </p:spTree>
    <p:extLst>
      <p:ext uri="{BB962C8B-B14F-4D97-AF65-F5344CB8AC3E}">
        <p14:creationId xmlns:p14="http://schemas.microsoft.com/office/powerpoint/2010/main" val="428408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62648" cy="1325563"/>
          </a:xfrm>
        </p:spPr>
        <p:txBody>
          <a:bodyPr>
            <a:normAutofit fontScale="90000"/>
          </a:bodyPr>
          <a:lstStyle/>
          <a:p>
            <a:r>
              <a:rPr lang="lv-LV" b="1" dirty="0"/>
              <a:t>Uzdevums 14</a:t>
            </a:r>
            <a:br>
              <a:rPr lang="lv-LV" b="1" dirty="0"/>
            </a:br>
            <a:r>
              <a:rPr lang="lv-LV" sz="3600" dirty="0"/>
              <a:t>Piekļūšana vienam elementam lasīšanas un rakstīšanas režīmos.</a:t>
            </a:r>
          </a:p>
        </p:txBody>
      </p:sp>
      <p:sp>
        <p:nvSpPr>
          <p:cNvPr id="3" name="Content Placeholder 2"/>
          <p:cNvSpPr>
            <a:spLocks noGrp="1"/>
          </p:cNvSpPr>
          <p:nvPr>
            <p:ph idx="1"/>
          </p:nvPr>
        </p:nvSpPr>
        <p:spPr/>
        <p:txBody>
          <a:bodyPr>
            <a:normAutofit lnSpcReduction="10000"/>
          </a:bodyPr>
          <a:lstStyle/>
          <a:p>
            <a:pPr marL="0" indent="0">
              <a:buNone/>
            </a:pPr>
            <a:r>
              <a:rPr lang="lv-LV" dirty="0" err="1"/>
              <a:t>aa</a:t>
            </a:r>
            <a:r>
              <a:rPr lang="lv-LV" dirty="0"/>
              <a:t> = [1,2,3,4,5,6,7,8]</a:t>
            </a:r>
          </a:p>
          <a:p>
            <a:pPr marL="0" indent="0">
              <a:buNone/>
            </a:pPr>
            <a:r>
              <a:rPr lang="lv-LV" dirty="0"/>
              <a:t>print(aa[2])</a:t>
            </a:r>
          </a:p>
          <a:p>
            <a:pPr marL="0" indent="0">
              <a:buNone/>
            </a:pPr>
            <a:r>
              <a:rPr lang="pt-BR" dirty="0"/>
              <a:t>print(aa[-2]) # otrais no beigām</a:t>
            </a:r>
          </a:p>
          <a:p>
            <a:pPr marL="0" indent="0">
              <a:buNone/>
            </a:pPr>
            <a:r>
              <a:rPr lang="lv-LV" dirty="0"/>
              <a:t>aa[1]=999</a:t>
            </a:r>
          </a:p>
          <a:p>
            <a:pPr marL="0" indent="0">
              <a:buNone/>
            </a:pPr>
            <a:r>
              <a:rPr lang="lv-LV" dirty="0" err="1"/>
              <a:t>print(aa</a:t>
            </a:r>
            <a:r>
              <a:rPr lang="lv-LV" dirty="0"/>
              <a:t>)</a:t>
            </a:r>
          </a:p>
          <a:p>
            <a:pPr marL="0" indent="0">
              <a:buNone/>
            </a:pPr>
            <a:endParaRPr lang="lv-LV" dirty="0"/>
          </a:p>
          <a:p>
            <a:pPr marL="0" indent="0">
              <a:buNone/>
            </a:pPr>
            <a:r>
              <a:rPr lang="lv-LV" dirty="0"/>
              <a:t>3</a:t>
            </a:r>
          </a:p>
          <a:p>
            <a:pPr marL="0" indent="0">
              <a:buNone/>
            </a:pPr>
            <a:r>
              <a:rPr lang="lv-LV" dirty="0"/>
              <a:t>7</a:t>
            </a:r>
          </a:p>
          <a:p>
            <a:pPr marL="0" indent="0">
              <a:buNone/>
            </a:pPr>
            <a:r>
              <a:rPr lang="lv-LV" dirty="0"/>
              <a:t>[1, 999, 3, 4, 5, 6, 7, 8]</a:t>
            </a:r>
          </a:p>
        </p:txBody>
      </p:sp>
    </p:spTree>
    <p:extLst>
      <p:ext uri="{BB962C8B-B14F-4D97-AF65-F5344CB8AC3E}">
        <p14:creationId xmlns:p14="http://schemas.microsoft.com/office/powerpoint/2010/main" val="2522721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v-LV" b="1" dirty="0"/>
              <a:t>Uzdevums 15 </a:t>
            </a:r>
            <a:br>
              <a:rPr lang="lv-LV" b="1" dirty="0"/>
            </a:br>
            <a:r>
              <a:rPr lang="lv-LV" dirty="0" err="1"/>
              <a:t>Python</a:t>
            </a:r>
            <a:r>
              <a:rPr lang="lv-LV" dirty="0"/>
              <a:t> kļūdas paziņojums pie pārkāptas robežas.</a:t>
            </a:r>
          </a:p>
        </p:txBody>
      </p:sp>
      <p:sp>
        <p:nvSpPr>
          <p:cNvPr id="3" name="Content Placeholder 2"/>
          <p:cNvSpPr>
            <a:spLocks noGrp="1"/>
          </p:cNvSpPr>
          <p:nvPr>
            <p:ph idx="1"/>
          </p:nvPr>
        </p:nvSpPr>
        <p:spPr/>
        <p:txBody>
          <a:bodyPr/>
          <a:lstStyle/>
          <a:p>
            <a:pPr marL="0" indent="0">
              <a:buNone/>
            </a:pPr>
            <a:r>
              <a:rPr lang="lv-LV" dirty="0" err="1"/>
              <a:t>aa</a:t>
            </a:r>
            <a:r>
              <a:rPr lang="lv-LV" dirty="0"/>
              <a:t> = [1,2,3,4,5,6,7,8]</a:t>
            </a:r>
          </a:p>
          <a:p>
            <a:pPr marL="0" indent="0">
              <a:buNone/>
            </a:pPr>
            <a:r>
              <a:rPr lang="lv-LV" dirty="0"/>
              <a:t>print(aa[10]) # indekss par lielu</a:t>
            </a:r>
          </a:p>
          <a:p>
            <a:pPr marL="0" indent="0">
              <a:buNone/>
            </a:pPr>
            <a:endParaRPr lang="lv-LV" dirty="0"/>
          </a:p>
          <a:p>
            <a:pPr marL="0" indent="0">
              <a:buNone/>
            </a:pPr>
            <a:r>
              <a:rPr lang="en-US" dirty="0" err="1"/>
              <a:t>Traceback</a:t>
            </a:r>
            <a:r>
              <a:rPr lang="en-US" dirty="0"/>
              <a:t> (most recent call last):</a:t>
            </a:r>
          </a:p>
          <a:p>
            <a:pPr marL="0" indent="0">
              <a:buNone/>
            </a:pPr>
            <a:r>
              <a:rPr lang="en-US" dirty="0"/>
              <a:t>File "C:/src/list.py", line 2, in &lt;module&gt;</a:t>
            </a:r>
          </a:p>
          <a:p>
            <a:pPr marL="0" indent="0">
              <a:buNone/>
            </a:pPr>
            <a:r>
              <a:rPr lang="lv-LV" dirty="0"/>
              <a:t>print(aa[10])</a:t>
            </a:r>
          </a:p>
          <a:p>
            <a:pPr marL="0" indent="0">
              <a:buNone/>
            </a:pPr>
            <a:r>
              <a:rPr lang="en-US" dirty="0" err="1"/>
              <a:t>builtins.IndexError</a:t>
            </a:r>
            <a:r>
              <a:rPr lang="en-US" dirty="0"/>
              <a:t>: list index out of range</a:t>
            </a:r>
            <a:endParaRPr lang="lv-LV" dirty="0"/>
          </a:p>
        </p:txBody>
      </p:sp>
    </p:spTree>
    <p:extLst>
      <p:ext uri="{BB962C8B-B14F-4D97-AF65-F5344CB8AC3E}">
        <p14:creationId xmlns:p14="http://schemas.microsoft.com/office/powerpoint/2010/main" val="1225551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16</a:t>
            </a:r>
            <a:r>
              <a:rPr lang="lv-LV" dirty="0"/>
              <a:t/>
            </a:r>
            <a:br>
              <a:rPr lang="lv-LV" dirty="0"/>
            </a:br>
            <a:r>
              <a:rPr lang="lv-LV" dirty="0"/>
              <a:t>Piekļūšana saraksta indeksam</a:t>
            </a:r>
            <a:r>
              <a:rPr lang="en-US" dirty="0"/>
              <a:t> </a:t>
            </a:r>
            <a:endParaRPr lang="lv-LV" dirty="0"/>
          </a:p>
        </p:txBody>
      </p:sp>
      <p:sp>
        <p:nvSpPr>
          <p:cNvPr id="3" name="Content Placeholder 2"/>
          <p:cNvSpPr>
            <a:spLocks noGrp="1"/>
          </p:cNvSpPr>
          <p:nvPr>
            <p:ph idx="1"/>
          </p:nvPr>
        </p:nvSpPr>
        <p:spPr>
          <a:xfrm>
            <a:off x="838200" y="1922607"/>
            <a:ext cx="10515600" cy="4351338"/>
          </a:xfrm>
        </p:spPr>
        <p:txBody>
          <a:bodyPr/>
          <a:lstStyle/>
          <a:p>
            <a:pPr marL="0" marR="0" lvl="0" indent="0" fontAlgn="base">
              <a:spcAft>
                <a:spcPct val="0"/>
              </a:spcAft>
              <a:buClrTx/>
              <a:buSzTx/>
              <a:buNone/>
              <a:tabLst/>
            </a:pPr>
            <a:r>
              <a:rPr lang="en-US" altLang="lv-LV" dirty="0"/>
              <a:t>aa= ["</a:t>
            </a:r>
            <a:r>
              <a:rPr lang="en-US" altLang="lv-LV" dirty="0" err="1"/>
              <a:t>viens</a:t>
            </a:r>
            <a:r>
              <a:rPr lang="en-US" altLang="lv-LV" dirty="0"/>
              <a:t>", "</a:t>
            </a:r>
            <a:r>
              <a:rPr lang="en-US" altLang="lv-LV" dirty="0" err="1"/>
              <a:t>divi</a:t>
            </a:r>
            <a:r>
              <a:rPr lang="en-US" altLang="lv-LV" dirty="0"/>
              <a:t>", "</a:t>
            </a:r>
            <a:r>
              <a:rPr lang="en-US" altLang="lv-LV" dirty="0" err="1"/>
              <a:t>trīs</a:t>
            </a:r>
            <a:r>
              <a:rPr lang="en-US" altLang="lv-LV" dirty="0"/>
              <a:t>", "</a:t>
            </a:r>
            <a:r>
              <a:rPr lang="en-US" altLang="lv-LV" dirty="0" err="1"/>
              <a:t>četri</a:t>
            </a:r>
            <a:r>
              <a:rPr lang="en-US" altLang="lv-LV" dirty="0"/>
              <a:t>", "</a:t>
            </a:r>
            <a:r>
              <a:rPr lang="en-US" altLang="lv-LV" dirty="0" err="1"/>
              <a:t>piec</a:t>
            </a:r>
            <a:r>
              <a:rPr lang="lv-LV" altLang="lv-LV" dirty="0"/>
              <a:t>i</a:t>
            </a:r>
            <a:r>
              <a:rPr lang="en-US" altLang="lv-LV" dirty="0"/>
              <a:t>"] </a:t>
            </a:r>
          </a:p>
          <a:p>
            <a:pPr marL="0" marR="0" lvl="0" indent="0" fontAlgn="base">
              <a:spcAft>
                <a:spcPct val="0"/>
              </a:spcAft>
              <a:buClrTx/>
              <a:buSzTx/>
              <a:buNone/>
              <a:tabLst/>
            </a:pPr>
            <a:r>
              <a:rPr lang="en-US" altLang="lv-LV" dirty="0"/>
              <a:t>print (</a:t>
            </a:r>
            <a:r>
              <a:rPr lang="en-US" altLang="lv-LV" dirty="0" err="1"/>
              <a:t>aa.index</a:t>
            </a:r>
            <a:r>
              <a:rPr lang="en-US" altLang="lv-LV" dirty="0"/>
              <a:t>("</a:t>
            </a:r>
            <a:r>
              <a:rPr lang="en-US" altLang="lv-LV" dirty="0" err="1"/>
              <a:t>divi</a:t>
            </a:r>
            <a:r>
              <a:rPr lang="en-US" altLang="lv-LV" dirty="0"/>
              <a:t>"))</a:t>
            </a:r>
            <a:endParaRPr lang="lv-LV" dirty="0"/>
          </a:p>
        </p:txBody>
      </p:sp>
    </p:spTree>
    <p:extLst>
      <p:ext uri="{BB962C8B-B14F-4D97-AF65-F5344CB8AC3E}">
        <p14:creationId xmlns:p14="http://schemas.microsoft.com/office/powerpoint/2010/main" val="282536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17 </a:t>
            </a:r>
            <a:br>
              <a:rPr lang="lv-LV" b="1" dirty="0"/>
            </a:br>
            <a:r>
              <a:rPr lang="lv-LV" dirty="0"/>
              <a:t>Saraksta intervāla iegūšana.</a:t>
            </a:r>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buNone/>
            </a:pPr>
            <a:r>
              <a:rPr lang="lv-LV" dirty="0" err="1"/>
              <a:t>aa</a:t>
            </a:r>
            <a:r>
              <a:rPr lang="lv-LV" dirty="0"/>
              <a:t> = [1,2,3,4,5,6,7,8]</a:t>
            </a:r>
          </a:p>
          <a:p>
            <a:pPr marL="0" indent="0">
              <a:buNone/>
            </a:pPr>
            <a:r>
              <a:rPr lang="lv-LV" dirty="0"/>
              <a:t>print(aa[2:5]) # [</a:t>
            </a:r>
            <a:r>
              <a:rPr lang="lv-LV" dirty="0" err="1"/>
              <a:t>a:b</a:t>
            </a:r>
            <a:r>
              <a:rPr lang="lv-LV" dirty="0"/>
              <a:t>] - no a līdz b neieskaitot</a:t>
            </a:r>
          </a:p>
          <a:p>
            <a:pPr marL="0" indent="0">
              <a:buNone/>
            </a:pPr>
            <a:r>
              <a:rPr lang="lv-LV" dirty="0"/>
              <a:t>print(aa[:5]) # ja a neuzrāda, tad no sākuma</a:t>
            </a:r>
          </a:p>
          <a:p>
            <a:pPr marL="0" indent="0">
              <a:buNone/>
            </a:pPr>
            <a:r>
              <a:rPr lang="lv-LV" dirty="0"/>
              <a:t>print(aa[2:]) # ja b neuzrāda, tad līdz beigām</a:t>
            </a:r>
          </a:p>
          <a:p>
            <a:pPr marL="0" indent="0">
              <a:buNone/>
            </a:pPr>
            <a:r>
              <a:rPr lang="lv-LV" dirty="0" err="1"/>
              <a:t>print(aa</a:t>
            </a:r>
            <a:r>
              <a:rPr lang="lv-LV" dirty="0"/>
              <a:t>[:]) # visa saraksta izdrukāšana, pirms tam izveidojot tā kopiju</a:t>
            </a:r>
          </a:p>
          <a:p>
            <a:pPr marL="0" indent="0">
              <a:buNone/>
            </a:pPr>
            <a:endParaRPr lang="lv-LV" dirty="0"/>
          </a:p>
          <a:p>
            <a:pPr marL="0" indent="0">
              <a:buNone/>
            </a:pPr>
            <a:r>
              <a:rPr lang="lv-LV" dirty="0"/>
              <a:t>[3, 4, 5]</a:t>
            </a:r>
          </a:p>
          <a:p>
            <a:pPr marL="0" indent="0">
              <a:buNone/>
            </a:pPr>
            <a:r>
              <a:rPr lang="lv-LV" dirty="0"/>
              <a:t>[1, 2, 3, 4, 5]</a:t>
            </a:r>
          </a:p>
          <a:p>
            <a:pPr marL="0" indent="0">
              <a:buNone/>
            </a:pPr>
            <a:r>
              <a:rPr lang="lv-LV" dirty="0"/>
              <a:t>[3, 4, 5, 6, 7, 8]</a:t>
            </a:r>
          </a:p>
          <a:p>
            <a:pPr marL="0" indent="0">
              <a:buNone/>
            </a:pPr>
            <a:r>
              <a:rPr lang="lv-LV" dirty="0"/>
              <a:t>[1, 2, 3, 4, 5, 6, 7, 8]</a:t>
            </a:r>
          </a:p>
        </p:txBody>
      </p:sp>
    </p:spTree>
    <p:extLst>
      <p:ext uri="{BB962C8B-B14F-4D97-AF65-F5344CB8AC3E}">
        <p14:creationId xmlns:p14="http://schemas.microsoft.com/office/powerpoint/2010/main" val="725954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v-LV" b="1" dirty="0"/>
              <a:t>Uzdevums 18</a:t>
            </a:r>
            <a:r>
              <a:rPr lang="lv-LV" dirty="0"/>
              <a:t/>
            </a:r>
            <a:br>
              <a:rPr lang="lv-LV" dirty="0"/>
            </a:br>
            <a:r>
              <a:rPr lang="it-IT" dirty="0"/>
              <a:t>Saraksta specializēta intervāla iegūšana (ar soli).</a:t>
            </a:r>
            <a:endParaRPr lang="lv-LV" dirty="0"/>
          </a:p>
        </p:txBody>
      </p:sp>
      <p:sp>
        <p:nvSpPr>
          <p:cNvPr id="3" name="Content Placeholder 2"/>
          <p:cNvSpPr>
            <a:spLocks noGrp="1"/>
          </p:cNvSpPr>
          <p:nvPr>
            <p:ph idx="1"/>
          </p:nvPr>
        </p:nvSpPr>
        <p:spPr/>
        <p:txBody>
          <a:bodyPr/>
          <a:lstStyle/>
          <a:p>
            <a:pPr marL="0" indent="0">
              <a:buNone/>
            </a:pPr>
            <a:r>
              <a:rPr lang="lv-LV" dirty="0" err="1"/>
              <a:t>aa</a:t>
            </a:r>
            <a:r>
              <a:rPr lang="lv-LV" dirty="0"/>
              <a:t> = [1,2,3,4,5,6,7,8]</a:t>
            </a:r>
          </a:p>
          <a:p>
            <a:pPr marL="0" indent="0">
              <a:buNone/>
            </a:pPr>
            <a:r>
              <a:rPr lang="sv-SE" dirty="0"/>
              <a:t>print(aa[1::2]) # katru otro, sākot ar pozīciju 1</a:t>
            </a:r>
          </a:p>
          <a:p>
            <a:pPr marL="0" indent="0">
              <a:buNone/>
            </a:pPr>
            <a:r>
              <a:rPr lang="lv-LV" dirty="0" err="1"/>
              <a:t>print(aa[::-1])</a:t>
            </a:r>
            <a:r>
              <a:rPr lang="lv-LV" dirty="0"/>
              <a:t> # apgriezti</a:t>
            </a:r>
          </a:p>
          <a:p>
            <a:pPr marL="0" indent="0">
              <a:buNone/>
            </a:pPr>
            <a:r>
              <a:rPr lang="lv-LV" dirty="0" err="1"/>
              <a:t>print(aa[::-2])</a:t>
            </a:r>
            <a:r>
              <a:rPr lang="lv-LV" dirty="0"/>
              <a:t> # katru otro apgriezti</a:t>
            </a:r>
          </a:p>
          <a:p>
            <a:pPr marL="0" indent="0">
              <a:buNone/>
            </a:pPr>
            <a:endParaRPr lang="lv-LV" dirty="0"/>
          </a:p>
          <a:p>
            <a:pPr marL="0" indent="0">
              <a:buNone/>
            </a:pPr>
            <a:r>
              <a:rPr lang="lv-LV" dirty="0"/>
              <a:t>[2, 4, 6, 8]</a:t>
            </a:r>
          </a:p>
          <a:p>
            <a:pPr marL="0" indent="0">
              <a:buNone/>
            </a:pPr>
            <a:r>
              <a:rPr lang="lv-LV" dirty="0"/>
              <a:t>[8, 7, 6, 5, 4, 3, 2, 1]</a:t>
            </a:r>
          </a:p>
          <a:p>
            <a:pPr marL="0" indent="0">
              <a:buNone/>
            </a:pPr>
            <a:r>
              <a:rPr lang="lv-LV" dirty="0"/>
              <a:t>[8, 6, 4, 2]</a:t>
            </a:r>
          </a:p>
        </p:txBody>
      </p:sp>
    </p:spTree>
    <p:extLst>
      <p:ext uri="{BB962C8B-B14F-4D97-AF65-F5344CB8AC3E}">
        <p14:creationId xmlns:p14="http://schemas.microsoft.com/office/powerpoint/2010/main" val="111780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19 </a:t>
            </a:r>
            <a:br>
              <a:rPr lang="lv-LV" b="1" dirty="0"/>
            </a:br>
            <a:r>
              <a:rPr lang="lv-LV" dirty="0"/>
              <a:t>Piekļuve intervālam rakstīšanas režīmā.</a:t>
            </a:r>
          </a:p>
        </p:txBody>
      </p:sp>
      <p:sp>
        <p:nvSpPr>
          <p:cNvPr id="3" name="Content Placeholder 2"/>
          <p:cNvSpPr>
            <a:spLocks noGrp="1"/>
          </p:cNvSpPr>
          <p:nvPr>
            <p:ph idx="1"/>
          </p:nvPr>
        </p:nvSpPr>
        <p:spPr/>
        <p:txBody>
          <a:bodyPr/>
          <a:lstStyle/>
          <a:p>
            <a:pPr marL="0" indent="0">
              <a:buNone/>
            </a:pPr>
            <a:r>
              <a:rPr lang="lv-LV" dirty="0"/>
              <a:t>Intervāls piešķiršanas operatora kreisajā pusē nozīmē intervāla pārrakstīšanu</a:t>
            </a:r>
          </a:p>
          <a:p>
            <a:pPr marL="0" indent="0">
              <a:buNone/>
            </a:pPr>
            <a:endParaRPr lang="lv-LV" dirty="0"/>
          </a:p>
          <a:p>
            <a:pPr marL="0" indent="0">
              <a:buNone/>
            </a:pPr>
            <a:r>
              <a:rPr lang="lv-LV" dirty="0" err="1"/>
              <a:t>aa</a:t>
            </a:r>
            <a:r>
              <a:rPr lang="lv-LV" dirty="0"/>
              <a:t> = [1,2,3,4,5]</a:t>
            </a:r>
          </a:p>
          <a:p>
            <a:pPr marL="0" indent="0">
              <a:buNone/>
            </a:pPr>
            <a:r>
              <a:rPr lang="lv-LV" dirty="0"/>
              <a:t>aa[1:4] = [22,33,44]</a:t>
            </a:r>
          </a:p>
          <a:p>
            <a:pPr marL="0" indent="0">
              <a:buNone/>
            </a:pPr>
            <a:r>
              <a:rPr lang="lv-LV" dirty="0" err="1"/>
              <a:t>print(aa</a:t>
            </a:r>
            <a:r>
              <a:rPr lang="lv-LV" dirty="0"/>
              <a:t>)</a:t>
            </a:r>
          </a:p>
          <a:p>
            <a:pPr marL="0" indent="0">
              <a:buNone/>
            </a:pPr>
            <a:endParaRPr lang="lv-LV" dirty="0"/>
          </a:p>
          <a:p>
            <a:pPr marL="0" indent="0">
              <a:buNone/>
            </a:pPr>
            <a:r>
              <a:rPr lang="lv-LV" dirty="0"/>
              <a:t>[1, 22, 33, 44, 5]</a:t>
            </a:r>
          </a:p>
        </p:txBody>
      </p:sp>
    </p:spTree>
    <p:extLst>
      <p:ext uri="{BB962C8B-B14F-4D97-AF65-F5344CB8AC3E}">
        <p14:creationId xmlns:p14="http://schemas.microsoft.com/office/powerpoint/2010/main" val="384888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218941"/>
            <a:ext cx="11590986" cy="5035640"/>
          </a:xfrm>
        </p:spPr>
        <p:txBody>
          <a:bodyPr>
            <a:normAutofit/>
          </a:bodyPr>
          <a:lstStyle/>
          <a:p>
            <a:r>
              <a:rPr lang="lv-LV" dirty="0"/>
              <a:t>Vienu masīva vienību sauc par elementu. Katru elementu identificē indekss – skaitlis, kas norāda, pie kura no elementiem vēršas lietotājs.</a:t>
            </a:r>
          </a:p>
          <a:p>
            <a:r>
              <a:rPr lang="it-IT" dirty="0"/>
              <a:t>Tādējādi, vienu saraksta elementu identificē:</a:t>
            </a:r>
          </a:p>
          <a:p>
            <a:pPr lvl="1"/>
            <a:r>
              <a:rPr lang="lv-LV" dirty="0"/>
              <a:t>saraksta vārds,</a:t>
            </a:r>
          </a:p>
          <a:p>
            <a:pPr lvl="1"/>
            <a:r>
              <a:rPr lang="lv-LV" dirty="0"/>
              <a:t>indekss.</a:t>
            </a:r>
          </a:p>
          <a:p>
            <a:r>
              <a:rPr lang="lv-LV" dirty="0"/>
              <a:t>Saraksta indeksācija notiek pēc kārtas, bet valodā </a:t>
            </a:r>
            <a:r>
              <a:rPr lang="lv-LV" dirty="0" err="1"/>
              <a:t>Python</a:t>
            </a:r>
            <a:r>
              <a:rPr lang="lv-LV" dirty="0"/>
              <a:t> – vienmēr, sākot ar skaitli 0.</a:t>
            </a:r>
          </a:p>
          <a:p>
            <a:r>
              <a:rPr lang="lv-LV" dirty="0"/>
              <a:t>Tādējādi, sarakstā ar garumu n tā elementi tiek indeksēti intervālā 0..n-1. Saraksts var sastāvēt no dažādu tipu elementiem vienlaikus, t.sk., citiem.</a:t>
            </a:r>
          </a:p>
          <a:p>
            <a:r>
              <a:rPr lang="lv-LV" dirty="0"/>
              <a:t>Saraksta uzdošanai, kā arī piekļuvei saraksta elementiem izmanto kvadrātiekavu notāciju [].</a:t>
            </a:r>
          </a:p>
        </p:txBody>
      </p:sp>
      <p:pic>
        <p:nvPicPr>
          <p:cNvPr id="4" name="Picture 3"/>
          <p:cNvPicPr>
            <a:picLocks noChangeAspect="1"/>
          </p:cNvPicPr>
          <p:nvPr/>
        </p:nvPicPr>
        <p:blipFill rotWithShape="1">
          <a:blip r:embed="rId2"/>
          <a:srcRect l="12676" t="58972" r="45599" b="24307"/>
          <a:stretch/>
        </p:blipFill>
        <p:spPr>
          <a:xfrm>
            <a:off x="1287886" y="5009883"/>
            <a:ext cx="7418231" cy="1671450"/>
          </a:xfrm>
          <a:prstGeom prst="rect">
            <a:avLst/>
          </a:prstGeom>
        </p:spPr>
      </p:pic>
    </p:spTree>
    <p:extLst>
      <p:ext uri="{BB962C8B-B14F-4D97-AF65-F5344CB8AC3E}">
        <p14:creationId xmlns:p14="http://schemas.microsoft.com/office/powerpoint/2010/main" val="592446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20 </a:t>
            </a:r>
            <a:br>
              <a:rPr lang="lv-LV" b="1" dirty="0"/>
            </a:br>
            <a:r>
              <a:rPr lang="lv-LV" dirty="0"/>
              <a:t>Piekļuve intervālam rakstīšanas režīmā ar soli.</a:t>
            </a:r>
          </a:p>
        </p:txBody>
      </p:sp>
      <p:sp>
        <p:nvSpPr>
          <p:cNvPr id="3" name="Content Placeholder 2"/>
          <p:cNvSpPr>
            <a:spLocks noGrp="1"/>
          </p:cNvSpPr>
          <p:nvPr>
            <p:ph idx="1"/>
          </p:nvPr>
        </p:nvSpPr>
        <p:spPr/>
        <p:txBody>
          <a:bodyPr/>
          <a:lstStyle/>
          <a:p>
            <a:pPr marL="0" indent="0">
              <a:buNone/>
            </a:pPr>
            <a:r>
              <a:rPr lang="lv-LV" dirty="0"/>
              <a:t>Piešķiršana intervālam iespējama arī specializēti – ne pēc kārtas vai otrādi.</a:t>
            </a:r>
          </a:p>
          <a:p>
            <a:pPr marL="0" indent="0">
              <a:buNone/>
            </a:pPr>
            <a:endParaRPr lang="lv-LV" dirty="0"/>
          </a:p>
          <a:p>
            <a:pPr marL="0" indent="0">
              <a:buNone/>
            </a:pPr>
            <a:r>
              <a:rPr lang="lv-LV" dirty="0" err="1"/>
              <a:t>aa</a:t>
            </a:r>
            <a:r>
              <a:rPr lang="lv-LV" dirty="0"/>
              <a:t> = [1,2,3,4,5,6,7]</a:t>
            </a:r>
          </a:p>
          <a:p>
            <a:pPr marL="0" indent="0">
              <a:buNone/>
            </a:pPr>
            <a:r>
              <a:rPr lang="lv-LV" dirty="0"/>
              <a:t>aa[1:6:2] = [22,33,44]</a:t>
            </a:r>
          </a:p>
          <a:p>
            <a:pPr marL="0" indent="0">
              <a:buNone/>
            </a:pPr>
            <a:r>
              <a:rPr lang="lv-LV" dirty="0" err="1"/>
              <a:t>print(aa</a:t>
            </a:r>
            <a:r>
              <a:rPr lang="lv-LV" dirty="0"/>
              <a:t>)</a:t>
            </a:r>
          </a:p>
          <a:p>
            <a:pPr marL="0" indent="0">
              <a:buNone/>
            </a:pPr>
            <a:endParaRPr lang="lv-LV" dirty="0"/>
          </a:p>
          <a:p>
            <a:pPr marL="0" indent="0">
              <a:buNone/>
            </a:pPr>
            <a:r>
              <a:rPr lang="lv-LV" dirty="0"/>
              <a:t>[1, 22, 3, 33, 5, 44, 7]</a:t>
            </a:r>
          </a:p>
        </p:txBody>
      </p:sp>
    </p:spTree>
    <p:extLst>
      <p:ext uri="{BB962C8B-B14F-4D97-AF65-F5344CB8AC3E}">
        <p14:creationId xmlns:p14="http://schemas.microsoft.com/office/powerpoint/2010/main" val="3952436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i-FI" dirty="0"/>
              <a:t>Elementu pievienošana vai izdzēšana no saraksta</a:t>
            </a:r>
            <a:endParaRPr lang="lv-LV" dirty="0"/>
          </a:p>
        </p:txBody>
      </p:sp>
      <p:sp>
        <p:nvSpPr>
          <p:cNvPr id="9" name="Content Placeholder 8"/>
          <p:cNvSpPr>
            <a:spLocks noGrp="1"/>
          </p:cNvSpPr>
          <p:nvPr>
            <p:ph idx="1"/>
          </p:nvPr>
        </p:nvSpPr>
        <p:spPr/>
        <p:txBody>
          <a:bodyPr/>
          <a:lstStyle/>
          <a:p>
            <a:pPr marL="0" indent="0">
              <a:buNone/>
            </a:pPr>
            <a:r>
              <a:rPr lang="lv-LV" dirty="0"/>
              <a:t>Saraksta izmaiņa par vienu elementu</a:t>
            </a:r>
          </a:p>
          <a:p>
            <a:pPr marL="0" indent="0">
              <a:buNone/>
            </a:pPr>
            <a:r>
              <a:rPr lang="lv-LV" dirty="0"/>
              <a:t>Saraksta izmēra izmaiņa par vienu elementu var notikt šādos veidos:</a:t>
            </a:r>
          </a:p>
          <a:p>
            <a:r>
              <a:rPr lang="lv-LV" dirty="0" err="1"/>
              <a:t>append(elem</a:t>
            </a:r>
            <a:r>
              <a:rPr lang="lv-LV" dirty="0"/>
              <a:t>) – elementa pievienošana beigās</a:t>
            </a:r>
          </a:p>
          <a:p>
            <a:r>
              <a:rPr lang="lv-LV" dirty="0" err="1"/>
              <a:t>insert(pos,elem</a:t>
            </a:r>
            <a:r>
              <a:rPr lang="lv-LV" dirty="0"/>
              <a:t>) – elementa pievienošana pēc pozīcijas</a:t>
            </a:r>
          </a:p>
          <a:p>
            <a:r>
              <a:rPr lang="lv-LV" dirty="0" err="1"/>
              <a:t>elem</a:t>
            </a:r>
            <a:r>
              <a:rPr lang="lv-LV" dirty="0"/>
              <a:t> = </a:t>
            </a:r>
            <a:r>
              <a:rPr lang="lv-LV" dirty="0" err="1"/>
              <a:t>pop</a:t>
            </a:r>
            <a:r>
              <a:rPr lang="lv-LV" dirty="0"/>
              <a:t>() – elementa izmešana no beigām (ar tā atgriešanu)</a:t>
            </a:r>
          </a:p>
          <a:p>
            <a:r>
              <a:rPr lang="lv-LV" dirty="0" err="1"/>
              <a:t>elem</a:t>
            </a:r>
            <a:r>
              <a:rPr lang="lv-LV" dirty="0"/>
              <a:t> = </a:t>
            </a:r>
            <a:r>
              <a:rPr lang="lv-LV" dirty="0" err="1"/>
              <a:t>pop(pos</a:t>
            </a:r>
            <a:r>
              <a:rPr lang="lv-LV" dirty="0"/>
              <a:t>) – elementa izmešana pēc pozīcijas (var būt negatīva)</a:t>
            </a:r>
          </a:p>
          <a:p>
            <a:r>
              <a:rPr lang="lv-LV" dirty="0" err="1"/>
              <a:t>remove(val</a:t>
            </a:r>
            <a:r>
              <a:rPr lang="lv-LV" dirty="0"/>
              <a:t>) – elementa (pirmā sastaptā) izmešana pēc vērtības</a:t>
            </a:r>
          </a:p>
        </p:txBody>
      </p:sp>
    </p:spTree>
    <p:extLst>
      <p:ext uri="{BB962C8B-B14F-4D97-AF65-F5344CB8AC3E}">
        <p14:creationId xmlns:p14="http://schemas.microsoft.com/office/powerpoint/2010/main" val="1844979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lv-LV" b="1" dirty="0"/>
              <a:t>Uzdevums 21</a:t>
            </a:r>
            <a:r>
              <a:rPr lang="lv-LV" dirty="0"/>
              <a:t/>
            </a:r>
            <a:br>
              <a:rPr lang="lv-LV" dirty="0"/>
            </a:br>
            <a:r>
              <a:rPr lang="lv-LV" dirty="0"/>
              <a:t>Saraksta izmaiņa par vienu elementu.</a:t>
            </a:r>
          </a:p>
        </p:txBody>
      </p:sp>
      <p:sp>
        <p:nvSpPr>
          <p:cNvPr id="3" name="Content Placeholder 2"/>
          <p:cNvSpPr>
            <a:spLocks noGrp="1"/>
          </p:cNvSpPr>
          <p:nvPr>
            <p:ph idx="1"/>
          </p:nvPr>
        </p:nvSpPr>
        <p:spPr>
          <a:xfrm>
            <a:off x="838200" y="1325564"/>
            <a:ext cx="10515600" cy="5532436"/>
          </a:xfrm>
        </p:spPr>
        <p:txBody>
          <a:bodyPr>
            <a:normAutofit fontScale="40000" lnSpcReduction="20000"/>
          </a:bodyPr>
          <a:lstStyle/>
          <a:p>
            <a:pPr marL="0" indent="0">
              <a:buNone/>
            </a:pPr>
            <a:r>
              <a:rPr lang="lv-LV" sz="4400" dirty="0" err="1"/>
              <a:t>aa</a:t>
            </a:r>
            <a:r>
              <a:rPr lang="lv-LV" sz="4400" dirty="0"/>
              <a:t> = [1,2,3,4,6,5,6]</a:t>
            </a:r>
          </a:p>
          <a:p>
            <a:pPr marL="0" indent="0">
              <a:buNone/>
            </a:pPr>
            <a:r>
              <a:rPr lang="lv-LV" sz="4400" dirty="0" err="1"/>
              <a:t>aa.append('Added</a:t>
            </a:r>
            <a:r>
              <a:rPr lang="lv-LV" sz="4400" dirty="0"/>
              <a:t>'); # pievieno beigās</a:t>
            </a:r>
          </a:p>
          <a:p>
            <a:pPr marL="0" indent="0">
              <a:buNone/>
            </a:pPr>
            <a:r>
              <a:rPr lang="lv-LV" sz="4400" dirty="0" err="1"/>
              <a:t>print(aa</a:t>
            </a:r>
            <a:r>
              <a:rPr lang="lv-LV" sz="4400" dirty="0"/>
              <a:t>)</a:t>
            </a:r>
          </a:p>
          <a:p>
            <a:pPr marL="0" indent="0">
              <a:buNone/>
            </a:pPr>
            <a:r>
              <a:rPr lang="en-US" sz="4400" dirty="0"/>
              <a:t>out = </a:t>
            </a:r>
            <a:r>
              <a:rPr lang="en-US" sz="4400" dirty="0" err="1"/>
              <a:t>aa.pop</a:t>
            </a:r>
            <a:r>
              <a:rPr lang="en-US" sz="4400" dirty="0"/>
              <a:t>() # </a:t>
            </a:r>
            <a:r>
              <a:rPr lang="en-US" sz="4400" dirty="0" err="1"/>
              <a:t>izmet</a:t>
            </a:r>
            <a:r>
              <a:rPr lang="en-US" sz="4400" dirty="0"/>
              <a:t> no </a:t>
            </a:r>
            <a:r>
              <a:rPr lang="en-US" sz="4400" dirty="0" err="1"/>
              <a:t>beigām</a:t>
            </a:r>
            <a:endParaRPr lang="en-US" sz="4400" dirty="0"/>
          </a:p>
          <a:p>
            <a:pPr marL="0" indent="0">
              <a:buNone/>
            </a:pPr>
            <a:r>
              <a:rPr lang="lv-LV" sz="4400" dirty="0" err="1"/>
              <a:t>print(out,aa</a:t>
            </a:r>
            <a:r>
              <a:rPr lang="lv-LV" sz="4400" dirty="0"/>
              <a:t>)</a:t>
            </a:r>
          </a:p>
          <a:p>
            <a:pPr marL="0" indent="0">
              <a:buNone/>
            </a:pPr>
            <a:r>
              <a:rPr lang="lv-LV" sz="4400" dirty="0" err="1"/>
              <a:t>out</a:t>
            </a:r>
            <a:r>
              <a:rPr lang="lv-LV" sz="4400" dirty="0"/>
              <a:t> = aa.pop(1) # izmet 1. no kreisās</a:t>
            </a:r>
          </a:p>
          <a:p>
            <a:pPr marL="0" indent="0">
              <a:buNone/>
            </a:pPr>
            <a:r>
              <a:rPr lang="lv-LV" sz="4400" dirty="0" err="1"/>
              <a:t>print(out,aa</a:t>
            </a:r>
            <a:r>
              <a:rPr lang="lv-LV" sz="4400" dirty="0"/>
              <a:t>)</a:t>
            </a:r>
          </a:p>
          <a:p>
            <a:pPr marL="0" indent="0">
              <a:buNone/>
            </a:pPr>
            <a:r>
              <a:rPr lang="lv-LV" sz="4400" dirty="0"/>
              <a:t>aa.insert(3,'Hello') # </a:t>
            </a:r>
            <a:r>
              <a:rPr lang="lv-LV" sz="4400" dirty="0" err="1"/>
              <a:t>ieievieto</a:t>
            </a:r>
            <a:r>
              <a:rPr lang="lv-LV" sz="4400" dirty="0"/>
              <a:t> pirms 3. no kreisās</a:t>
            </a:r>
          </a:p>
          <a:p>
            <a:pPr marL="0" indent="0">
              <a:buNone/>
            </a:pPr>
            <a:r>
              <a:rPr lang="lv-LV" sz="4400" dirty="0" err="1"/>
              <a:t>print(aa</a:t>
            </a:r>
            <a:r>
              <a:rPr lang="lv-LV" sz="4400" dirty="0"/>
              <a:t>)</a:t>
            </a:r>
          </a:p>
          <a:p>
            <a:pPr marL="0" indent="0">
              <a:buNone/>
            </a:pPr>
            <a:r>
              <a:rPr lang="lv-LV" sz="4400" dirty="0"/>
              <a:t>aa.remove(6) # Elementa izmešana pēc </a:t>
            </a:r>
            <a:r>
              <a:rPr lang="lv-LV" sz="4400" dirty="0" err="1"/>
              <a:t>vērtibas</a:t>
            </a:r>
            <a:endParaRPr lang="lv-LV" sz="4400" dirty="0"/>
          </a:p>
          <a:p>
            <a:pPr marL="0" indent="0">
              <a:buNone/>
            </a:pPr>
            <a:r>
              <a:rPr lang="lv-LV" sz="4400" dirty="0" err="1"/>
              <a:t>print(aa</a:t>
            </a:r>
            <a:r>
              <a:rPr lang="lv-LV" sz="4400" dirty="0"/>
              <a:t>) # </a:t>
            </a:r>
            <a:r>
              <a:rPr lang="lv-LV" sz="4400" dirty="0" err="1"/>
              <a:t>remove</a:t>
            </a:r>
            <a:r>
              <a:rPr lang="lv-LV" sz="4400" dirty="0"/>
              <a:t> izmet tikai pirmo pēc dotās vērtības</a:t>
            </a:r>
          </a:p>
          <a:p>
            <a:pPr marL="0" indent="0">
              <a:buNone/>
            </a:pPr>
            <a:endParaRPr lang="lv-LV" dirty="0"/>
          </a:p>
          <a:p>
            <a:pPr marL="0" indent="0">
              <a:buNone/>
            </a:pPr>
            <a:endParaRPr lang="lv-LV" dirty="0"/>
          </a:p>
          <a:p>
            <a:pPr marL="0" indent="0">
              <a:buNone/>
            </a:pPr>
            <a:r>
              <a:rPr lang="en-US" dirty="0"/>
              <a:t>[1, 2, 3, 4, 6, 5, 6, 'Added']</a:t>
            </a:r>
          </a:p>
          <a:p>
            <a:pPr marL="0" indent="0">
              <a:buNone/>
            </a:pPr>
            <a:r>
              <a:rPr lang="en-US" dirty="0"/>
              <a:t>Added [1, 2, 3, 4, 6, 5, 6]</a:t>
            </a:r>
          </a:p>
          <a:p>
            <a:pPr marL="0" indent="0">
              <a:buNone/>
            </a:pPr>
            <a:r>
              <a:rPr lang="lv-LV" dirty="0"/>
              <a:t>2 [1, 3, 4, 6, 5, 6]</a:t>
            </a:r>
          </a:p>
          <a:p>
            <a:pPr marL="0" indent="0">
              <a:buNone/>
            </a:pPr>
            <a:r>
              <a:rPr lang="nb-NO" dirty="0"/>
              <a:t>[1, 3, 4, 'Hello', 6, 5, 6]</a:t>
            </a:r>
          </a:p>
          <a:p>
            <a:pPr marL="0" indent="0">
              <a:buNone/>
            </a:pPr>
            <a:r>
              <a:rPr lang="nb-NO" dirty="0"/>
              <a:t>[1, 3, 4, 'Hello', 5, 6]</a:t>
            </a:r>
          </a:p>
          <a:p>
            <a:endParaRPr lang="lv-LV" dirty="0"/>
          </a:p>
        </p:txBody>
      </p:sp>
    </p:spTree>
    <p:extLst>
      <p:ext uri="{BB962C8B-B14F-4D97-AF65-F5344CB8AC3E}">
        <p14:creationId xmlns:p14="http://schemas.microsoft.com/office/powerpoint/2010/main" val="921173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22 </a:t>
            </a:r>
            <a:br>
              <a:rPr lang="lv-LV" b="1" dirty="0"/>
            </a:br>
            <a:r>
              <a:rPr lang="lv-LV" dirty="0"/>
              <a:t>Elementu izdzēšana ar </a:t>
            </a:r>
            <a:r>
              <a:rPr lang="lv-LV" dirty="0" err="1"/>
              <a:t>del</a:t>
            </a:r>
            <a:r>
              <a:rPr lang="lv-LV" dirty="0"/>
              <a:t>.</a:t>
            </a:r>
          </a:p>
        </p:txBody>
      </p:sp>
      <p:sp>
        <p:nvSpPr>
          <p:cNvPr id="3" name="Content Placeholder 2"/>
          <p:cNvSpPr>
            <a:spLocks noGrp="1"/>
          </p:cNvSpPr>
          <p:nvPr>
            <p:ph idx="1"/>
          </p:nvPr>
        </p:nvSpPr>
        <p:spPr>
          <a:xfrm>
            <a:off x="838200" y="1825624"/>
            <a:ext cx="10515600" cy="4916369"/>
          </a:xfrm>
        </p:spPr>
        <p:txBody>
          <a:bodyPr>
            <a:normAutofit fontScale="77500" lnSpcReduction="20000"/>
          </a:bodyPr>
          <a:lstStyle/>
          <a:p>
            <a:pPr marL="0" indent="0">
              <a:buNone/>
            </a:pPr>
            <a:r>
              <a:rPr lang="lv-LV" dirty="0" err="1"/>
              <a:t>aa</a:t>
            </a:r>
            <a:r>
              <a:rPr lang="lv-LV" dirty="0"/>
              <a:t> = [1,2,3,4,5,6]</a:t>
            </a:r>
          </a:p>
          <a:p>
            <a:pPr marL="0" indent="0">
              <a:buNone/>
            </a:pPr>
            <a:r>
              <a:rPr lang="lv-LV" dirty="0" err="1"/>
              <a:t>del</a:t>
            </a:r>
            <a:r>
              <a:rPr lang="lv-LV" dirty="0"/>
              <a:t> aa[2] # izdzēš vienu elementu</a:t>
            </a:r>
          </a:p>
          <a:p>
            <a:pPr marL="0" indent="0">
              <a:buNone/>
            </a:pPr>
            <a:r>
              <a:rPr lang="lv-LV" dirty="0" err="1"/>
              <a:t>print(aa</a:t>
            </a:r>
            <a:r>
              <a:rPr lang="lv-LV" dirty="0"/>
              <a:t>)</a:t>
            </a:r>
          </a:p>
          <a:p>
            <a:pPr marL="0" indent="0">
              <a:buNone/>
            </a:pPr>
            <a:r>
              <a:rPr lang="lv-LV" dirty="0" err="1"/>
              <a:t>aa</a:t>
            </a:r>
            <a:r>
              <a:rPr lang="lv-LV" dirty="0"/>
              <a:t> = [1,2,3,4,5,6]</a:t>
            </a:r>
          </a:p>
          <a:p>
            <a:pPr marL="0" indent="0">
              <a:buNone/>
            </a:pPr>
            <a:r>
              <a:rPr lang="lv-LV" dirty="0" err="1"/>
              <a:t>del</a:t>
            </a:r>
            <a:r>
              <a:rPr lang="lv-LV" dirty="0"/>
              <a:t> aa[2:5] # izdzēš intervālu</a:t>
            </a:r>
          </a:p>
          <a:p>
            <a:pPr marL="0" indent="0">
              <a:buNone/>
            </a:pPr>
            <a:r>
              <a:rPr lang="lv-LV" dirty="0" err="1"/>
              <a:t>print(aa</a:t>
            </a:r>
            <a:r>
              <a:rPr lang="lv-LV" dirty="0"/>
              <a:t>)</a:t>
            </a:r>
          </a:p>
          <a:p>
            <a:pPr marL="0" indent="0">
              <a:buNone/>
            </a:pPr>
            <a:r>
              <a:rPr lang="lv-LV" dirty="0" err="1"/>
              <a:t>aa</a:t>
            </a:r>
            <a:r>
              <a:rPr lang="lv-LV" dirty="0"/>
              <a:t> = [1,2,3,4,5,6]</a:t>
            </a:r>
          </a:p>
          <a:p>
            <a:pPr marL="0" indent="0">
              <a:buNone/>
            </a:pPr>
            <a:r>
              <a:rPr lang="lv-LV" dirty="0" err="1"/>
              <a:t>del</a:t>
            </a:r>
            <a:r>
              <a:rPr lang="lv-LV" dirty="0"/>
              <a:t> aa[2:5:2] # izdzēš intervālu specializēti (katru otro)</a:t>
            </a:r>
          </a:p>
          <a:p>
            <a:pPr marL="0" indent="0">
              <a:buNone/>
            </a:pPr>
            <a:r>
              <a:rPr lang="lv-LV" dirty="0" err="1"/>
              <a:t>print(aa</a:t>
            </a:r>
            <a:r>
              <a:rPr lang="lv-LV" dirty="0"/>
              <a:t>)</a:t>
            </a:r>
          </a:p>
          <a:p>
            <a:pPr marL="0" indent="0">
              <a:buNone/>
            </a:pPr>
            <a:endParaRPr lang="lv-LV" dirty="0"/>
          </a:p>
          <a:p>
            <a:pPr marL="0" indent="0">
              <a:buNone/>
            </a:pPr>
            <a:r>
              <a:rPr lang="lv-LV" dirty="0"/>
              <a:t>[1, 2, 4, 5, 6]</a:t>
            </a:r>
          </a:p>
          <a:p>
            <a:pPr marL="0" indent="0">
              <a:buNone/>
            </a:pPr>
            <a:r>
              <a:rPr lang="lv-LV" dirty="0"/>
              <a:t>[1, 2, 6]</a:t>
            </a:r>
          </a:p>
          <a:p>
            <a:pPr marL="0" indent="0">
              <a:buNone/>
            </a:pPr>
            <a:r>
              <a:rPr lang="lv-LV" dirty="0"/>
              <a:t>[1, 2, 4, 6]</a:t>
            </a:r>
          </a:p>
        </p:txBody>
      </p:sp>
    </p:spTree>
    <p:extLst>
      <p:ext uri="{BB962C8B-B14F-4D97-AF65-F5344CB8AC3E}">
        <p14:creationId xmlns:p14="http://schemas.microsoft.com/office/powerpoint/2010/main" val="594904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Vairāku sarakstu apvienošana</a:t>
            </a:r>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1515419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Sarakstu konkatenācija</a:t>
            </a:r>
          </a:p>
        </p:txBody>
      </p:sp>
      <p:sp>
        <p:nvSpPr>
          <p:cNvPr id="3" name="Content Placeholder 2"/>
          <p:cNvSpPr>
            <a:spLocks noGrp="1"/>
          </p:cNvSpPr>
          <p:nvPr>
            <p:ph idx="1"/>
          </p:nvPr>
        </p:nvSpPr>
        <p:spPr/>
        <p:txBody>
          <a:bodyPr/>
          <a:lstStyle/>
          <a:p>
            <a:pPr marL="0" indent="0">
              <a:buNone/>
            </a:pPr>
            <a:r>
              <a:rPr lang="lv-LV" dirty="0"/>
              <a:t>Sarakstu konkatenācija ir sarakstu pievienošanu vienu otra galā, tādā veidā izveidojot lielāku sarakstu. Valodā </a:t>
            </a:r>
            <a:r>
              <a:rPr lang="lv-LV" dirty="0" err="1"/>
              <a:t>Python</a:t>
            </a:r>
            <a:r>
              <a:rPr lang="lv-LV" dirty="0"/>
              <a:t> tas iespējams šādos veidos:</a:t>
            </a:r>
          </a:p>
          <a:p>
            <a:r>
              <a:rPr lang="lv-LV" dirty="0"/>
              <a:t>parastā konkatenācija (+),</a:t>
            </a:r>
          </a:p>
          <a:p>
            <a:r>
              <a:rPr lang="lv-LV" dirty="0"/>
              <a:t>konkatenācijas ar piešķiršanu (konkatenācija sev) (+=)</a:t>
            </a:r>
          </a:p>
          <a:p>
            <a:r>
              <a:rPr lang="lv-LV" dirty="0"/>
              <a:t>saraksta pavairošana (*)</a:t>
            </a:r>
          </a:p>
          <a:p>
            <a:pPr marL="0" indent="0">
              <a:buNone/>
            </a:pPr>
            <a:r>
              <a:rPr lang="lv-LV" dirty="0"/>
              <a:t>Parastā konkatenācija (+) nodrošina viena vai vairāku sarakstu savienošanu, izmantojot operatoru.</a:t>
            </a:r>
          </a:p>
        </p:txBody>
      </p:sp>
    </p:spTree>
    <p:extLst>
      <p:ext uri="{BB962C8B-B14F-4D97-AF65-F5344CB8AC3E}">
        <p14:creationId xmlns:p14="http://schemas.microsoft.com/office/powerpoint/2010/main" val="450231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23</a:t>
            </a:r>
            <a:r>
              <a:rPr lang="lv-LV" dirty="0"/>
              <a:t/>
            </a:r>
            <a:br>
              <a:rPr lang="lv-LV" dirty="0"/>
            </a:br>
            <a:r>
              <a:rPr lang="lv-LV" dirty="0"/>
              <a:t>Parastā konkatenācija.</a:t>
            </a:r>
          </a:p>
        </p:txBody>
      </p:sp>
      <p:sp>
        <p:nvSpPr>
          <p:cNvPr id="3" name="Content Placeholder 2"/>
          <p:cNvSpPr>
            <a:spLocks noGrp="1"/>
          </p:cNvSpPr>
          <p:nvPr>
            <p:ph idx="1"/>
          </p:nvPr>
        </p:nvSpPr>
        <p:spPr/>
        <p:txBody>
          <a:bodyPr/>
          <a:lstStyle/>
          <a:p>
            <a:pPr marL="0" indent="0">
              <a:buNone/>
            </a:pPr>
            <a:r>
              <a:rPr lang="lv-LV" dirty="0" err="1"/>
              <a:t>bb</a:t>
            </a:r>
            <a:r>
              <a:rPr lang="lv-LV" dirty="0"/>
              <a:t> = [5,6]</a:t>
            </a:r>
          </a:p>
          <a:p>
            <a:pPr marL="0" indent="0">
              <a:buNone/>
            </a:pPr>
            <a:r>
              <a:rPr lang="lv-LV" dirty="0" err="1"/>
              <a:t>aa</a:t>
            </a:r>
            <a:r>
              <a:rPr lang="lv-LV" dirty="0"/>
              <a:t> = [1,2,3] + </a:t>
            </a:r>
            <a:r>
              <a:rPr lang="lv-LV" dirty="0" err="1"/>
              <a:t>bb</a:t>
            </a:r>
            <a:r>
              <a:rPr lang="lv-LV" dirty="0"/>
              <a:t> + ['A','B'] # konkatenācija</a:t>
            </a:r>
          </a:p>
          <a:p>
            <a:pPr marL="0" indent="0">
              <a:buNone/>
            </a:pPr>
            <a:r>
              <a:rPr lang="lv-LV" dirty="0" err="1"/>
              <a:t>print(aa</a:t>
            </a:r>
            <a:r>
              <a:rPr lang="lv-LV" dirty="0"/>
              <a:t>)</a:t>
            </a:r>
          </a:p>
          <a:p>
            <a:pPr marL="0" indent="0">
              <a:buNone/>
            </a:pPr>
            <a:endParaRPr lang="lv-LV" dirty="0"/>
          </a:p>
          <a:p>
            <a:pPr marL="0" indent="0">
              <a:buNone/>
            </a:pPr>
            <a:r>
              <a:rPr lang="lv-LV" dirty="0"/>
              <a:t>[1, 2, 3, 5, 6, 'A', 'B']</a:t>
            </a:r>
          </a:p>
        </p:txBody>
      </p:sp>
    </p:spTree>
    <p:extLst>
      <p:ext uri="{BB962C8B-B14F-4D97-AF65-F5344CB8AC3E}">
        <p14:creationId xmlns:p14="http://schemas.microsoft.com/office/powerpoint/2010/main" val="1288795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24</a:t>
            </a:r>
            <a:r>
              <a:rPr lang="lv-LV" dirty="0"/>
              <a:t/>
            </a:r>
            <a:br>
              <a:rPr lang="lv-LV" dirty="0"/>
            </a:br>
            <a:r>
              <a:rPr lang="lv-LV" dirty="0"/>
              <a:t>Konkatenācija ar piešķiršanu.</a:t>
            </a:r>
          </a:p>
        </p:txBody>
      </p:sp>
      <p:sp>
        <p:nvSpPr>
          <p:cNvPr id="3" name="Content Placeholder 2"/>
          <p:cNvSpPr>
            <a:spLocks noGrp="1"/>
          </p:cNvSpPr>
          <p:nvPr>
            <p:ph idx="1"/>
          </p:nvPr>
        </p:nvSpPr>
        <p:spPr>
          <a:xfrm>
            <a:off x="838200" y="1825624"/>
            <a:ext cx="10515600" cy="4793539"/>
          </a:xfrm>
        </p:spPr>
        <p:txBody>
          <a:bodyPr>
            <a:normAutofit lnSpcReduction="10000"/>
          </a:bodyPr>
          <a:lstStyle/>
          <a:p>
            <a:pPr marL="0" indent="0">
              <a:buNone/>
            </a:pPr>
            <a:r>
              <a:rPr lang="lv-LV" dirty="0"/>
              <a:t>Konkatenācija ar piešķiršanu (+=) </a:t>
            </a:r>
            <a:r>
              <a:rPr lang="lv-LV" dirty="0" err="1"/>
              <a:t>piekonkatenē</a:t>
            </a:r>
            <a:r>
              <a:rPr lang="lv-LV" dirty="0"/>
              <a:t> sarakstu klāt esošam sarakstam, nevis veido jaunu trešo.</a:t>
            </a:r>
          </a:p>
          <a:p>
            <a:pPr marL="0" indent="0">
              <a:buNone/>
            </a:pPr>
            <a:endParaRPr lang="lv-LV" dirty="0"/>
          </a:p>
          <a:p>
            <a:pPr marL="0" indent="0">
              <a:buNone/>
            </a:pPr>
            <a:r>
              <a:rPr lang="lv-LV" dirty="0" err="1"/>
              <a:t>aa</a:t>
            </a:r>
            <a:r>
              <a:rPr lang="lv-LV" dirty="0"/>
              <a:t> = [1,2,3]</a:t>
            </a:r>
          </a:p>
          <a:p>
            <a:pPr marL="0" indent="0">
              <a:buNone/>
            </a:pPr>
            <a:r>
              <a:rPr lang="lv-LV" dirty="0" err="1"/>
              <a:t>bb</a:t>
            </a:r>
            <a:r>
              <a:rPr lang="lv-LV" dirty="0"/>
              <a:t> = [5,6]</a:t>
            </a:r>
          </a:p>
          <a:p>
            <a:pPr marL="0" indent="0">
              <a:buNone/>
            </a:pPr>
            <a:r>
              <a:rPr lang="lv-LV" dirty="0" err="1"/>
              <a:t>aa</a:t>
            </a:r>
            <a:r>
              <a:rPr lang="lv-LV" dirty="0"/>
              <a:t> += </a:t>
            </a:r>
            <a:r>
              <a:rPr lang="lv-LV" dirty="0" err="1"/>
              <a:t>bb</a:t>
            </a:r>
            <a:r>
              <a:rPr lang="lv-LV" dirty="0"/>
              <a:t> # konkatenācija sev</a:t>
            </a:r>
          </a:p>
          <a:p>
            <a:pPr marL="0" indent="0">
              <a:buNone/>
            </a:pPr>
            <a:r>
              <a:rPr lang="lv-LV" dirty="0" err="1"/>
              <a:t>print(aa</a:t>
            </a:r>
            <a:r>
              <a:rPr lang="lv-LV" dirty="0"/>
              <a:t>)</a:t>
            </a:r>
          </a:p>
          <a:p>
            <a:endParaRPr lang="lv-LV" dirty="0"/>
          </a:p>
          <a:p>
            <a:endParaRPr lang="lv-LV" dirty="0"/>
          </a:p>
          <a:p>
            <a:pPr marL="0" indent="0">
              <a:buNone/>
            </a:pPr>
            <a:r>
              <a:rPr lang="lv-LV" dirty="0"/>
              <a:t>[1, 2, 3, 5, 6]</a:t>
            </a:r>
          </a:p>
        </p:txBody>
      </p:sp>
    </p:spTree>
    <p:extLst>
      <p:ext uri="{BB962C8B-B14F-4D97-AF65-F5344CB8AC3E}">
        <p14:creationId xmlns:p14="http://schemas.microsoft.com/office/powerpoint/2010/main" val="174733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b="1" dirty="0"/>
              <a:t>Uzdevums 25</a:t>
            </a:r>
            <a:r>
              <a:rPr lang="lv-LV" dirty="0"/>
              <a:t/>
            </a:r>
            <a:br>
              <a:rPr lang="lv-LV" dirty="0"/>
            </a:br>
            <a:r>
              <a:rPr lang="lv-LV" dirty="0"/>
              <a:t>Sarakstu pavairošana.</a:t>
            </a:r>
          </a:p>
        </p:txBody>
      </p:sp>
      <p:sp>
        <p:nvSpPr>
          <p:cNvPr id="3" name="Content Placeholder 2"/>
          <p:cNvSpPr>
            <a:spLocks noGrp="1"/>
          </p:cNvSpPr>
          <p:nvPr>
            <p:ph idx="1"/>
          </p:nvPr>
        </p:nvSpPr>
        <p:spPr/>
        <p:txBody>
          <a:bodyPr/>
          <a:lstStyle/>
          <a:p>
            <a:pPr marL="0" indent="0">
              <a:buNone/>
            </a:pPr>
            <a:r>
              <a:rPr lang="lv-LV" dirty="0" err="1"/>
              <a:t>print(['A','B','C</a:t>
            </a:r>
            <a:r>
              <a:rPr lang="lv-LV" dirty="0"/>
              <a:t>'] * 3)</a:t>
            </a:r>
          </a:p>
          <a:p>
            <a:pPr marL="0" indent="0">
              <a:buNone/>
            </a:pPr>
            <a:endParaRPr lang="lv-LV" dirty="0"/>
          </a:p>
          <a:p>
            <a:pPr marL="0" indent="0">
              <a:buNone/>
            </a:pPr>
            <a:r>
              <a:rPr lang="lv-LV" dirty="0"/>
              <a:t>['A', 'B', 'C', 'A', 'B', 'C', 'A', 'B', 'C']</a:t>
            </a:r>
          </a:p>
        </p:txBody>
      </p:sp>
    </p:spTree>
    <p:extLst>
      <p:ext uri="{BB962C8B-B14F-4D97-AF65-F5344CB8AC3E}">
        <p14:creationId xmlns:p14="http://schemas.microsoft.com/office/powerpoint/2010/main" val="1524408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Vairāku sarakstu apvienošana pēc rāvējslēdzēja principa</a:t>
            </a:r>
          </a:p>
        </p:txBody>
      </p:sp>
      <p:sp>
        <p:nvSpPr>
          <p:cNvPr id="3" name="Content Placeholder 2"/>
          <p:cNvSpPr>
            <a:spLocks noGrp="1"/>
          </p:cNvSpPr>
          <p:nvPr>
            <p:ph idx="1"/>
          </p:nvPr>
        </p:nvSpPr>
        <p:spPr/>
        <p:txBody>
          <a:bodyPr/>
          <a:lstStyle/>
          <a:p>
            <a:pPr marL="0" indent="0">
              <a:buNone/>
            </a:pPr>
            <a:r>
              <a:rPr lang="lv-LV" dirty="0"/>
              <a:t>Vairāku vienāda garuma sarakstu apvienošana pēc rāvējslēdzēja principa nozīmē viena saraksta iegūšanu ar to pašu garumu, kur katrā elementā ir visu oriģinālo sarakstu attiecīgās pozīcijas vērtības. To veic ar funkciju </a:t>
            </a:r>
            <a:r>
              <a:rPr lang="lv-LV" dirty="0" err="1"/>
              <a:t>zip</a:t>
            </a:r>
            <a:r>
              <a:rPr lang="lv-LV" dirty="0"/>
              <a:t> () (lai iegūtu sarakstu, vēl papildus jāpielieto funkcijā </a:t>
            </a:r>
            <a:r>
              <a:rPr lang="lv-LV" dirty="0" err="1"/>
              <a:t>list</a:t>
            </a:r>
            <a:r>
              <a:rPr lang="lv-LV" dirty="0"/>
              <a:t>). Katrs elements jauniegūtajā sarakstā ir slēgtais saraksts jeb kortežs (</a:t>
            </a:r>
            <a:r>
              <a:rPr lang="lv-LV" dirty="0" err="1"/>
              <a:t>tuple</a:t>
            </a:r>
            <a:r>
              <a:rPr lang="lv-LV" dirty="0"/>
              <a:t>) no attiecīgajiem elementiem (t.i. apaļajās, nevis kvadrātiekavās)</a:t>
            </a:r>
          </a:p>
        </p:txBody>
      </p:sp>
    </p:spTree>
    <p:extLst>
      <p:ext uri="{BB962C8B-B14F-4D97-AF65-F5344CB8AC3E}">
        <p14:creationId xmlns:p14="http://schemas.microsoft.com/office/powerpoint/2010/main" val="43108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ltLang="lv-LV" dirty="0"/>
              <a:t>Saraksta izveidošana</a:t>
            </a:r>
            <a:endParaRPr lang="lv-LV" dirty="0"/>
          </a:p>
        </p:txBody>
      </p:sp>
      <p:sp>
        <p:nvSpPr>
          <p:cNvPr id="3" name="Content Placeholder 2"/>
          <p:cNvSpPr>
            <a:spLocks noGrp="1"/>
          </p:cNvSpPr>
          <p:nvPr>
            <p:ph idx="1"/>
          </p:nvPr>
        </p:nvSpPr>
        <p:spPr/>
        <p:txBody>
          <a:bodyPr>
            <a:normAutofit/>
          </a:bodyPr>
          <a:lstStyle/>
          <a:p>
            <a:pPr lvl="1">
              <a:lnSpc>
                <a:spcPct val="70000"/>
              </a:lnSpc>
            </a:pPr>
            <a:r>
              <a:rPr lang="lv-LV" altLang="lv-LV" sz="2800" dirty="0" err="1">
                <a:latin typeface="Courier New" panose="02070309020205020404" pitchFamily="49" charset="0"/>
              </a:rPr>
              <a:t>arr</a:t>
            </a:r>
            <a:r>
              <a:rPr lang="lv-LV" altLang="lv-LV" sz="2800" dirty="0">
                <a:latin typeface="Courier New" panose="02070309020205020404" pitchFamily="49" charset="0"/>
              </a:rPr>
              <a:t> = []</a:t>
            </a:r>
          </a:p>
          <a:p>
            <a:pPr lvl="2">
              <a:lnSpc>
                <a:spcPct val="70000"/>
              </a:lnSpc>
            </a:pPr>
            <a:r>
              <a:rPr lang="lv-LV" altLang="lv-LV" sz="2800" dirty="0"/>
              <a:t>mainīgajā </a:t>
            </a:r>
            <a:r>
              <a:rPr lang="lv-LV" altLang="lv-LV" sz="2800" dirty="0" err="1"/>
              <a:t>arr</a:t>
            </a:r>
            <a:r>
              <a:rPr lang="lv-LV" altLang="lv-LV" sz="2800" dirty="0"/>
              <a:t> ir tukšs saraksts</a:t>
            </a:r>
          </a:p>
          <a:p>
            <a:pPr lvl="1">
              <a:lnSpc>
                <a:spcPct val="70000"/>
              </a:lnSpc>
            </a:pPr>
            <a:r>
              <a:rPr lang="lv-LV" altLang="lv-LV" sz="2800" dirty="0" err="1">
                <a:latin typeface="Courier New" panose="02070309020205020404" pitchFamily="49" charset="0"/>
              </a:rPr>
              <a:t>arr</a:t>
            </a:r>
            <a:r>
              <a:rPr lang="lv-LV" altLang="lv-LV" sz="2800" dirty="0">
                <a:latin typeface="Courier New" panose="02070309020205020404" pitchFamily="49" charset="0"/>
              </a:rPr>
              <a:t> = [17, -5, 0, "</a:t>
            </a:r>
            <a:r>
              <a:rPr lang="lv-LV" altLang="lv-LV" sz="2800" dirty="0" err="1">
                <a:latin typeface="Courier New" panose="02070309020205020404" pitchFamily="49" charset="0"/>
              </a:rPr>
              <a:t>abc</a:t>
            </a:r>
            <a:r>
              <a:rPr lang="lv-LV" altLang="lv-LV" sz="2800" dirty="0">
                <a:latin typeface="Courier New" panose="02070309020205020404" pitchFamily="49" charset="0"/>
              </a:rPr>
              <a:t>", 2.5]</a:t>
            </a:r>
          </a:p>
          <a:p>
            <a:endParaRPr lang="lv-LV" dirty="0"/>
          </a:p>
        </p:txBody>
      </p:sp>
    </p:spTree>
    <p:extLst>
      <p:ext uri="{BB962C8B-B14F-4D97-AF65-F5344CB8AC3E}">
        <p14:creationId xmlns:p14="http://schemas.microsoft.com/office/powerpoint/2010/main" val="289797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v-LV" b="1" dirty="0"/>
              <a:t>Uzdevums 26</a:t>
            </a:r>
            <a:r>
              <a:rPr lang="lv-LV" dirty="0"/>
              <a:t/>
            </a:r>
            <a:br>
              <a:rPr lang="lv-LV" dirty="0"/>
            </a:br>
            <a:r>
              <a:rPr lang="lv-LV" dirty="0"/>
              <a:t>Sarakstu apvienošana pēc rāvējslēdzēja principa ar </a:t>
            </a:r>
            <a:r>
              <a:rPr lang="lv-LV" dirty="0" err="1"/>
              <a:t>zip</a:t>
            </a:r>
            <a:r>
              <a:rPr lang="lv-LV" dirty="0"/>
              <a:t> – iegūts saraksts no sarakstiem.</a:t>
            </a:r>
          </a:p>
        </p:txBody>
      </p:sp>
      <p:sp>
        <p:nvSpPr>
          <p:cNvPr id="3" name="Content Placeholder 2"/>
          <p:cNvSpPr>
            <a:spLocks noGrp="1"/>
          </p:cNvSpPr>
          <p:nvPr>
            <p:ph idx="1"/>
          </p:nvPr>
        </p:nvSpPr>
        <p:spPr/>
        <p:txBody>
          <a:bodyPr>
            <a:normAutofit lnSpcReduction="10000"/>
          </a:bodyPr>
          <a:lstStyle/>
          <a:p>
            <a:pPr marL="0" indent="0">
              <a:buNone/>
            </a:pPr>
            <a:endParaRPr lang="lv-LV" dirty="0"/>
          </a:p>
          <a:p>
            <a:pPr marL="0" indent="0">
              <a:buNone/>
            </a:pPr>
            <a:r>
              <a:rPr lang="lv-LV" dirty="0" err="1"/>
              <a:t>aa</a:t>
            </a:r>
            <a:r>
              <a:rPr lang="lv-LV" dirty="0"/>
              <a:t> = [1,2,3]</a:t>
            </a:r>
          </a:p>
          <a:p>
            <a:pPr marL="0" indent="0">
              <a:buNone/>
            </a:pPr>
            <a:r>
              <a:rPr lang="lv-LV" dirty="0" err="1"/>
              <a:t>bb</a:t>
            </a:r>
            <a:r>
              <a:rPr lang="lv-LV" dirty="0"/>
              <a:t> = [11,22,33]</a:t>
            </a:r>
          </a:p>
          <a:p>
            <a:pPr marL="0" indent="0">
              <a:buNone/>
            </a:pPr>
            <a:r>
              <a:rPr lang="lv-LV" dirty="0" err="1"/>
              <a:t>cc</a:t>
            </a:r>
            <a:r>
              <a:rPr lang="lv-LV" dirty="0"/>
              <a:t> = [111,222,433]</a:t>
            </a:r>
          </a:p>
          <a:p>
            <a:pPr marL="0" indent="0">
              <a:buNone/>
            </a:pPr>
            <a:r>
              <a:rPr lang="lv-LV" dirty="0" err="1"/>
              <a:t>dd</a:t>
            </a:r>
            <a:r>
              <a:rPr lang="lv-LV" dirty="0"/>
              <a:t> = </a:t>
            </a:r>
            <a:r>
              <a:rPr lang="lv-LV" dirty="0" err="1"/>
              <a:t>list(zip(aa,bb,cc</a:t>
            </a:r>
            <a:r>
              <a:rPr lang="lv-LV" dirty="0"/>
              <a:t>))</a:t>
            </a:r>
          </a:p>
          <a:p>
            <a:pPr marL="0" indent="0">
              <a:buNone/>
            </a:pPr>
            <a:r>
              <a:rPr lang="lv-LV" dirty="0" err="1"/>
              <a:t>print(dd</a:t>
            </a:r>
            <a:r>
              <a:rPr lang="lv-LV" dirty="0"/>
              <a:t>)</a:t>
            </a:r>
          </a:p>
          <a:p>
            <a:endParaRPr lang="lv-LV" dirty="0"/>
          </a:p>
          <a:p>
            <a:endParaRPr lang="lv-LV" dirty="0"/>
          </a:p>
          <a:p>
            <a:pPr marL="0" indent="0">
              <a:buNone/>
            </a:pPr>
            <a:r>
              <a:rPr lang="lv-LV" dirty="0"/>
              <a:t>[(1, 11, 111), (2, 22, 222), (3, 33, 433)]</a:t>
            </a:r>
          </a:p>
        </p:txBody>
      </p:sp>
    </p:spTree>
    <p:extLst>
      <p:ext uri="{BB962C8B-B14F-4D97-AF65-F5344CB8AC3E}">
        <p14:creationId xmlns:p14="http://schemas.microsoft.com/office/powerpoint/2010/main" val="391005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Saraksta parastā piešķiršana</a:t>
            </a:r>
          </a:p>
        </p:txBody>
      </p:sp>
      <p:sp>
        <p:nvSpPr>
          <p:cNvPr id="3" name="Content Placeholder 2"/>
          <p:cNvSpPr>
            <a:spLocks noGrp="1"/>
          </p:cNvSpPr>
          <p:nvPr>
            <p:ph idx="1"/>
          </p:nvPr>
        </p:nvSpPr>
        <p:spPr/>
        <p:txBody>
          <a:bodyPr/>
          <a:lstStyle/>
          <a:p>
            <a:pPr marL="0" indent="0">
              <a:buNone/>
            </a:pPr>
            <a:r>
              <a:rPr lang="lv-LV" dirty="0"/>
              <a:t>Parastā piešķiršana neveido jaunu sarakstu, bet uzliek norādi uz to pašu sarakstu, un to var pārbaudīt ar operatoru </a:t>
            </a:r>
            <a:r>
              <a:rPr lang="lv-LV" b="1" dirty="0" err="1"/>
              <a:t>is</a:t>
            </a:r>
            <a:r>
              <a:rPr lang="lv-LV" dirty="0"/>
              <a:t>, kas pārbauda nevis vērtību, bet objektu identitāšu vienādību.</a:t>
            </a:r>
          </a:p>
        </p:txBody>
      </p:sp>
      <p:pic>
        <p:nvPicPr>
          <p:cNvPr id="4" name="Picture 3"/>
          <p:cNvPicPr>
            <a:picLocks noChangeAspect="1"/>
          </p:cNvPicPr>
          <p:nvPr/>
        </p:nvPicPr>
        <p:blipFill rotWithShape="1">
          <a:blip r:embed="rId2"/>
          <a:srcRect l="11754" t="62693" r="70000" b="20384"/>
          <a:stretch/>
        </p:blipFill>
        <p:spPr>
          <a:xfrm>
            <a:off x="1433015" y="3003765"/>
            <a:ext cx="4708478" cy="2455339"/>
          </a:xfrm>
          <a:prstGeom prst="rect">
            <a:avLst/>
          </a:prstGeom>
        </p:spPr>
      </p:pic>
    </p:spTree>
    <p:extLst>
      <p:ext uri="{BB962C8B-B14F-4D97-AF65-F5344CB8AC3E}">
        <p14:creationId xmlns:p14="http://schemas.microsoft.com/office/powerpoint/2010/main" val="184243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27</a:t>
            </a:r>
            <a:r>
              <a:rPr lang="lv-LV" dirty="0"/>
              <a:t/>
            </a:r>
            <a:br>
              <a:rPr lang="lv-LV" dirty="0"/>
            </a:br>
            <a:r>
              <a:rPr lang="lv-LV" dirty="0"/>
              <a:t>Parastā piešķiršana</a:t>
            </a:r>
          </a:p>
        </p:txBody>
      </p:sp>
      <p:sp>
        <p:nvSpPr>
          <p:cNvPr id="3" name="Content Placeholder 2"/>
          <p:cNvSpPr>
            <a:spLocks noGrp="1"/>
          </p:cNvSpPr>
          <p:nvPr>
            <p:ph idx="1"/>
          </p:nvPr>
        </p:nvSpPr>
        <p:spPr/>
        <p:txBody>
          <a:bodyPr>
            <a:normAutofit fontScale="92500" lnSpcReduction="20000"/>
          </a:bodyPr>
          <a:lstStyle/>
          <a:p>
            <a:pPr marL="0" indent="0">
              <a:buNone/>
            </a:pPr>
            <a:r>
              <a:rPr lang="lv-LV" dirty="0" err="1"/>
              <a:t>aa</a:t>
            </a:r>
            <a:r>
              <a:rPr lang="lv-LV" dirty="0"/>
              <a:t> = [1,2,3]</a:t>
            </a:r>
          </a:p>
          <a:p>
            <a:pPr marL="0" indent="0">
              <a:buNone/>
            </a:pPr>
            <a:r>
              <a:rPr lang="lv-LV" dirty="0" err="1"/>
              <a:t>bb</a:t>
            </a:r>
            <a:r>
              <a:rPr lang="lv-LV" dirty="0"/>
              <a:t> = </a:t>
            </a:r>
            <a:r>
              <a:rPr lang="lv-LV" dirty="0" err="1"/>
              <a:t>aa</a:t>
            </a:r>
            <a:r>
              <a:rPr lang="lv-LV" dirty="0"/>
              <a:t> # </a:t>
            </a:r>
            <a:r>
              <a:rPr lang="lv-LV" dirty="0" err="1"/>
              <a:t>bb</a:t>
            </a:r>
            <a:r>
              <a:rPr lang="lv-LV" dirty="0"/>
              <a:t> norāda uz to pašu sarakstu</a:t>
            </a:r>
          </a:p>
          <a:p>
            <a:pPr marL="0" indent="0">
              <a:buNone/>
            </a:pPr>
            <a:r>
              <a:rPr lang="lv-LV" dirty="0" err="1"/>
              <a:t>print(aa,bb</a:t>
            </a:r>
            <a:r>
              <a:rPr lang="lv-LV" dirty="0"/>
              <a:t>)</a:t>
            </a:r>
          </a:p>
          <a:p>
            <a:pPr marL="0" indent="0">
              <a:buNone/>
            </a:pPr>
            <a:r>
              <a:rPr lang="lv-LV" dirty="0" err="1"/>
              <a:t>print(aa</a:t>
            </a:r>
            <a:r>
              <a:rPr lang="lv-LV" dirty="0"/>
              <a:t> </a:t>
            </a:r>
            <a:r>
              <a:rPr lang="lv-LV" dirty="0" err="1"/>
              <a:t>is</a:t>
            </a:r>
            <a:r>
              <a:rPr lang="lv-LV" dirty="0"/>
              <a:t> </a:t>
            </a:r>
            <a:r>
              <a:rPr lang="lv-LV" dirty="0" err="1"/>
              <a:t>bb</a:t>
            </a:r>
            <a:r>
              <a:rPr lang="lv-LV" dirty="0"/>
              <a:t>) # parāda, ka tas ir tas pats saraksts, nevis vienkārši vienāds</a:t>
            </a:r>
          </a:p>
          <a:p>
            <a:pPr marL="0" indent="0">
              <a:buNone/>
            </a:pPr>
            <a:r>
              <a:rPr lang="lv-LV" dirty="0"/>
              <a:t>aa[1] = 99 # mainām elementu</a:t>
            </a:r>
          </a:p>
          <a:p>
            <a:pPr marL="0" indent="0">
              <a:buNone/>
            </a:pPr>
            <a:r>
              <a:rPr lang="lv-LV" dirty="0" err="1"/>
              <a:t>print(bb</a:t>
            </a:r>
            <a:r>
              <a:rPr lang="lv-LV" dirty="0"/>
              <a:t>) # izmaiņas redzam arī caur mainīgo </a:t>
            </a:r>
            <a:r>
              <a:rPr lang="lv-LV" dirty="0" err="1"/>
              <a:t>bb</a:t>
            </a:r>
            <a:endParaRPr lang="lv-LV" dirty="0"/>
          </a:p>
          <a:p>
            <a:pPr marL="0" indent="0">
              <a:buNone/>
            </a:pPr>
            <a:endParaRPr lang="lv-LV" dirty="0"/>
          </a:p>
          <a:p>
            <a:pPr marL="0" indent="0">
              <a:buNone/>
            </a:pPr>
            <a:r>
              <a:rPr lang="lv-LV" dirty="0"/>
              <a:t>[1, 2, 3] [1, 2, 3]</a:t>
            </a:r>
          </a:p>
          <a:p>
            <a:pPr marL="0" indent="0">
              <a:buNone/>
            </a:pPr>
            <a:r>
              <a:rPr lang="lv-LV" dirty="0" err="1"/>
              <a:t>True</a:t>
            </a:r>
            <a:endParaRPr lang="lv-LV" dirty="0"/>
          </a:p>
          <a:p>
            <a:pPr marL="0" indent="0">
              <a:buNone/>
            </a:pPr>
            <a:r>
              <a:rPr lang="lv-LV" dirty="0"/>
              <a:t>[1, 99, 3]</a:t>
            </a:r>
          </a:p>
        </p:txBody>
      </p:sp>
    </p:spTree>
    <p:extLst>
      <p:ext uri="{BB962C8B-B14F-4D97-AF65-F5344CB8AC3E}">
        <p14:creationId xmlns:p14="http://schemas.microsoft.com/office/powerpoint/2010/main" val="1070885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Seklā kopēšana</a:t>
            </a:r>
          </a:p>
        </p:txBody>
      </p:sp>
      <p:sp>
        <p:nvSpPr>
          <p:cNvPr id="3" name="Content Placeholder 2"/>
          <p:cNvSpPr>
            <a:spLocks noGrp="1"/>
          </p:cNvSpPr>
          <p:nvPr>
            <p:ph idx="1"/>
          </p:nvPr>
        </p:nvSpPr>
        <p:spPr/>
        <p:txBody>
          <a:bodyPr/>
          <a:lstStyle/>
          <a:p>
            <a:pPr marL="0" indent="0">
              <a:buNone/>
            </a:pPr>
            <a:r>
              <a:rPr lang="lv-LV" dirty="0"/>
              <a:t>Seklā kopēšana (</a:t>
            </a:r>
            <a:r>
              <a:rPr lang="lv-LV" dirty="0" err="1"/>
              <a:t>shallow</a:t>
            </a:r>
            <a:r>
              <a:rPr lang="lv-LV" dirty="0"/>
              <a:t> </a:t>
            </a:r>
            <a:r>
              <a:rPr lang="lv-LV" dirty="0" err="1"/>
              <a:t>copying</a:t>
            </a:r>
            <a:r>
              <a:rPr lang="lv-LV" dirty="0"/>
              <a:t>) veido pilnu vai daļēju pirmā līmeņa kopēšanu. Ja sarakstā ir tikai viens līmenis, tad tas nozīmē kopēšanu pilnā dziļumā, respektīvi visas struktūras kopēšanu no līmeņu viedokļa.</a:t>
            </a:r>
          </a:p>
          <a:p>
            <a:pPr marL="0" indent="0">
              <a:buNone/>
            </a:pPr>
            <a:r>
              <a:rPr lang="lv-LV" dirty="0"/>
              <a:t>Seklo kopēšanu var veikt šādos veidos:</a:t>
            </a:r>
          </a:p>
          <a:p>
            <a:r>
              <a:rPr lang="lv-LV" dirty="0"/>
              <a:t>ar funkciju </a:t>
            </a:r>
            <a:r>
              <a:rPr lang="lv-LV" dirty="0" err="1"/>
              <a:t>list</a:t>
            </a:r>
            <a:r>
              <a:rPr lang="lv-LV" dirty="0"/>
              <a:t>,</a:t>
            </a:r>
          </a:p>
          <a:p>
            <a:r>
              <a:rPr lang="lv-LV" dirty="0"/>
              <a:t>ar intervāla operatoru (:),</a:t>
            </a:r>
          </a:p>
          <a:p>
            <a:r>
              <a:rPr lang="lv-LV" dirty="0"/>
              <a:t>ar funkciju </a:t>
            </a:r>
            <a:r>
              <a:rPr lang="lv-LV" dirty="0" err="1"/>
              <a:t>copy</a:t>
            </a:r>
            <a:r>
              <a:rPr lang="lv-LV" dirty="0"/>
              <a:t>.</a:t>
            </a:r>
          </a:p>
          <a:p>
            <a:endParaRPr lang="lv-LV" dirty="0"/>
          </a:p>
        </p:txBody>
      </p:sp>
      <p:pic>
        <p:nvPicPr>
          <p:cNvPr id="4" name="Picture 3"/>
          <p:cNvPicPr>
            <a:picLocks noChangeAspect="1"/>
          </p:cNvPicPr>
          <p:nvPr/>
        </p:nvPicPr>
        <p:blipFill rotWithShape="1">
          <a:blip r:embed="rId2"/>
          <a:srcRect l="10075" t="63688" r="53656" b="19786"/>
          <a:stretch/>
        </p:blipFill>
        <p:spPr>
          <a:xfrm>
            <a:off x="4885899" y="4121624"/>
            <a:ext cx="6509380" cy="1667526"/>
          </a:xfrm>
          <a:prstGeom prst="rect">
            <a:avLst/>
          </a:prstGeom>
        </p:spPr>
      </p:pic>
    </p:spTree>
    <p:extLst>
      <p:ext uri="{BB962C8B-B14F-4D97-AF65-F5344CB8AC3E}">
        <p14:creationId xmlns:p14="http://schemas.microsoft.com/office/powerpoint/2010/main" val="2479467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99126" cy="1325563"/>
          </a:xfrm>
        </p:spPr>
        <p:txBody>
          <a:bodyPr>
            <a:noAutofit/>
          </a:bodyPr>
          <a:lstStyle/>
          <a:p>
            <a:r>
              <a:rPr lang="lv-LV" sz="3200" b="1" dirty="0"/>
              <a:t>Uzdevums 28</a:t>
            </a:r>
            <a:r>
              <a:rPr lang="lv-LV" sz="3200" dirty="0"/>
              <a:t/>
            </a:r>
            <a:br>
              <a:rPr lang="lv-LV" sz="3200" dirty="0"/>
            </a:br>
            <a:r>
              <a:rPr lang="lv-LV" sz="3200" dirty="0"/>
              <a:t>Seklā kopēšana viena līmeņa sarakstā. Saraksti bb1..bb44 ir četras dažādas saraksta a sākotnējā varianta (pilnas vai daļējas) kopijas</a:t>
            </a:r>
          </a:p>
        </p:txBody>
      </p:sp>
      <p:sp>
        <p:nvSpPr>
          <p:cNvPr id="3" name="Content Placeholder 2"/>
          <p:cNvSpPr>
            <a:spLocks noGrp="1"/>
          </p:cNvSpPr>
          <p:nvPr>
            <p:ph idx="1"/>
          </p:nvPr>
        </p:nvSpPr>
        <p:spPr/>
        <p:txBody>
          <a:bodyPr>
            <a:normAutofit fontScale="85000" lnSpcReduction="20000"/>
          </a:bodyPr>
          <a:lstStyle/>
          <a:p>
            <a:pPr marL="0" indent="0">
              <a:buNone/>
            </a:pPr>
            <a:r>
              <a:rPr lang="lv-LV" dirty="0" err="1"/>
              <a:t>aa</a:t>
            </a:r>
            <a:r>
              <a:rPr lang="lv-LV" dirty="0"/>
              <a:t> = [1,2,3]</a:t>
            </a:r>
          </a:p>
          <a:p>
            <a:pPr marL="0" indent="0">
              <a:buNone/>
            </a:pPr>
            <a:r>
              <a:rPr lang="lv-LV" dirty="0"/>
              <a:t>bb1 = </a:t>
            </a:r>
            <a:r>
              <a:rPr lang="lv-LV" dirty="0" err="1"/>
              <a:t>list(aa</a:t>
            </a:r>
            <a:r>
              <a:rPr lang="lv-LV" dirty="0"/>
              <a:t>)</a:t>
            </a:r>
          </a:p>
          <a:p>
            <a:pPr marL="0" indent="0">
              <a:buNone/>
            </a:pPr>
            <a:r>
              <a:rPr lang="lv-LV" dirty="0"/>
              <a:t>bb2 = </a:t>
            </a:r>
            <a:r>
              <a:rPr lang="lv-LV" dirty="0" err="1"/>
              <a:t>aa</a:t>
            </a:r>
            <a:r>
              <a:rPr lang="lv-LV" dirty="0"/>
              <a:t>[:]</a:t>
            </a:r>
          </a:p>
          <a:p>
            <a:pPr marL="0" indent="0">
              <a:buNone/>
            </a:pPr>
            <a:r>
              <a:rPr lang="lv-LV" dirty="0"/>
              <a:t>bb3 = </a:t>
            </a:r>
            <a:r>
              <a:rPr lang="lv-LV" dirty="0" err="1"/>
              <a:t>aa.copy</a:t>
            </a:r>
            <a:r>
              <a:rPr lang="lv-LV" dirty="0"/>
              <a:t>()</a:t>
            </a:r>
          </a:p>
          <a:p>
            <a:pPr marL="0" indent="0">
              <a:buNone/>
            </a:pPr>
            <a:r>
              <a:rPr lang="lv-LV" dirty="0"/>
              <a:t>bb4 = aa[:2]</a:t>
            </a:r>
          </a:p>
          <a:p>
            <a:pPr marL="0" indent="0">
              <a:buNone/>
            </a:pPr>
            <a:r>
              <a:rPr lang="nl-NL" dirty="0"/>
              <a:t>print(aa is bb1, aa is bb2, aa is bb3, aa is bb4)</a:t>
            </a:r>
          </a:p>
          <a:p>
            <a:pPr marL="0" indent="0">
              <a:buNone/>
            </a:pPr>
            <a:r>
              <a:rPr lang="lv-LV" dirty="0"/>
              <a:t>aa[1] = 999</a:t>
            </a:r>
          </a:p>
          <a:p>
            <a:pPr marL="0" indent="0">
              <a:buNone/>
            </a:pPr>
            <a:r>
              <a:rPr lang="lv-LV" dirty="0"/>
              <a:t>print(aa,bb1,bb2,bb3,bb4)</a:t>
            </a:r>
          </a:p>
          <a:p>
            <a:pPr marL="0" indent="0">
              <a:buNone/>
            </a:pPr>
            <a:endParaRPr lang="lv-LV" dirty="0"/>
          </a:p>
          <a:p>
            <a:pPr marL="0" indent="0">
              <a:buNone/>
            </a:pPr>
            <a:r>
              <a:rPr lang="lv-LV" dirty="0" err="1"/>
              <a:t>False</a:t>
            </a:r>
            <a:r>
              <a:rPr lang="lv-LV" dirty="0"/>
              <a:t> </a:t>
            </a:r>
            <a:r>
              <a:rPr lang="lv-LV" dirty="0" err="1"/>
              <a:t>False</a:t>
            </a:r>
            <a:r>
              <a:rPr lang="lv-LV" dirty="0"/>
              <a:t> </a:t>
            </a:r>
            <a:r>
              <a:rPr lang="lv-LV" dirty="0" err="1"/>
              <a:t>False</a:t>
            </a:r>
            <a:r>
              <a:rPr lang="lv-LV" dirty="0"/>
              <a:t> </a:t>
            </a:r>
            <a:r>
              <a:rPr lang="lv-LV" dirty="0" err="1"/>
              <a:t>False</a:t>
            </a:r>
            <a:endParaRPr lang="lv-LV" dirty="0"/>
          </a:p>
          <a:p>
            <a:pPr marL="0" indent="0">
              <a:buNone/>
            </a:pPr>
            <a:r>
              <a:rPr lang="lv-LV" dirty="0"/>
              <a:t>[1, 999, 3] [1, 2, 3] [1, 2, 3] [1, 2, 3] [1, 2]</a:t>
            </a:r>
          </a:p>
        </p:txBody>
      </p:sp>
    </p:spTree>
    <p:extLst>
      <p:ext uri="{BB962C8B-B14F-4D97-AF65-F5344CB8AC3E}">
        <p14:creationId xmlns:p14="http://schemas.microsoft.com/office/powerpoint/2010/main" val="3814213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v-LV" b="1" dirty="0"/>
              <a:t>Uzdevums 29</a:t>
            </a:r>
            <a:r>
              <a:rPr lang="lv-LV" dirty="0"/>
              <a:t/>
            </a:r>
            <a:br>
              <a:rPr lang="lv-LV" dirty="0"/>
            </a:br>
            <a:r>
              <a:rPr lang="lv-LV" sz="2700" dirty="0"/>
              <a:t>Seklā kopēšana kopē tikai pirmo līmeni, bet tālākie līmeņi netiek kopēti, bet tikai piešķirti. Seklā kopēšana vairāku līmeņu sarakstam. Tiek kopēts tikai pirmais līmenis.</a:t>
            </a:r>
          </a:p>
        </p:txBody>
      </p:sp>
      <p:sp>
        <p:nvSpPr>
          <p:cNvPr id="3" name="Content Placeholder 2"/>
          <p:cNvSpPr>
            <a:spLocks noGrp="1"/>
          </p:cNvSpPr>
          <p:nvPr>
            <p:ph idx="1"/>
          </p:nvPr>
        </p:nvSpPr>
        <p:spPr/>
        <p:txBody>
          <a:bodyPr>
            <a:normAutofit fontScale="62500" lnSpcReduction="20000"/>
          </a:bodyPr>
          <a:lstStyle/>
          <a:p>
            <a:pPr marL="0" indent="0">
              <a:buNone/>
            </a:pPr>
            <a:r>
              <a:rPr lang="lv-LV" dirty="0" err="1"/>
              <a:t>aa</a:t>
            </a:r>
            <a:r>
              <a:rPr lang="lv-LV" dirty="0"/>
              <a:t> = [1,2,[4,5,6]]</a:t>
            </a:r>
          </a:p>
          <a:p>
            <a:pPr marL="0" indent="0">
              <a:buNone/>
            </a:pPr>
            <a:r>
              <a:rPr lang="lv-LV" dirty="0" err="1"/>
              <a:t>bb</a:t>
            </a:r>
            <a:r>
              <a:rPr lang="lv-LV" dirty="0"/>
              <a:t> = </a:t>
            </a:r>
            <a:r>
              <a:rPr lang="lv-LV" dirty="0" err="1"/>
              <a:t>aa</a:t>
            </a:r>
            <a:r>
              <a:rPr lang="lv-LV" dirty="0"/>
              <a:t>[:]</a:t>
            </a:r>
          </a:p>
          <a:p>
            <a:pPr marL="0" indent="0">
              <a:buNone/>
            </a:pPr>
            <a:r>
              <a:rPr lang="lv-LV" dirty="0"/>
              <a:t>aa[1] = 22</a:t>
            </a:r>
          </a:p>
          <a:p>
            <a:pPr marL="0" indent="0">
              <a:buNone/>
            </a:pPr>
            <a:r>
              <a:rPr lang="lv-LV" dirty="0"/>
              <a:t>aa[2][1] = 55</a:t>
            </a:r>
          </a:p>
          <a:p>
            <a:pPr marL="0" indent="0">
              <a:buNone/>
            </a:pPr>
            <a:r>
              <a:rPr lang="lv-LV" dirty="0" err="1"/>
              <a:t>print(aa</a:t>
            </a:r>
            <a:r>
              <a:rPr lang="lv-LV" dirty="0"/>
              <a:t>)</a:t>
            </a:r>
          </a:p>
          <a:p>
            <a:pPr marL="0" indent="0">
              <a:buNone/>
            </a:pPr>
            <a:r>
              <a:rPr lang="lv-LV" dirty="0" err="1"/>
              <a:t>print(bb</a:t>
            </a:r>
            <a:r>
              <a:rPr lang="lv-LV" dirty="0"/>
              <a:t>) # pirmā līmeņa kopija, bet otrajā tas pats masīvs</a:t>
            </a:r>
          </a:p>
          <a:p>
            <a:pPr marL="0" indent="0">
              <a:buNone/>
            </a:pPr>
            <a:r>
              <a:rPr lang="lv-LV" dirty="0" err="1"/>
              <a:t>print(aa</a:t>
            </a:r>
            <a:r>
              <a:rPr lang="lv-LV" dirty="0"/>
              <a:t> </a:t>
            </a:r>
            <a:r>
              <a:rPr lang="lv-LV" dirty="0" err="1"/>
              <a:t>is</a:t>
            </a:r>
            <a:r>
              <a:rPr lang="lv-LV" dirty="0"/>
              <a:t> </a:t>
            </a:r>
            <a:r>
              <a:rPr lang="lv-LV" dirty="0" err="1"/>
              <a:t>bb</a:t>
            </a:r>
            <a:r>
              <a:rPr lang="lv-LV" dirty="0"/>
              <a:t>) # nav tas pats saraksts</a:t>
            </a:r>
          </a:p>
          <a:p>
            <a:pPr marL="0" indent="0">
              <a:buNone/>
            </a:pPr>
            <a:r>
              <a:rPr lang="lv-LV" dirty="0"/>
              <a:t>print(aa[2] </a:t>
            </a:r>
            <a:r>
              <a:rPr lang="lv-LV" dirty="0" err="1"/>
              <a:t>is</a:t>
            </a:r>
            <a:r>
              <a:rPr lang="lv-LV" dirty="0"/>
              <a:t> bb[2]) # otrajā līmenī ir tas pats saraksts</a:t>
            </a:r>
          </a:p>
          <a:p>
            <a:pPr marL="0" indent="0">
              <a:buNone/>
            </a:pPr>
            <a:endParaRPr lang="lv-LV" dirty="0"/>
          </a:p>
          <a:p>
            <a:pPr marL="0" indent="0">
              <a:buNone/>
            </a:pPr>
            <a:r>
              <a:rPr lang="lv-LV" dirty="0"/>
              <a:t>[1, 22, [4, 55, 6]]</a:t>
            </a:r>
          </a:p>
          <a:p>
            <a:pPr marL="0" indent="0">
              <a:buNone/>
            </a:pPr>
            <a:r>
              <a:rPr lang="lv-LV" dirty="0"/>
              <a:t>[1, 2, [4, 55, 6]]</a:t>
            </a:r>
          </a:p>
          <a:p>
            <a:pPr marL="0" indent="0">
              <a:buNone/>
            </a:pPr>
            <a:r>
              <a:rPr lang="lv-LV" dirty="0" err="1"/>
              <a:t>False</a:t>
            </a:r>
            <a:endParaRPr lang="lv-LV" dirty="0"/>
          </a:p>
          <a:p>
            <a:pPr marL="0" indent="0">
              <a:buNone/>
            </a:pPr>
            <a:r>
              <a:rPr lang="lv-LV" dirty="0" err="1"/>
              <a:t>True</a:t>
            </a:r>
            <a:endParaRPr lang="lv-LV" dirty="0"/>
          </a:p>
        </p:txBody>
      </p:sp>
      <p:pic>
        <p:nvPicPr>
          <p:cNvPr id="4" name="Picture 3"/>
          <p:cNvPicPr>
            <a:picLocks noChangeAspect="1"/>
          </p:cNvPicPr>
          <p:nvPr/>
        </p:nvPicPr>
        <p:blipFill rotWithShape="1">
          <a:blip r:embed="rId2"/>
          <a:srcRect l="13097" t="35416" r="50523" b="37307"/>
          <a:stretch/>
        </p:blipFill>
        <p:spPr>
          <a:xfrm>
            <a:off x="7342495" y="2265529"/>
            <a:ext cx="4435522" cy="1869744"/>
          </a:xfrm>
          <a:prstGeom prst="rect">
            <a:avLst/>
          </a:prstGeom>
        </p:spPr>
      </p:pic>
    </p:spTree>
    <p:extLst>
      <p:ext uri="{BB962C8B-B14F-4D97-AF65-F5344CB8AC3E}">
        <p14:creationId xmlns:p14="http://schemas.microsoft.com/office/powerpoint/2010/main" val="3331084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Dziļā kopēšana</a:t>
            </a:r>
          </a:p>
        </p:txBody>
      </p:sp>
      <p:sp>
        <p:nvSpPr>
          <p:cNvPr id="3" name="Content Placeholder 2"/>
          <p:cNvSpPr>
            <a:spLocks noGrp="1"/>
          </p:cNvSpPr>
          <p:nvPr>
            <p:ph idx="1"/>
          </p:nvPr>
        </p:nvSpPr>
        <p:spPr/>
        <p:txBody>
          <a:bodyPr/>
          <a:lstStyle/>
          <a:p>
            <a:pPr marL="0" indent="0">
              <a:buNone/>
            </a:pPr>
            <a:r>
              <a:rPr lang="lv-LV" dirty="0"/>
              <a:t>Dziļā kopēšana (</a:t>
            </a:r>
            <a:r>
              <a:rPr lang="lv-LV" dirty="0" err="1"/>
              <a:t>deep</a:t>
            </a:r>
            <a:r>
              <a:rPr lang="lv-LV" dirty="0"/>
              <a:t> </a:t>
            </a:r>
            <a:r>
              <a:rPr lang="lv-LV" dirty="0" err="1"/>
              <a:t>copying</a:t>
            </a:r>
            <a:r>
              <a:rPr lang="lv-LV" dirty="0"/>
              <a:t>) kopē visus līmeņus, un to dara funkcija </a:t>
            </a:r>
            <a:r>
              <a:rPr lang="lv-LV" dirty="0" err="1"/>
              <a:t>deepcopy</a:t>
            </a:r>
            <a:r>
              <a:rPr lang="lv-LV" dirty="0"/>
              <a:t> no bibliotēkas </a:t>
            </a:r>
            <a:r>
              <a:rPr lang="lv-LV" dirty="0" err="1"/>
              <a:t>copy</a:t>
            </a:r>
            <a:endParaRPr lang="lv-LV" dirty="0"/>
          </a:p>
          <a:p>
            <a:pPr marL="0" indent="0">
              <a:buNone/>
            </a:pPr>
            <a:endParaRPr lang="lv-LV" dirty="0"/>
          </a:p>
        </p:txBody>
      </p:sp>
      <p:pic>
        <p:nvPicPr>
          <p:cNvPr id="4" name="Picture 3"/>
          <p:cNvPicPr>
            <a:picLocks noChangeAspect="1"/>
          </p:cNvPicPr>
          <p:nvPr/>
        </p:nvPicPr>
        <p:blipFill rotWithShape="1">
          <a:blip r:embed="rId2"/>
          <a:srcRect l="14216" t="47760" r="41791" b="26157"/>
          <a:stretch/>
        </p:blipFill>
        <p:spPr>
          <a:xfrm>
            <a:off x="2429302" y="3316407"/>
            <a:ext cx="5363570" cy="1787856"/>
          </a:xfrm>
          <a:prstGeom prst="rect">
            <a:avLst/>
          </a:prstGeom>
        </p:spPr>
      </p:pic>
    </p:spTree>
    <p:extLst>
      <p:ext uri="{BB962C8B-B14F-4D97-AF65-F5344CB8AC3E}">
        <p14:creationId xmlns:p14="http://schemas.microsoft.com/office/powerpoint/2010/main" val="2285690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30</a:t>
            </a:r>
            <a:r>
              <a:rPr lang="lv-LV" dirty="0"/>
              <a:t/>
            </a:r>
            <a:br>
              <a:rPr lang="lv-LV" dirty="0"/>
            </a:br>
            <a:r>
              <a:rPr lang="lv-LV" dirty="0"/>
              <a:t>Dziļā kopēšana</a:t>
            </a:r>
          </a:p>
        </p:txBody>
      </p:sp>
      <p:sp>
        <p:nvSpPr>
          <p:cNvPr id="3" name="Content Placeholder 2"/>
          <p:cNvSpPr>
            <a:spLocks noGrp="1"/>
          </p:cNvSpPr>
          <p:nvPr>
            <p:ph idx="1"/>
          </p:nvPr>
        </p:nvSpPr>
        <p:spPr>
          <a:xfrm>
            <a:off x="838200" y="1842448"/>
            <a:ext cx="10515600" cy="4743948"/>
          </a:xfrm>
        </p:spPr>
        <p:txBody>
          <a:bodyPr>
            <a:normAutofit fontScale="70000" lnSpcReduction="20000"/>
          </a:bodyPr>
          <a:lstStyle/>
          <a:p>
            <a:pPr marL="0" indent="0">
              <a:buNone/>
            </a:pPr>
            <a:r>
              <a:rPr lang="lv-LV" dirty="0" err="1"/>
              <a:t>import</a:t>
            </a:r>
            <a:r>
              <a:rPr lang="lv-LV" dirty="0"/>
              <a:t> </a:t>
            </a:r>
            <a:r>
              <a:rPr lang="lv-LV" dirty="0" err="1"/>
              <a:t>copy</a:t>
            </a:r>
            <a:endParaRPr lang="lv-LV" dirty="0"/>
          </a:p>
          <a:p>
            <a:pPr marL="0" indent="0">
              <a:buNone/>
            </a:pPr>
            <a:r>
              <a:rPr lang="lv-LV" dirty="0" err="1"/>
              <a:t>aa</a:t>
            </a:r>
            <a:r>
              <a:rPr lang="lv-LV" dirty="0"/>
              <a:t> = [1,2,[4,5,6]]</a:t>
            </a:r>
          </a:p>
          <a:p>
            <a:pPr marL="0" indent="0">
              <a:buNone/>
            </a:pPr>
            <a:r>
              <a:rPr lang="lv-LV" dirty="0" err="1"/>
              <a:t>bb</a:t>
            </a:r>
            <a:r>
              <a:rPr lang="lv-LV" dirty="0"/>
              <a:t> = </a:t>
            </a:r>
            <a:r>
              <a:rPr lang="lv-LV" dirty="0" err="1"/>
              <a:t>copy.deepcopy(aa</a:t>
            </a:r>
            <a:r>
              <a:rPr lang="lv-LV" dirty="0"/>
              <a:t>)</a:t>
            </a:r>
          </a:p>
          <a:p>
            <a:pPr marL="0" indent="0">
              <a:buNone/>
            </a:pPr>
            <a:r>
              <a:rPr lang="lv-LV" dirty="0"/>
              <a:t>aa[1] = 22</a:t>
            </a:r>
          </a:p>
          <a:p>
            <a:pPr marL="0" indent="0">
              <a:buNone/>
            </a:pPr>
            <a:r>
              <a:rPr lang="lv-LV" dirty="0"/>
              <a:t>aa[2][1] = 55</a:t>
            </a:r>
          </a:p>
          <a:p>
            <a:pPr marL="0" indent="0">
              <a:buNone/>
            </a:pPr>
            <a:r>
              <a:rPr lang="lv-LV" dirty="0" err="1"/>
              <a:t>print(aa</a:t>
            </a:r>
            <a:r>
              <a:rPr lang="lv-LV" dirty="0"/>
              <a:t>)</a:t>
            </a:r>
          </a:p>
          <a:p>
            <a:pPr marL="0" indent="0">
              <a:buNone/>
            </a:pPr>
            <a:r>
              <a:rPr lang="lv-LV" dirty="0" err="1"/>
              <a:t>print(bb</a:t>
            </a:r>
            <a:r>
              <a:rPr lang="lv-LV" dirty="0"/>
              <a:t>) # pilna kopija</a:t>
            </a:r>
          </a:p>
          <a:p>
            <a:pPr marL="0" indent="0">
              <a:buNone/>
            </a:pPr>
            <a:r>
              <a:rPr lang="lv-LV" dirty="0" err="1"/>
              <a:t>print(aa</a:t>
            </a:r>
            <a:r>
              <a:rPr lang="lv-LV" dirty="0"/>
              <a:t> </a:t>
            </a:r>
            <a:r>
              <a:rPr lang="lv-LV" dirty="0" err="1"/>
              <a:t>is</a:t>
            </a:r>
            <a:r>
              <a:rPr lang="lv-LV" dirty="0"/>
              <a:t> </a:t>
            </a:r>
            <a:r>
              <a:rPr lang="lv-LV" dirty="0" err="1"/>
              <a:t>bb</a:t>
            </a:r>
            <a:r>
              <a:rPr lang="lv-LV" dirty="0"/>
              <a:t>) # nav tas pats saraksts</a:t>
            </a:r>
          </a:p>
          <a:p>
            <a:pPr marL="0" indent="0">
              <a:buNone/>
            </a:pPr>
            <a:r>
              <a:rPr lang="lv-LV" dirty="0"/>
              <a:t>print(aa[2] </a:t>
            </a:r>
            <a:r>
              <a:rPr lang="lv-LV" dirty="0" err="1"/>
              <a:t>is</a:t>
            </a:r>
            <a:r>
              <a:rPr lang="lv-LV" dirty="0"/>
              <a:t> bb[2]) # otrajā līmenī arī nav tas pats saraksts</a:t>
            </a:r>
          </a:p>
          <a:p>
            <a:pPr marL="0" indent="0">
              <a:buNone/>
            </a:pPr>
            <a:endParaRPr lang="lv-LV" dirty="0"/>
          </a:p>
          <a:p>
            <a:pPr marL="0" indent="0">
              <a:buNone/>
            </a:pPr>
            <a:r>
              <a:rPr lang="lv-LV" dirty="0"/>
              <a:t>[1, 22, [4, 55, 6]]</a:t>
            </a:r>
          </a:p>
          <a:p>
            <a:pPr marL="0" indent="0">
              <a:buNone/>
            </a:pPr>
            <a:r>
              <a:rPr lang="lv-LV" dirty="0"/>
              <a:t>[1, 2, [4, 5, 6]]</a:t>
            </a:r>
          </a:p>
          <a:p>
            <a:pPr marL="0" indent="0">
              <a:buNone/>
            </a:pPr>
            <a:r>
              <a:rPr lang="lv-LV" dirty="0" err="1"/>
              <a:t>False</a:t>
            </a:r>
            <a:endParaRPr lang="lv-LV" dirty="0"/>
          </a:p>
          <a:p>
            <a:pPr marL="0" indent="0">
              <a:buNone/>
            </a:pPr>
            <a:r>
              <a:rPr lang="lv-LV" dirty="0" err="1"/>
              <a:t>False</a:t>
            </a:r>
            <a:endParaRPr lang="lv-LV" dirty="0"/>
          </a:p>
        </p:txBody>
      </p:sp>
    </p:spTree>
    <p:extLst>
      <p:ext uri="{BB962C8B-B14F-4D97-AF65-F5344CB8AC3E}">
        <p14:creationId xmlns:p14="http://schemas.microsoft.com/office/powerpoint/2010/main" val="3152543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Slēgtie saraksti jeb korteži (</a:t>
            </a:r>
            <a:r>
              <a:rPr lang="lv-LV" dirty="0" err="1"/>
              <a:t>tuple</a:t>
            </a:r>
            <a:r>
              <a:rPr lang="lv-LV" dirty="0"/>
              <a:t>)</a:t>
            </a:r>
          </a:p>
        </p:txBody>
      </p:sp>
      <p:sp>
        <p:nvSpPr>
          <p:cNvPr id="3" name="Content Placeholder 2"/>
          <p:cNvSpPr>
            <a:spLocks noGrp="1"/>
          </p:cNvSpPr>
          <p:nvPr>
            <p:ph idx="1"/>
          </p:nvPr>
        </p:nvSpPr>
        <p:spPr/>
        <p:txBody>
          <a:bodyPr>
            <a:normAutofit fontScale="85000" lnSpcReduction="20000"/>
          </a:bodyPr>
          <a:lstStyle/>
          <a:p>
            <a:pPr marL="0" indent="0">
              <a:buNone/>
            </a:pPr>
            <a:r>
              <a:rPr lang="lv-LV" dirty="0"/>
              <a:t>Valodā </a:t>
            </a:r>
            <a:r>
              <a:rPr lang="lv-LV" dirty="0" err="1"/>
              <a:t>Python</a:t>
            </a:r>
            <a:r>
              <a:rPr lang="lv-LV" dirty="0"/>
              <a:t> ir vēl viens saraksta veids – slēgtais saraksts (</a:t>
            </a:r>
            <a:r>
              <a:rPr lang="lv-LV" dirty="0" err="1"/>
              <a:t>tuple</a:t>
            </a:r>
            <a:r>
              <a:rPr lang="lv-LV" dirty="0"/>
              <a:t>), kas daudzējādā ziņā ir līdzīgs parastajam sarakstam (</a:t>
            </a:r>
            <a:r>
              <a:rPr lang="lv-LV" dirty="0" err="1"/>
              <a:t>list</a:t>
            </a:r>
            <a:r>
              <a:rPr lang="lv-LV" dirty="0"/>
              <a:t>), bet kam ir šādas atšķirības (vai nu pēc būtības, vai tehniski):</a:t>
            </a:r>
          </a:p>
          <a:p>
            <a:pPr marL="0" indent="0">
              <a:buNone/>
            </a:pPr>
            <a:r>
              <a:rPr lang="lv-LV" dirty="0"/>
              <a:t>1. inicializācijas virkne tiek likta apaļajās iekavās, nevis kvadrātiekavās.</a:t>
            </a:r>
          </a:p>
          <a:p>
            <a:pPr lvl="1"/>
            <a:r>
              <a:rPr lang="lv-LV" dirty="0"/>
              <a:t>a. lai inicializētu sarakstu garumā 1, aiz elementa liek papildus komatu ar nolūku atšķirt šo konstrukciju no parastas iekavu izmantošanas, piemēram, (99)</a:t>
            </a:r>
          </a:p>
          <a:p>
            <a:pPr marL="0" indent="0">
              <a:buNone/>
            </a:pPr>
            <a:r>
              <a:rPr lang="fr-FR" dirty="0"/>
              <a:t>2. </a:t>
            </a:r>
            <a:r>
              <a:rPr lang="fr-FR" dirty="0" err="1"/>
              <a:t>datu</a:t>
            </a:r>
            <a:r>
              <a:rPr lang="fr-FR" dirty="0"/>
              <a:t> </a:t>
            </a:r>
            <a:r>
              <a:rPr lang="fr-FR" dirty="0" err="1"/>
              <a:t>tips</a:t>
            </a:r>
            <a:r>
              <a:rPr lang="fr-FR" dirty="0"/>
              <a:t> </a:t>
            </a:r>
            <a:r>
              <a:rPr lang="fr-FR" dirty="0" err="1"/>
              <a:t>saucas</a:t>
            </a:r>
            <a:r>
              <a:rPr lang="fr-FR" dirty="0"/>
              <a:t> </a:t>
            </a:r>
            <a:r>
              <a:rPr lang="fr-FR" dirty="0" err="1"/>
              <a:t>tuple</a:t>
            </a:r>
            <a:r>
              <a:rPr lang="fr-FR" dirty="0"/>
              <a:t>,</a:t>
            </a:r>
          </a:p>
          <a:p>
            <a:pPr marL="0" indent="0">
              <a:buNone/>
            </a:pPr>
            <a:r>
              <a:rPr lang="fi-FI" dirty="0"/>
              <a:t>3. slēgto sarakstu nevar mainīt (ne pievienojot vai izmetot elementus, ne mainot kāda</a:t>
            </a:r>
            <a:r>
              <a:rPr lang="lv-LV" dirty="0"/>
              <a:t> elementa vērtību), </a:t>
            </a:r>
          </a:p>
          <a:p>
            <a:pPr marL="0" indent="0">
              <a:buNone/>
            </a:pPr>
            <a:r>
              <a:rPr lang="lv-LV" dirty="0"/>
              <a:t>4. ja pēc līdzības ar sarakstu (</a:t>
            </a:r>
            <a:r>
              <a:rPr lang="lv-LV" dirty="0" err="1"/>
              <a:t>list</a:t>
            </a:r>
            <a:r>
              <a:rPr lang="lv-LV" dirty="0"/>
              <a:t>) slēgto sarakstu veido ar ģeneratoru, papildus jālieto funkcija </a:t>
            </a:r>
            <a:r>
              <a:rPr lang="lv-LV" dirty="0" err="1"/>
              <a:t>tuple</a:t>
            </a:r>
            <a:r>
              <a:rPr lang="lv-LV" dirty="0"/>
              <a:t>, citādi tiek izveidots t.s. ģeneratora objekts,</a:t>
            </a:r>
          </a:p>
          <a:p>
            <a:pPr marL="0" indent="0">
              <a:buNone/>
            </a:pPr>
            <a:r>
              <a:rPr lang="lv-LV" dirty="0"/>
              <a:t>5. programmas tekstā par slēgto sarakstu dažreiz tiek interpretētas vērtības, kas vienkārši atdalītas ar komatiem (bez apaļajām iekavām apkārt), </a:t>
            </a:r>
          </a:p>
        </p:txBody>
      </p:sp>
    </p:spTree>
    <p:extLst>
      <p:ext uri="{BB962C8B-B14F-4D97-AF65-F5344CB8AC3E}">
        <p14:creationId xmlns:p14="http://schemas.microsoft.com/office/powerpoint/2010/main" val="3838151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p:txBody>
          <a:bodyPr>
            <a:normAutofit/>
          </a:bodyPr>
          <a:lstStyle/>
          <a:p>
            <a:r>
              <a:rPr lang="lv-LV" dirty="0"/>
              <a:t>Atšķirībā no saraksta (</a:t>
            </a:r>
            <a:r>
              <a:rPr lang="lv-LV" dirty="0" err="1"/>
              <a:t>list</a:t>
            </a:r>
            <a:r>
              <a:rPr lang="lv-LV" dirty="0"/>
              <a:t>), kas pieder t.s. maināmajiem (</a:t>
            </a:r>
            <a:r>
              <a:rPr lang="lv-LV" dirty="0" err="1"/>
              <a:t>mutable</a:t>
            </a:r>
            <a:r>
              <a:rPr lang="lv-LV" dirty="0"/>
              <a:t>) datu tipiem, slēgtais saraksts (</a:t>
            </a:r>
            <a:r>
              <a:rPr lang="lv-LV" dirty="0" err="1"/>
              <a:t>tuple</a:t>
            </a:r>
            <a:r>
              <a:rPr lang="lv-LV" dirty="0"/>
              <a:t>) pieder t.s. nemaināmajiem (</a:t>
            </a:r>
            <a:r>
              <a:rPr lang="lv-LV" dirty="0" err="1"/>
              <a:t>immutable</a:t>
            </a:r>
            <a:r>
              <a:rPr lang="lv-LV" dirty="0"/>
              <a:t>) – šīs ir divas svarīgas datu tipu kategorijas valodā </a:t>
            </a:r>
            <a:r>
              <a:rPr lang="lv-LV" dirty="0" err="1"/>
              <a:t>Python</a:t>
            </a:r>
            <a:r>
              <a:rPr lang="lv-LV" dirty="0"/>
              <a:t>.</a:t>
            </a:r>
          </a:p>
          <a:p>
            <a:r>
              <a:rPr lang="lv-LV" dirty="0"/>
              <a:t>Kāpēc vispār ir vajadzīgs datu tips </a:t>
            </a:r>
            <a:r>
              <a:rPr lang="lv-LV" dirty="0" err="1"/>
              <a:t>tuple</a:t>
            </a:r>
            <a:r>
              <a:rPr lang="lv-LV" dirty="0"/>
              <a:t>, ja ir datu tips </a:t>
            </a:r>
            <a:r>
              <a:rPr lang="lv-LV" dirty="0" err="1"/>
              <a:t>list</a:t>
            </a:r>
            <a:r>
              <a:rPr lang="lv-LV" dirty="0"/>
              <a:t>? Programmēšanā rekomendējamā prakse ir “aizliegt visu, ko var aizliegt”, ja vien tas netraucē, tādā veidā samazinot iespēju nejauši kaut ko mainīt un tādējādi pieļaut kļūdas (līdzīgiem nolūkiem citās programmēšanas valodās tiek lietoti modifikatori </a:t>
            </a:r>
            <a:r>
              <a:rPr lang="lv-LV" dirty="0" err="1"/>
              <a:t>const</a:t>
            </a:r>
            <a:r>
              <a:rPr lang="lv-LV" dirty="0"/>
              <a:t>, </a:t>
            </a:r>
            <a:r>
              <a:rPr lang="lv-LV" dirty="0" err="1"/>
              <a:t>private</a:t>
            </a:r>
            <a:r>
              <a:rPr lang="lv-LV" dirty="0"/>
              <a:t>), līdz ar to </a:t>
            </a:r>
            <a:r>
              <a:rPr lang="lv-LV" dirty="0" err="1"/>
              <a:t>tuple</a:t>
            </a:r>
            <a:r>
              <a:rPr lang="lv-LV" dirty="0"/>
              <a:t> ir tāds kā “drošais” saraksta variants, kurš noteikti būtu izmantojams, ja tas dotajā situācijā der.</a:t>
            </a:r>
          </a:p>
        </p:txBody>
      </p:sp>
    </p:spTree>
    <p:extLst>
      <p:ext uri="{BB962C8B-B14F-4D97-AF65-F5344CB8AC3E}">
        <p14:creationId xmlns:p14="http://schemas.microsoft.com/office/powerpoint/2010/main" val="149327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ltLang="lv-LV" dirty="0"/>
              <a:t>Piekļuve saraksta elementiem</a:t>
            </a:r>
            <a:endParaRPr lang="lv-LV" dirty="0"/>
          </a:p>
        </p:txBody>
      </p:sp>
      <p:sp>
        <p:nvSpPr>
          <p:cNvPr id="3" name="Content Placeholder 2"/>
          <p:cNvSpPr>
            <a:spLocks noGrp="1"/>
          </p:cNvSpPr>
          <p:nvPr>
            <p:ph idx="1"/>
          </p:nvPr>
        </p:nvSpPr>
        <p:spPr>
          <a:xfrm>
            <a:off x="838199" y="1493948"/>
            <a:ext cx="11010363" cy="5177307"/>
          </a:xfrm>
        </p:spPr>
        <p:txBody>
          <a:bodyPr>
            <a:normAutofit fontScale="92500" lnSpcReduction="10000"/>
          </a:bodyPr>
          <a:lstStyle/>
          <a:p>
            <a:pPr>
              <a:lnSpc>
                <a:spcPct val="70000"/>
              </a:lnSpc>
            </a:pPr>
            <a:r>
              <a:rPr lang="lv-LV" altLang="lv-LV" dirty="0"/>
              <a:t>piekļuve notiek, norādot elementa kārtas numuru (indeksu) sarakstā</a:t>
            </a:r>
          </a:p>
          <a:p>
            <a:pPr lvl="2">
              <a:lnSpc>
                <a:spcPct val="110000"/>
              </a:lnSpc>
            </a:pPr>
            <a:r>
              <a:rPr lang="lv-LV" altLang="lv-LV" sz="2400" dirty="0"/>
              <a:t>n elementu sarakstam indeksi tiek numurēti no 0 līdz n-1</a:t>
            </a:r>
          </a:p>
          <a:p>
            <a:pPr>
              <a:lnSpc>
                <a:spcPct val="70000"/>
              </a:lnSpc>
            </a:pPr>
            <a:r>
              <a:rPr lang="lv-LV" altLang="lv-LV" dirty="0"/>
              <a:t>saraksta aktuālo garumu iespējams noskaidrot ar funkciju </a:t>
            </a:r>
            <a:r>
              <a:rPr lang="lv-LV" altLang="lv-LV" i="1" dirty="0" err="1"/>
              <a:t>len</a:t>
            </a:r>
            <a:endParaRPr lang="lv-LV" altLang="lv-LV" i="1" dirty="0"/>
          </a:p>
          <a:p>
            <a:pPr lvl="2">
              <a:lnSpc>
                <a:spcPct val="120000"/>
              </a:lnSpc>
            </a:pPr>
            <a:r>
              <a:rPr lang="lv-LV" altLang="lv-LV" sz="2400" dirty="0" err="1">
                <a:latin typeface="Courier New" panose="02070309020205020404" pitchFamily="49" charset="0"/>
                <a:cs typeface="Courier New" panose="02070309020205020404" pitchFamily="49" charset="0"/>
              </a:rPr>
              <a:t>arr</a:t>
            </a:r>
            <a:r>
              <a:rPr lang="lv-LV" altLang="lv-LV" sz="2400" dirty="0">
                <a:latin typeface="Courier New" panose="02070309020205020404" pitchFamily="49" charset="0"/>
                <a:cs typeface="Courier New" panose="02070309020205020404" pitchFamily="49" charset="0"/>
              </a:rPr>
              <a:t> = [17, -5, 0, "</a:t>
            </a:r>
            <a:r>
              <a:rPr lang="lv-LV" altLang="lv-LV" sz="2400" dirty="0" err="1">
                <a:latin typeface="Courier New" panose="02070309020205020404" pitchFamily="49" charset="0"/>
                <a:cs typeface="Courier New" panose="02070309020205020404" pitchFamily="49" charset="0"/>
              </a:rPr>
              <a:t>abc</a:t>
            </a:r>
            <a:r>
              <a:rPr lang="lv-LV" altLang="lv-LV" sz="2400" dirty="0">
                <a:latin typeface="Courier New" panose="02070309020205020404" pitchFamily="49" charset="0"/>
                <a:cs typeface="Courier New" panose="02070309020205020404" pitchFamily="49" charset="0"/>
              </a:rPr>
              <a:t>", 2.5]</a:t>
            </a:r>
            <a:br>
              <a:rPr lang="lv-LV" altLang="lv-LV" sz="2400" dirty="0">
                <a:latin typeface="Courier New" panose="02070309020205020404" pitchFamily="49" charset="0"/>
                <a:cs typeface="Courier New" panose="02070309020205020404" pitchFamily="49" charset="0"/>
              </a:rPr>
            </a:br>
            <a:r>
              <a:rPr lang="lv-LV" altLang="lv-LV" sz="2400" dirty="0" err="1">
                <a:latin typeface="Courier New" panose="02070309020205020404" pitchFamily="49" charset="0"/>
                <a:cs typeface="Courier New" panose="02070309020205020404" pitchFamily="49" charset="0"/>
              </a:rPr>
              <a:t>l=len(arr</a:t>
            </a:r>
            <a:r>
              <a:rPr lang="lv-LV" altLang="lv-LV" sz="2400" dirty="0">
                <a:latin typeface="Courier New" panose="02070309020205020404" pitchFamily="49" charset="0"/>
                <a:cs typeface="Courier New" panose="02070309020205020404" pitchFamily="49" charset="0"/>
              </a:rPr>
              <a:t>)</a:t>
            </a:r>
            <a:br>
              <a:rPr lang="lv-LV" altLang="lv-LV" sz="2400" dirty="0">
                <a:latin typeface="Courier New" panose="02070309020205020404" pitchFamily="49" charset="0"/>
                <a:cs typeface="Courier New" panose="02070309020205020404" pitchFamily="49" charset="0"/>
              </a:rPr>
            </a:br>
            <a:r>
              <a:rPr lang="lv-LV" altLang="lv-LV" sz="2400" dirty="0" err="1">
                <a:latin typeface="Courier New" panose="02070309020205020404" pitchFamily="49" charset="0"/>
                <a:cs typeface="Courier New" panose="02070309020205020404" pitchFamily="49" charset="0"/>
              </a:rPr>
              <a:t>print(l</a:t>
            </a:r>
            <a:r>
              <a:rPr lang="lv-LV" altLang="lv-LV" sz="2400" dirty="0">
                <a:latin typeface="Courier New" panose="02070309020205020404" pitchFamily="49" charset="0"/>
                <a:cs typeface="Courier New" panose="02070309020205020404" pitchFamily="49" charset="0"/>
              </a:rPr>
              <a:t>) // 5</a:t>
            </a:r>
          </a:p>
          <a:p>
            <a:pPr>
              <a:lnSpc>
                <a:spcPct val="70000"/>
              </a:lnSpc>
            </a:pPr>
            <a:r>
              <a:rPr lang="lv-LV" altLang="lv-LV" dirty="0"/>
              <a:t>darbošanās ar saraksta indeksiem tiek pārbaudīta</a:t>
            </a:r>
          </a:p>
          <a:p>
            <a:pPr lvl="2">
              <a:lnSpc>
                <a:spcPct val="120000"/>
              </a:lnSpc>
            </a:pPr>
            <a:r>
              <a:rPr lang="lv-LV" altLang="lv-LV" sz="2400" dirty="0">
                <a:latin typeface="Courier New" panose="02070309020205020404" pitchFamily="49" charset="0"/>
                <a:cs typeface="Courier New" panose="02070309020205020404" pitchFamily="49" charset="0"/>
              </a:rPr>
              <a:t>x = [17, -5, 0]</a:t>
            </a:r>
            <a:br>
              <a:rPr lang="lv-LV" altLang="lv-LV" sz="2400" dirty="0">
                <a:latin typeface="Courier New" panose="02070309020205020404" pitchFamily="49" charset="0"/>
                <a:cs typeface="Courier New" panose="02070309020205020404" pitchFamily="49" charset="0"/>
              </a:rPr>
            </a:br>
            <a:r>
              <a:rPr lang="lv-LV" altLang="lv-LV" sz="2400" dirty="0">
                <a:latin typeface="Courier New" panose="02070309020205020404" pitchFamily="49" charset="0"/>
                <a:cs typeface="Courier New" panose="02070309020205020404" pitchFamily="49" charset="0"/>
              </a:rPr>
              <a:t>x[5] = "</a:t>
            </a:r>
            <a:r>
              <a:rPr lang="lv-LV" altLang="lv-LV" sz="2400" dirty="0" err="1">
                <a:latin typeface="Courier New" panose="02070309020205020404" pitchFamily="49" charset="0"/>
                <a:cs typeface="Courier New" panose="02070309020205020404" pitchFamily="49" charset="0"/>
              </a:rPr>
              <a:t>def</a:t>
            </a:r>
            <a:r>
              <a:rPr lang="lv-LV" altLang="lv-LV" sz="2400" dirty="0">
                <a:latin typeface="Courier New" panose="02070309020205020404" pitchFamily="49" charset="0"/>
                <a:cs typeface="Courier New" panose="02070309020205020404" pitchFamily="49" charset="0"/>
              </a:rPr>
              <a:t>"</a:t>
            </a:r>
          </a:p>
          <a:p>
            <a:pPr lvl="3">
              <a:lnSpc>
                <a:spcPct val="120000"/>
              </a:lnSpc>
            </a:pPr>
            <a:r>
              <a:rPr lang="en-US" altLang="lv-LV" sz="2400" dirty="0" err="1">
                <a:latin typeface="Courier New" panose="02070309020205020404" pitchFamily="49" charset="0"/>
                <a:cs typeface="Courier New" panose="02070309020205020404" pitchFamily="49" charset="0"/>
              </a:rPr>
              <a:t>IndexError</a:t>
            </a:r>
            <a:r>
              <a:rPr lang="en-US" altLang="lv-LV" sz="2400" dirty="0">
                <a:latin typeface="Courier New" panose="02070309020205020404" pitchFamily="49" charset="0"/>
                <a:cs typeface="Courier New" panose="02070309020205020404" pitchFamily="49" charset="0"/>
              </a:rPr>
              <a:t>: list assignment index out of range</a:t>
            </a:r>
            <a:endParaRPr lang="lv-LV" altLang="lv-LV" sz="2400" dirty="0">
              <a:latin typeface="Courier New" panose="02070309020205020404" pitchFamily="49" charset="0"/>
              <a:cs typeface="Courier New" panose="02070309020205020404" pitchFamily="49" charset="0"/>
            </a:endParaRPr>
          </a:p>
          <a:p>
            <a:pPr>
              <a:lnSpc>
                <a:spcPct val="70000"/>
              </a:lnSpc>
            </a:pPr>
            <a:r>
              <a:rPr lang="lv-LV" altLang="lv-LV" dirty="0">
                <a:cs typeface="Courier New" panose="02070309020205020404" pitchFamily="49" charset="0"/>
              </a:rPr>
              <a:t>elementa pievienošana un dzēšana</a:t>
            </a:r>
          </a:p>
          <a:p>
            <a:pPr lvl="2">
              <a:lnSpc>
                <a:spcPct val="120000"/>
              </a:lnSpc>
            </a:pPr>
            <a:r>
              <a:rPr lang="lv-LV" altLang="lv-LV" sz="2400" dirty="0">
                <a:latin typeface="Courier New" panose="02070309020205020404" pitchFamily="49" charset="0"/>
                <a:cs typeface="Courier New" panose="02070309020205020404" pitchFamily="49" charset="0"/>
              </a:rPr>
              <a:t>arr.append(17)</a:t>
            </a:r>
          </a:p>
          <a:p>
            <a:pPr lvl="2">
              <a:lnSpc>
                <a:spcPct val="120000"/>
              </a:lnSpc>
            </a:pPr>
            <a:r>
              <a:rPr lang="lv-LV" altLang="lv-LV" sz="2400" dirty="0" err="1">
                <a:latin typeface="Courier New" panose="02070309020205020404" pitchFamily="49" charset="0"/>
                <a:cs typeface="Courier New" panose="02070309020205020404" pitchFamily="49" charset="0"/>
              </a:rPr>
              <a:t>arr.pop</a:t>
            </a:r>
            <a:r>
              <a:rPr lang="lv-LV" altLang="lv-LV" sz="2400" dirty="0">
                <a:latin typeface="Courier New" panose="02070309020205020404" pitchFamily="49" charset="0"/>
                <a:cs typeface="Courier New" panose="02070309020205020404" pitchFamily="49" charset="0"/>
              </a:rPr>
              <a:t>()</a:t>
            </a:r>
          </a:p>
          <a:p>
            <a:pPr marL="0" indent="0">
              <a:buNone/>
            </a:pPr>
            <a:endParaRPr lang="lv-LV" sz="2400" dirty="0"/>
          </a:p>
        </p:txBody>
      </p:sp>
    </p:spTree>
    <p:extLst>
      <p:ext uri="{BB962C8B-B14F-4D97-AF65-F5344CB8AC3E}">
        <p14:creationId xmlns:p14="http://schemas.microsoft.com/office/powerpoint/2010/main" val="1294186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365125"/>
            <a:ext cx="11809863" cy="1325563"/>
          </a:xfrm>
        </p:spPr>
        <p:txBody>
          <a:bodyPr>
            <a:noAutofit/>
          </a:bodyPr>
          <a:lstStyle/>
          <a:p>
            <a:r>
              <a:rPr lang="lv-LV" sz="3600" b="1" dirty="0"/>
              <a:t>Uzdevums 31</a:t>
            </a:r>
            <a:r>
              <a:rPr lang="lv-LV" sz="3600" dirty="0"/>
              <a:t/>
            </a:r>
            <a:br>
              <a:rPr lang="lv-LV" sz="3600" dirty="0"/>
            </a:br>
            <a:r>
              <a:rPr lang="lv-LV" sz="3600" dirty="0"/>
              <a:t>Slēgtā saraksta </a:t>
            </a:r>
            <a:r>
              <a:rPr lang="lv-LV" sz="3600" dirty="0" err="1"/>
              <a:t>tuple</a:t>
            </a:r>
            <a:r>
              <a:rPr lang="lv-LV" sz="3600" dirty="0"/>
              <a:t> elementi inicializējot tiek liekti apaļajās iekavās, un ar slēgtajiem sarakstiem, ja vien tos nemaina, var veikt tās pašas darbības, ko ar parastajiem sarakstiem (</a:t>
            </a:r>
            <a:r>
              <a:rPr lang="lv-LV" sz="3600" dirty="0" err="1"/>
              <a:t>list</a:t>
            </a:r>
            <a:r>
              <a:rPr lang="lv-LV" sz="3600" dirty="0"/>
              <a:t>).</a:t>
            </a:r>
          </a:p>
        </p:txBody>
      </p:sp>
      <p:sp>
        <p:nvSpPr>
          <p:cNvPr id="3" name="Content Placeholder 2"/>
          <p:cNvSpPr>
            <a:spLocks noGrp="1"/>
          </p:cNvSpPr>
          <p:nvPr>
            <p:ph idx="1"/>
          </p:nvPr>
        </p:nvSpPr>
        <p:spPr>
          <a:xfrm>
            <a:off x="633483" y="2316945"/>
            <a:ext cx="10515600" cy="4351338"/>
          </a:xfrm>
        </p:spPr>
        <p:txBody>
          <a:bodyPr>
            <a:normAutofit lnSpcReduction="10000"/>
          </a:bodyPr>
          <a:lstStyle/>
          <a:p>
            <a:pPr marL="0" indent="0">
              <a:buNone/>
            </a:pPr>
            <a:r>
              <a:rPr lang="lv-LV" dirty="0"/>
              <a:t>t = (1,2,3) # </a:t>
            </a:r>
            <a:r>
              <a:rPr lang="lv-LV" dirty="0" err="1"/>
              <a:t>tuple</a:t>
            </a:r>
            <a:r>
              <a:rPr lang="lv-LV" dirty="0"/>
              <a:t> #1</a:t>
            </a:r>
          </a:p>
          <a:p>
            <a:pPr marL="0" indent="0">
              <a:buNone/>
            </a:pPr>
            <a:r>
              <a:rPr lang="lv-LV" dirty="0"/>
              <a:t>u = (4,5,6) # </a:t>
            </a:r>
            <a:r>
              <a:rPr lang="lv-LV" dirty="0" err="1"/>
              <a:t>tuple</a:t>
            </a:r>
            <a:r>
              <a:rPr lang="lv-LV" dirty="0"/>
              <a:t> #2</a:t>
            </a:r>
          </a:p>
          <a:p>
            <a:pPr marL="0" indent="0">
              <a:buNone/>
            </a:pPr>
            <a:r>
              <a:rPr lang="lv-LV" dirty="0" err="1"/>
              <a:t>print(t,u</a:t>
            </a:r>
            <a:r>
              <a:rPr lang="lv-LV" dirty="0"/>
              <a:t>)</a:t>
            </a:r>
          </a:p>
          <a:p>
            <a:pPr marL="0" indent="0">
              <a:buNone/>
            </a:pPr>
            <a:r>
              <a:rPr lang="lv-LV" dirty="0" err="1"/>
              <a:t>print(t+u</a:t>
            </a:r>
            <a:r>
              <a:rPr lang="lv-LV" dirty="0"/>
              <a:t>) # slēgto sarakstu </a:t>
            </a:r>
            <a:r>
              <a:rPr lang="lv-LV" dirty="0" err="1"/>
              <a:t>tuple</a:t>
            </a:r>
            <a:r>
              <a:rPr lang="lv-LV" dirty="0"/>
              <a:t> konkatenācija</a:t>
            </a:r>
          </a:p>
          <a:p>
            <a:pPr marL="0" indent="0">
              <a:buNone/>
            </a:pPr>
            <a:r>
              <a:rPr lang="lv-LV" dirty="0"/>
              <a:t>print(t[1:]) # </a:t>
            </a:r>
            <a:r>
              <a:rPr lang="lv-LV" dirty="0" err="1"/>
              <a:t>tuple</a:t>
            </a:r>
            <a:r>
              <a:rPr lang="lv-LV" dirty="0"/>
              <a:t> intervāla iegūšana</a:t>
            </a:r>
          </a:p>
          <a:p>
            <a:pPr marL="0" indent="0">
              <a:buNone/>
            </a:pPr>
            <a:endParaRPr lang="lv-LV" dirty="0"/>
          </a:p>
          <a:p>
            <a:pPr marL="0" indent="0">
              <a:buNone/>
            </a:pPr>
            <a:r>
              <a:rPr lang="lv-LV" dirty="0"/>
              <a:t>(1, 2, 3) (4, 5, 6)</a:t>
            </a:r>
          </a:p>
          <a:p>
            <a:pPr marL="0" indent="0">
              <a:buNone/>
            </a:pPr>
            <a:r>
              <a:rPr lang="lv-LV" dirty="0"/>
              <a:t>(1, 2, 3, 4, 5, 6)</a:t>
            </a:r>
          </a:p>
          <a:p>
            <a:pPr marL="0" indent="0">
              <a:buNone/>
            </a:pPr>
            <a:r>
              <a:rPr lang="lv-LV" dirty="0"/>
              <a:t>(2, 3)</a:t>
            </a:r>
          </a:p>
        </p:txBody>
      </p:sp>
    </p:spTree>
    <p:extLst>
      <p:ext uri="{BB962C8B-B14F-4D97-AF65-F5344CB8AC3E}">
        <p14:creationId xmlns:p14="http://schemas.microsoft.com/office/powerpoint/2010/main" val="1234168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Ja jāparāda slēgtais saraksts ar garumu 1, liek papildus komatu aiz vienīgā elementa.</a:t>
            </a:r>
          </a:p>
        </p:txBody>
      </p:sp>
      <p:sp>
        <p:nvSpPr>
          <p:cNvPr id="3" name="Content Placeholder 2"/>
          <p:cNvSpPr>
            <a:spLocks noGrp="1"/>
          </p:cNvSpPr>
          <p:nvPr>
            <p:ph idx="1"/>
          </p:nvPr>
        </p:nvSpPr>
        <p:spPr/>
        <p:txBody>
          <a:bodyPr>
            <a:normAutofit fontScale="92500" lnSpcReduction="10000"/>
          </a:bodyPr>
          <a:lstStyle/>
          <a:p>
            <a:pPr marL="0" indent="0">
              <a:buNone/>
            </a:pPr>
            <a:r>
              <a:rPr lang="fr-FR" dirty="0"/>
              <a:t>t = (1,) # </a:t>
            </a:r>
            <a:r>
              <a:rPr lang="fr-FR" dirty="0" err="1"/>
              <a:t>tuple</a:t>
            </a:r>
            <a:r>
              <a:rPr lang="fr-FR" dirty="0"/>
              <a:t> </a:t>
            </a:r>
            <a:r>
              <a:rPr lang="fr-FR" dirty="0" err="1"/>
              <a:t>garumā</a:t>
            </a:r>
            <a:r>
              <a:rPr lang="fr-FR" dirty="0"/>
              <a:t> 1</a:t>
            </a:r>
          </a:p>
          <a:p>
            <a:pPr marL="0" indent="0">
              <a:buNone/>
            </a:pPr>
            <a:r>
              <a:rPr lang="lv-LV" dirty="0" err="1"/>
              <a:t>print(t</a:t>
            </a:r>
            <a:r>
              <a:rPr lang="lv-LV" dirty="0"/>
              <a:t>)</a:t>
            </a:r>
          </a:p>
          <a:p>
            <a:pPr marL="0" indent="0">
              <a:buNone/>
            </a:pPr>
            <a:r>
              <a:rPr lang="lv-LV" dirty="0"/>
              <a:t>print(t+(2,)) # pievieno otru garumā viens, izveidojot citu </a:t>
            </a:r>
            <a:r>
              <a:rPr lang="fi-FI" dirty="0"/>
              <a:t>sarakstu, kas jau garumā 2</a:t>
            </a:r>
          </a:p>
          <a:p>
            <a:pPr marL="0" indent="0">
              <a:buNone/>
            </a:pPr>
            <a:r>
              <a:rPr lang="lv-LV" dirty="0"/>
              <a:t>u = (4,5,6)</a:t>
            </a:r>
          </a:p>
          <a:p>
            <a:pPr marL="0" indent="0">
              <a:buNone/>
            </a:pPr>
            <a:r>
              <a:rPr lang="lv-LV" dirty="0"/>
              <a:t>print(t[:1]) # paņem saraksta sākumu garumā 1</a:t>
            </a:r>
          </a:p>
          <a:p>
            <a:pPr marL="0" indent="0">
              <a:buNone/>
            </a:pPr>
            <a:endParaRPr lang="lv-LV" dirty="0"/>
          </a:p>
          <a:p>
            <a:pPr marL="0" indent="0">
              <a:buNone/>
            </a:pPr>
            <a:r>
              <a:rPr lang="lv-LV" dirty="0"/>
              <a:t>(1,)</a:t>
            </a:r>
          </a:p>
          <a:p>
            <a:pPr marL="0" indent="0">
              <a:buNone/>
            </a:pPr>
            <a:r>
              <a:rPr lang="lv-LV" dirty="0"/>
              <a:t>(1, 2)</a:t>
            </a:r>
          </a:p>
          <a:p>
            <a:pPr marL="0" indent="0">
              <a:buNone/>
            </a:pPr>
            <a:r>
              <a:rPr lang="lv-LV" dirty="0"/>
              <a:t>(1,)</a:t>
            </a:r>
          </a:p>
        </p:txBody>
      </p:sp>
    </p:spTree>
    <p:extLst>
      <p:ext uri="{BB962C8B-B14F-4D97-AF65-F5344CB8AC3E}">
        <p14:creationId xmlns:p14="http://schemas.microsoft.com/office/powerpoint/2010/main" val="978050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Slēgtā saraksta datu tips ir </a:t>
            </a:r>
            <a:r>
              <a:rPr lang="lv-LV" dirty="0" err="1"/>
              <a:t>tuple</a:t>
            </a:r>
            <a:r>
              <a:rPr lang="lv-LV" dirty="0"/>
              <a:t>.</a:t>
            </a:r>
          </a:p>
        </p:txBody>
      </p:sp>
      <p:sp>
        <p:nvSpPr>
          <p:cNvPr id="3" name="Content Placeholder 2"/>
          <p:cNvSpPr>
            <a:spLocks noGrp="1"/>
          </p:cNvSpPr>
          <p:nvPr>
            <p:ph idx="1"/>
          </p:nvPr>
        </p:nvSpPr>
        <p:spPr/>
        <p:txBody>
          <a:bodyPr>
            <a:normAutofit lnSpcReduction="10000"/>
          </a:bodyPr>
          <a:lstStyle/>
          <a:p>
            <a:pPr marL="0" indent="0">
              <a:buNone/>
            </a:pPr>
            <a:r>
              <a:rPr lang="fr-FR" dirty="0"/>
              <a:t>t = (1,2,3) # </a:t>
            </a:r>
            <a:r>
              <a:rPr lang="fr-FR" dirty="0" err="1"/>
              <a:t>šis</a:t>
            </a:r>
            <a:r>
              <a:rPr lang="fr-FR" dirty="0"/>
              <a:t> </a:t>
            </a:r>
            <a:r>
              <a:rPr lang="fr-FR" dirty="0" err="1"/>
              <a:t>ir</a:t>
            </a:r>
            <a:r>
              <a:rPr lang="fr-FR" dirty="0"/>
              <a:t> </a:t>
            </a:r>
            <a:r>
              <a:rPr lang="fr-FR" dirty="0" err="1"/>
              <a:t>tuple</a:t>
            </a:r>
            <a:endParaRPr lang="fr-FR" dirty="0"/>
          </a:p>
          <a:p>
            <a:pPr marL="0" indent="0">
              <a:buNone/>
            </a:pPr>
            <a:r>
              <a:rPr lang="lv-LV" dirty="0" err="1"/>
              <a:t>print(t</a:t>
            </a:r>
            <a:r>
              <a:rPr lang="lv-LV" dirty="0"/>
              <a:t>, </a:t>
            </a:r>
            <a:r>
              <a:rPr lang="lv-LV" dirty="0" err="1"/>
              <a:t>type(t</a:t>
            </a:r>
            <a:r>
              <a:rPr lang="lv-LV" dirty="0"/>
              <a:t>))</a:t>
            </a:r>
          </a:p>
          <a:p>
            <a:pPr marL="0" indent="0">
              <a:buNone/>
            </a:pPr>
            <a:r>
              <a:rPr lang="lv-LV" dirty="0"/>
              <a:t>u = [1,2,3] # šis ir </a:t>
            </a:r>
            <a:r>
              <a:rPr lang="lv-LV" dirty="0" err="1"/>
              <a:t>list</a:t>
            </a:r>
            <a:endParaRPr lang="lv-LV" dirty="0"/>
          </a:p>
          <a:p>
            <a:pPr marL="0" indent="0">
              <a:buNone/>
            </a:pPr>
            <a:r>
              <a:rPr lang="lv-LV" dirty="0" err="1"/>
              <a:t>print(u</a:t>
            </a:r>
            <a:r>
              <a:rPr lang="lv-LV" dirty="0"/>
              <a:t>, </a:t>
            </a:r>
            <a:r>
              <a:rPr lang="lv-LV" dirty="0" err="1"/>
              <a:t>type(u</a:t>
            </a:r>
            <a:r>
              <a:rPr lang="lv-LV" dirty="0"/>
              <a:t>))</a:t>
            </a:r>
          </a:p>
          <a:p>
            <a:pPr marL="0" indent="0">
              <a:buNone/>
            </a:pPr>
            <a:r>
              <a:rPr lang="lv-LV" dirty="0" err="1"/>
              <a:t>print(tuple(u</a:t>
            </a:r>
            <a:r>
              <a:rPr lang="lv-LV" dirty="0"/>
              <a:t>), </a:t>
            </a:r>
            <a:r>
              <a:rPr lang="lv-LV" dirty="0" err="1"/>
              <a:t>type(tuple(u</a:t>
            </a:r>
            <a:r>
              <a:rPr lang="lv-LV" dirty="0"/>
              <a:t>))) # no </a:t>
            </a:r>
            <a:r>
              <a:rPr lang="lv-LV" dirty="0" err="1"/>
              <a:t>list</a:t>
            </a:r>
            <a:r>
              <a:rPr lang="lv-LV" dirty="0"/>
              <a:t> iegūstu </a:t>
            </a:r>
            <a:r>
              <a:rPr lang="lv-LV" dirty="0" err="1"/>
              <a:t>tuple</a:t>
            </a:r>
            <a:endParaRPr lang="lv-LV" dirty="0"/>
          </a:p>
          <a:p>
            <a:pPr marL="0" indent="0">
              <a:buNone/>
            </a:pPr>
            <a:endParaRPr lang="lv-LV" dirty="0"/>
          </a:p>
          <a:p>
            <a:pPr marL="0" indent="0">
              <a:buNone/>
            </a:pPr>
            <a:r>
              <a:rPr lang="en-US" dirty="0"/>
              <a:t>(1, 2, 3) &lt;class 'tuple'&gt;</a:t>
            </a:r>
          </a:p>
          <a:p>
            <a:pPr marL="0" indent="0">
              <a:buNone/>
            </a:pPr>
            <a:r>
              <a:rPr lang="en-US" dirty="0"/>
              <a:t>[1, 2, 3] &lt;class 'list'&gt;</a:t>
            </a:r>
          </a:p>
          <a:p>
            <a:pPr marL="0" indent="0">
              <a:buNone/>
            </a:pPr>
            <a:r>
              <a:rPr lang="en-US" dirty="0"/>
              <a:t>(1, 2, 3) &lt;class 'tuple'&gt;</a:t>
            </a:r>
            <a:endParaRPr lang="lv-LV" dirty="0"/>
          </a:p>
        </p:txBody>
      </p:sp>
    </p:spTree>
    <p:extLst>
      <p:ext uri="{BB962C8B-B14F-4D97-AF65-F5344CB8AC3E}">
        <p14:creationId xmlns:p14="http://schemas.microsoft.com/office/powerpoint/2010/main" val="3821688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32</a:t>
            </a:r>
            <a:r>
              <a:rPr lang="lv-LV" dirty="0"/>
              <a:t/>
            </a:r>
            <a:br>
              <a:rPr lang="lv-LV" dirty="0"/>
            </a:br>
            <a:r>
              <a:rPr lang="lv-LV" dirty="0"/>
              <a:t>Slēgto sarakstu nevar mainīt.</a:t>
            </a:r>
          </a:p>
        </p:txBody>
      </p:sp>
      <p:sp>
        <p:nvSpPr>
          <p:cNvPr id="3" name="Content Placeholder 2"/>
          <p:cNvSpPr>
            <a:spLocks noGrp="1"/>
          </p:cNvSpPr>
          <p:nvPr>
            <p:ph idx="1"/>
          </p:nvPr>
        </p:nvSpPr>
        <p:spPr/>
        <p:txBody>
          <a:bodyPr>
            <a:normAutofit lnSpcReduction="10000"/>
          </a:bodyPr>
          <a:lstStyle/>
          <a:p>
            <a:pPr marL="0" indent="0">
              <a:buNone/>
            </a:pPr>
            <a:r>
              <a:rPr lang="lv-LV" dirty="0"/>
              <a:t>t = (1,2,3)</a:t>
            </a:r>
          </a:p>
          <a:p>
            <a:pPr marL="0" indent="0">
              <a:buNone/>
            </a:pPr>
            <a:r>
              <a:rPr lang="lv-LV" dirty="0"/>
              <a:t>print(t[1])</a:t>
            </a:r>
          </a:p>
          <a:p>
            <a:pPr marL="0" indent="0">
              <a:buNone/>
            </a:pPr>
            <a:r>
              <a:rPr lang="lv-LV" dirty="0"/>
              <a:t>t[1] = 22 # cenšos mainīt, bet neveiksmīgi</a:t>
            </a:r>
          </a:p>
          <a:p>
            <a:pPr marL="0" indent="0">
              <a:buNone/>
            </a:pPr>
            <a:endParaRPr lang="lv-LV" dirty="0"/>
          </a:p>
          <a:p>
            <a:pPr marL="0" indent="0">
              <a:buNone/>
            </a:pPr>
            <a:endParaRPr lang="lv-LV" dirty="0"/>
          </a:p>
          <a:p>
            <a:pPr marL="0" indent="0">
              <a:buNone/>
            </a:pPr>
            <a:r>
              <a:rPr lang="en-US" dirty="0"/>
              <a:t>2Traceback (most recent call last):</a:t>
            </a:r>
          </a:p>
          <a:p>
            <a:pPr marL="0" indent="0">
              <a:buNone/>
            </a:pPr>
            <a:r>
              <a:rPr lang="en-US" dirty="0"/>
              <a:t>File "C:/src/datatypes.py", line 3, in &lt;module&gt;</a:t>
            </a:r>
          </a:p>
          <a:p>
            <a:pPr marL="0" indent="0">
              <a:buNone/>
            </a:pPr>
            <a:r>
              <a:rPr lang="lv-LV" dirty="0"/>
              <a:t>t[1] = 22</a:t>
            </a:r>
          </a:p>
          <a:p>
            <a:pPr marL="0" indent="0">
              <a:buNone/>
            </a:pPr>
            <a:r>
              <a:rPr lang="en-US" dirty="0" err="1"/>
              <a:t>builtins.TypeError</a:t>
            </a:r>
            <a:r>
              <a:rPr lang="en-US" dirty="0"/>
              <a:t>: 'tuple' object does not support item</a:t>
            </a:r>
            <a:r>
              <a:rPr lang="lv-LV" dirty="0"/>
              <a:t> </a:t>
            </a:r>
            <a:r>
              <a:rPr lang="lv-LV" dirty="0" err="1"/>
              <a:t>assignment</a:t>
            </a:r>
            <a:endParaRPr lang="lv-LV" dirty="0"/>
          </a:p>
        </p:txBody>
      </p:sp>
    </p:spTree>
    <p:extLst>
      <p:ext uri="{BB962C8B-B14F-4D97-AF65-F5344CB8AC3E}">
        <p14:creationId xmlns:p14="http://schemas.microsoft.com/office/powerpoint/2010/main" val="888983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Slēgtā saraksta izveidošana ar ģeneratoru.</a:t>
            </a:r>
          </a:p>
        </p:txBody>
      </p:sp>
      <p:sp>
        <p:nvSpPr>
          <p:cNvPr id="3" name="Content Placeholder 2"/>
          <p:cNvSpPr>
            <a:spLocks noGrp="1"/>
          </p:cNvSpPr>
          <p:nvPr>
            <p:ph idx="1"/>
          </p:nvPr>
        </p:nvSpPr>
        <p:spPr>
          <a:xfrm>
            <a:off x="838200" y="1473958"/>
            <a:ext cx="10515600" cy="4703005"/>
          </a:xfrm>
        </p:spPr>
        <p:txBody>
          <a:bodyPr>
            <a:normAutofit lnSpcReduction="10000"/>
          </a:bodyPr>
          <a:lstStyle/>
          <a:p>
            <a:pPr marL="0" indent="0">
              <a:buNone/>
            </a:pPr>
            <a:r>
              <a:rPr lang="lv-LV" dirty="0"/>
              <a:t>t = (i**2 </a:t>
            </a:r>
            <a:r>
              <a:rPr lang="lv-LV" dirty="0" err="1"/>
              <a:t>for</a:t>
            </a:r>
            <a:r>
              <a:rPr lang="lv-LV" dirty="0"/>
              <a:t> i </a:t>
            </a:r>
            <a:r>
              <a:rPr lang="lv-LV" dirty="0" err="1"/>
              <a:t>in</a:t>
            </a:r>
            <a:r>
              <a:rPr lang="lv-LV" dirty="0"/>
              <a:t> range(10)) # tas nav </a:t>
            </a:r>
            <a:r>
              <a:rPr lang="lv-LV" dirty="0" err="1"/>
              <a:t>tuple</a:t>
            </a:r>
            <a:r>
              <a:rPr lang="lv-LV" dirty="0"/>
              <a:t>, bet ģenerators</a:t>
            </a:r>
          </a:p>
          <a:p>
            <a:pPr marL="0" indent="0">
              <a:buNone/>
            </a:pPr>
            <a:r>
              <a:rPr lang="lv-LV" dirty="0" err="1"/>
              <a:t>print(t</a:t>
            </a:r>
            <a:r>
              <a:rPr lang="lv-LV" dirty="0"/>
              <a:t>, </a:t>
            </a:r>
            <a:r>
              <a:rPr lang="lv-LV" dirty="0" err="1"/>
              <a:t>type(t</a:t>
            </a:r>
            <a:r>
              <a:rPr lang="lv-LV" dirty="0"/>
              <a:t>))</a:t>
            </a:r>
          </a:p>
          <a:p>
            <a:pPr marL="0" indent="0">
              <a:buNone/>
            </a:pPr>
            <a:r>
              <a:rPr lang="lv-LV" dirty="0"/>
              <a:t>u = </a:t>
            </a:r>
            <a:r>
              <a:rPr lang="lv-LV" dirty="0" err="1"/>
              <a:t>tuple(t</a:t>
            </a:r>
            <a:r>
              <a:rPr lang="lv-LV" dirty="0"/>
              <a:t>) # </a:t>
            </a:r>
            <a:r>
              <a:rPr lang="lv-LV" dirty="0" err="1"/>
              <a:t>tuple</a:t>
            </a:r>
            <a:r>
              <a:rPr lang="lv-LV" dirty="0"/>
              <a:t> izveidošana, izmantojot ģeneratoru #1</a:t>
            </a:r>
          </a:p>
          <a:p>
            <a:pPr marL="0" indent="0">
              <a:buNone/>
            </a:pPr>
            <a:r>
              <a:rPr lang="lv-LV" dirty="0" err="1"/>
              <a:t>print(u</a:t>
            </a:r>
            <a:r>
              <a:rPr lang="lv-LV" dirty="0"/>
              <a:t>, </a:t>
            </a:r>
            <a:r>
              <a:rPr lang="lv-LV" dirty="0" err="1"/>
              <a:t>type(u</a:t>
            </a:r>
            <a:r>
              <a:rPr lang="lv-LV" dirty="0"/>
              <a:t>))</a:t>
            </a:r>
          </a:p>
          <a:p>
            <a:pPr marL="0" indent="0">
              <a:buNone/>
            </a:pPr>
            <a:r>
              <a:rPr lang="en-US" dirty="0"/>
              <a:t>print(tuple((</a:t>
            </a:r>
            <a:r>
              <a:rPr lang="en-US" dirty="0" err="1"/>
              <a:t>i</a:t>
            </a:r>
            <a:r>
              <a:rPr lang="en-US" dirty="0"/>
              <a:t>**2 for </a:t>
            </a:r>
            <a:r>
              <a:rPr lang="en-US" dirty="0" err="1"/>
              <a:t>i</a:t>
            </a:r>
            <a:r>
              <a:rPr lang="en-US" dirty="0"/>
              <a:t> in range(10)))) # tuple </a:t>
            </a:r>
            <a:r>
              <a:rPr lang="en-US" dirty="0" err="1"/>
              <a:t>izveidošana</a:t>
            </a:r>
            <a:r>
              <a:rPr lang="en-US" dirty="0"/>
              <a:t>,</a:t>
            </a:r>
            <a:r>
              <a:rPr lang="lv-LV" dirty="0"/>
              <a:t> izmantojot ģeneratoru #2</a:t>
            </a:r>
          </a:p>
          <a:p>
            <a:pPr marL="0" indent="0">
              <a:buNone/>
            </a:pPr>
            <a:endParaRPr lang="lv-LV" dirty="0"/>
          </a:p>
          <a:p>
            <a:pPr marL="0" indent="0">
              <a:buNone/>
            </a:pPr>
            <a:r>
              <a:rPr lang="en-US" dirty="0"/>
              <a:t>&lt;generator object &lt;</a:t>
            </a:r>
            <a:r>
              <a:rPr lang="en-US" dirty="0" err="1"/>
              <a:t>genexpr</a:t>
            </a:r>
            <a:r>
              <a:rPr lang="en-US" dirty="0"/>
              <a:t>&gt; at 0x03246ED0&gt; &lt;class 'generator'&gt;</a:t>
            </a:r>
          </a:p>
          <a:p>
            <a:pPr marL="0" indent="0">
              <a:buNone/>
            </a:pPr>
            <a:r>
              <a:rPr lang="en-US" dirty="0"/>
              <a:t>(0, 1, 4, 9, 16, 25, 36, 49, 64, 81) &lt;class 'tuple'&gt;</a:t>
            </a:r>
          </a:p>
          <a:p>
            <a:pPr marL="0" indent="0">
              <a:buNone/>
            </a:pPr>
            <a:r>
              <a:rPr lang="lv-LV" dirty="0"/>
              <a:t>(0, 1, 4, 9, 16, 25, 36, 49, 64, 81)</a:t>
            </a:r>
          </a:p>
        </p:txBody>
      </p:sp>
    </p:spTree>
    <p:extLst>
      <p:ext uri="{BB962C8B-B14F-4D97-AF65-F5344CB8AC3E}">
        <p14:creationId xmlns:p14="http://schemas.microsoft.com/office/powerpoint/2010/main" val="665547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Par slēgto sarakstu (</a:t>
            </a:r>
            <a:r>
              <a:rPr lang="lv-LV" dirty="0" err="1"/>
              <a:t>tuple</a:t>
            </a:r>
            <a:r>
              <a:rPr lang="lv-LV" dirty="0"/>
              <a:t>) tiek interpretēti elementi, kas vienkārši atdalīti ar komatiem.</a:t>
            </a:r>
          </a:p>
        </p:txBody>
      </p:sp>
      <p:sp>
        <p:nvSpPr>
          <p:cNvPr id="3" name="Content Placeholder 2"/>
          <p:cNvSpPr>
            <a:spLocks noGrp="1"/>
          </p:cNvSpPr>
          <p:nvPr>
            <p:ph idx="1"/>
          </p:nvPr>
        </p:nvSpPr>
        <p:spPr/>
        <p:txBody>
          <a:bodyPr/>
          <a:lstStyle/>
          <a:p>
            <a:pPr marL="0" indent="0">
              <a:buNone/>
            </a:pPr>
            <a:r>
              <a:rPr lang="lv-LV" dirty="0"/>
              <a:t>t = 1,2 # arī bez iekavām tas ir </a:t>
            </a:r>
            <a:r>
              <a:rPr lang="lv-LV" dirty="0" err="1"/>
              <a:t>tuple</a:t>
            </a:r>
            <a:endParaRPr lang="lv-LV" dirty="0"/>
          </a:p>
          <a:p>
            <a:pPr marL="0" indent="0">
              <a:buNone/>
            </a:pPr>
            <a:r>
              <a:rPr lang="lv-LV" dirty="0" err="1"/>
              <a:t>print(t</a:t>
            </a:r>
            <a:r>
              <a:rPr lang="lv-LV" dirty="0"/>
              <a:t>, </a:t>
            </a:r>
            <a:r>
              <a:rPr lang="lv-LV" dirty="0" err="1"/>
              <a:t>type(t</a:t>
            </a:r>
            <a:r>
              <a:rPr lang="lv-LV" dirty="0"/>
              <a:t>))</a:t>
            </a:r>
          </a:p>
          <a:p>
            <a:pPr marL="0" indent="0">
              <a:buNone/>
            </a:pPr>
            <a:endParaRPr lang="lv-LV" dirty="0"/>
          </a:p>
          <a:p>
            <a:pPr marL="0" indent="0">
              <a:buNone/>
            </a:pPr>
            <a:r>
              <a:rPr lang="lv-LV" dirty="0"/>
              <a:t>(1, 2) &lt;</a:t>
            </a:r>
            <a:r>
              <a:rPr lang="lv-LV" dirty="0" err="1"/>
              <a:t>class</a:t>
            </a:r>
            <a:r>
              <a:rPr lang="lv-LV" dirty="0"/>
              <a:t> '</a:t>
            </a:r>
            <a:r>
              <a:rPr lang="lv-LV" dirty="0" err="1"/>
              <a:t>tuple</a:t>
            </a:r>
            <a:r>
              <a:rPr lang="lv-LV" dirty="0"/>
              <a:t>'&gt;</a:t>
            </a:r>
          </a:p>
        </p:txBody>
      </p:sp>
    </p:spTree>
    <p:extLst>
      <p:ext uri="{BB962C8B-B14F-4D97-AF65-F5344CB8AC3E}">
        <p14:creationId xmlns:p14="http://schemas.microsoft.com/office/powerpoint/2010/main" val="2641356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a:t>Darbs ar failiem</a:t>
            </a:r>
          </a:p>
        </p:txBody>
      </p:sp>
      <p:sp>
        <p:nvSpPr>
          <p:cNvPr id="3" name="Subtitle 2"/>
          <p:cNvSpPr>
            <a:spLocks noGrp="1"/>
          </p:cNvSpPr>
          <p:nvPr>
            <p:ph type="subTitle" idx="1"/>
          </p:nvPr>
        </p:nvSpPr>
        <p:spPr/>
        <p:txBody>
          <a:bodyPr/>
          <a:lstStyle/>
          <a:p>
            <a:endParaRPr lang="lv-LV"/>
          </a:p>
        </p:txBody>
      </p:sp>
    </p:spTree>
    <p:extLst>
      <p:ext uri="{BB962C8B-B14F-4D97-AF65-F5344CB8AC3E}">
        <p14:creationId xmlns:p14="http://schemas.microsoft.com/office/powerpoint/2010/main" val="4162741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Failu apstrādes principi</a:t>
            </a:r>
          </a:p>
        </p:txBody>
      </p:sp>
      <p:sp>
        <p:nvSpPr>
          <p:cNvPr id="3" name="Content Placeholder 2"/>
          <p:cNvSpPr>
            <a:spLocks noGrp="1"/>
          </p:cNvSpPr>
          <p:nvPr>
            <p:ph idx="1"/>
          </p:nvPr>
        </p:nvSpPr>
        <p:spPr/>
        <p:txBody>
          <a:bodyPr/>
          <a:lstStyle/>
          <a:p>
            <a:pPr marL="0" indent="0">
              <a:buNone/>
            </a:pPr>
            <a:r>
              <a:rPr lang="lv-LV" dirty="0"/>
              <a:t>Fails (</a:t>
            </a:r>
            <a:r>
              <a:rPr lang="lv-LV" dirty="0" err="1"/>
              <a:t>file</a:t>
            </a:r>
            <a:r>
              <a:rPr lang="lv-LV" dirty="0"/>
              <a:t>) ir datu kopums, kas izvietots sekundārajā atmiņā un kas operētājsistēmas līmenī tiek identificēts ar noteiktu faila vārdu.</a:t>
            </a:r>
          </a:p>
          <a:p>
            <a:pPr marL="0" indent="0">
              <a:buNone/>
            </a:pPr>
            <a:endParaRPr lang="lv-LV" dirty="0"/>
          </a:p>
          <a:p>
            <a:pPr marL="0" indent="0">
              <a:buNone/>
            </a:pPr>
            <a:r>
              <a:rPr lang="pt-BR" dirty="0"/>
              <a:t>Galvenās darbības ar failu ir:</a:t>
            </a:r>
          </a:p>
          <a:p>
            <a:r>
              <a:rPr lang="lv-LV" dirty="0"/>
              <a:t>lasīšana (</a:t>
            </a:r>
            <a:r>
              <a:rPr lang="lv-LV" dirty="0" err="1"/>
              <a:t>reading</a:t>
            </a:r>
            <a:r>
              <a:rPr lang="lv-LV" dirty="0"/>
              <a:t>),</a:t>
            </a:r>
          </a:p>
          <a:p>
            <a:r>
              <a:rPr lang="lv-LV" dirty="0"/>
              <a:t>rakstīšana (</a:t>
            </a:r>
            <a:r>
              <a:rPr lang="lv-LV" dirty="0" err="1"/>
              <a:t>writing</a:t>
            </a:r>
            <a:r>
              <a:rPr lang="lv-LV" dirty="0"/>
              <a:t>).</a:t>
            </a:r>
          </a:p>
        </p:txBody>
      </p:sp>
    </p:spTree>
    <p:extLst>
      <p:ext uri="{BB962C8B-B14F-4D97-AF65-F5344CB8AC3E}">
        <p14:creationId xmlns:p14="http://schemas.microsoft.com/office/powerpoint/2010/main" val="707553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dirty="0"/>
          </a:p>
        </p:txBody>
      </p:sp>
      <p:sp>
        <p:nvSpPr>
          <p:cNvPr id="3" name="Content Placeholder 2"/>
          <p:cNvSpPr>
            <a:spLocks noGrp="1"/>
          </p:cNvSpPr>
          <p:nvPr>
            <p:ph idx="1"/>
          </p:nvPr>
        </p:nvSpPr>
        <p:spPr/>
        <p:txBody>
          <a:bodyPr/>
          <a:lstStyle/>
          <a:p>
            <a:pPr marL="0" indent="0">
              <a:buNone/>
            </a:pPr>
            <a:r>
              <a:rPr lang="lv-LV" dirty="0"/>
              <a:t>Ņemot vērā to, ka fails ir operētājsistēmas pakalpojums, turklāt failu sistēmas līmenī tas tiek identificēts ar faila vārdu, turpretī programmā – ar faila mainīgo, faila apstrādē ir nepieciešamas divas šādas papildus darbības:</a:t>
            </a:r>
          </a:p>
          <a:p>
            <a:r>
              <a:rPr lang="lv-LV" dirty="0"/>
              <a:t>Faila atvēršana (</a:t>
            </a:r>
            <a:r>
              <a:rPr lang="lv-LV" dirty="0" err="1"/>
              <a:t>opening</a:t>
            </a:r>
            <a:r>
              <a:rPr lang="lv-LV" dirty="0"/>
              <a:t>) pirms darba sākšanas (fiziskā faila piesaiste faila mainīgajam un noteikta darba režīma uzstādīšana).</a:t>
            </a:r>
          </a:p>
          <a:p>
            <a:r>
              <a:rPr lang="lv-LV" dirty="0"/>
              <a:t>Faila aizvēršana (</a:t>
            </a:r>
            <a:r>
              <a:rPr lang="lv-LV" dirty="0" err="1"/>
              <a:t>closing</a:t>
            </a:r>
            <a:r>
              <a:rPr lang="lv-LV" dirty="0"/>
              <a:t>), darbu beidzot.</a:t>
            </a:r>
          </a:p>
        </p:txBody>
      </p:sp>
    </p:spTree>
    <p:extLst>
      <p:ext uri="{BB962C8B-B14F-4D97-AF65-F5344CB8AC3E}">
        <p14:creationId xmlns:p14="http://schemas.microsoft.com/office/powerpoint/2010/main" val="3420435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p:txBody>
          <a:bodyPr>
            <a:normAutofit/>
          </a:bodyPr>
          <a:lstStyle/>
          <a:p>
            <a:pPr marL="0" indent="0">
              <a:buNone/>
            </a:pPr>
            <a:r>
              <a:rPr lang="lv-LV" dirty="0"/>
              <a:t>Faila atvēršana un aizvēršana ir saistīta ar noteiktu, pietiekoši apjomīgu darbību veikšanu operētājsistēmas līmenī, jo fails ir resurss, par kuru atbild operētājsistēma (piemēram, lai divi lietotāji reizē nevarētu rakstīt vienā failā).</a:t>
            </a:r>
          </a:p>
          <a:p>
            <a:pPr marL="0" indent="0">
              <a:buNone/>
            </a:pPr>
            <a:r>
              <a:rPr lang="lv-LV" dirty="0"/>
              <a:t>Atverot failu, tā vārdu var uzrādīt:</a:t>
            </a:r>
          </a:p>
          <a:p>
            <a:r>
              <a:rPr lang="lv-LV" dirty="0"/>
              <a:t>absolūti (piemēram, "C:/src/files.py"),</a:t>
            </a:r>
          </a:p>
          <a:p>
            <a:r>
              <a:rPr lang="lv-LV" dirty="0"/>
              <a:t>relatīvi (pret kārtējo direktoriju, kas parasti ir programmas palaišanas direktorija), piemēram, "</a:t>
            </a:r>
            <a:r>
              <a:rPr lang="lv-LV" dirty="0" err="1"/>
              <a:t>out.txt</a:t>
            </a:r>
            <a:r>
              <a:rPr lang="lv-LV" dirty="0"/>
              <a:t>", "</a:t>
            </a:r>
            <a:r>
              <a:rPr lang="lv-LV" dirty="0" err="1"/>
              <a:t>outdir</a:t>
            </a:r>
            <a:r>
              <a:rPr lang="lv-LV" dirty="0"/>
              <a:t>/</a:t>
            </a:r>
            <a:r>
              <a:rPr lang="lv-LV" dirty="0" err="1"/>
              <a:t>out.txt</a:t>
            </a:r>
            <a:r>
              <a:rPr lang="lv-LV" dirty="0"/>
              <a:t>", "../</a:t>
            </a:r>
            <a:r>
              <a:rPr lang="lv-LV" dirty="0" err="1"/>
              <a:t>data</a:t>
            </a:r>
            <a:r>
              <a:rPr lang="lv-LV" dirty="0"/>
              <a:t>/</a:t>
            </a:r>
            <a:r>
              <a:rPr lang="lv-LV" dirty="0" err="1"/>
              <a:t>maindata</a:t>
            </a:r>
            <a:r>
              <a:rPr lang="lv-LV" dirty="0"/>
              <a:t>/</a:t>
            </a:r>
            <a:r>
              <a:rPr lang="lv-LV" dirty="0" err="1"/>
              <a:t>out.txt</a:t>
            </a:r>
            <a:r>
              <a:rPr lang="lv-LV" dirty="0"/>
              <a:t>"</a:t>
            </a:r>
          </a:p>
        </p:txBody>
      </p:sp>
    </p:spTree>
    <p:extLst>
      <p:ext uri="{BB962C8B-B14F-4D97-AF65-F5344CB8AC3E}">
        <p14:creationId xmlns:p14="http://schemas.microsoft.com/office/powerpoint/2010/main" val="163055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354842"/>
            <a:ext cx="10825766" cy="709684"/>
          </a:xfrm>
        </p:spPr>
        <p:txBody>
          <a:bodyPr>
            <a:normAutofit fontScale="90000"/>
          </a:bodyPr>
          <a:lstStyle/>
          <a:p>
            <a:r>
              <a:rPr lang="lv-LV" b="1" dirty="0"/>
              <a:t>Uzdevums 1</a:t>
            </a:r>
            <a:br>
              <a:rPr lang="lv-LV" b="1" dirty="0"/>
            </a:br>
            <a:r>
              <a:rPr lang="lv-LV" sz="2200" dirty="0" err="1"/>
              <a:t>Python</a:t>
            </a:r>
            <a:r>
              <a:rPr lang="lv-LV" sz="2200" dirty="0"/>
              <a:t> saraksts un piekļūšana tā elementiem.</a:t>
            </a:r>
            <a:br>
              <a:rPr lang="lv-LV" sz="2200" dirty="0"/>
            </a:br>
            <a:endParaRPr lang="lv-LV" sz="2200" dirty="0"/>
          </a:p>
        </p:txBody>
      </p:sp>
      <p:sp>
        <p:nvSpPr>
          <p:cNvPr id="3" name="Content Placeholder 2"/>
          <p:cNvSpPr>
            <a:spLocks noGrp="1"/>
          </p:cNvSpPr>
          <p:nvPr>
            <p:ph idx="1"/>
          </p:nvPr>
        </p:nvSpPr>
        <p:spPr>
          <a:xfrm>
            <a:off x="528034" y="1064526"/>
            <a:ext cx="11135932" cy="5671125"/>
          </a:xfrm>
        </p:spPr>
        <p:txBody>
          <a:bodyPr>
            <a:normAutofit fontScale="77500" lnSpcReduction="20000"/>
          </a:bodyPr>
          <a:lstStyle/>
          <a:p>
            <a:pPr marL="0" indent="0">
              <a:buNone/>
            </a:pPr>
            <a:endParaRPr lang="lv-LV" dirty="0"/>
          </a:p>
          <a:p>
            <a:pPr marL="0" indent="0">
              <a:buNone/>
            </a:pPr>
            <a:r>
              <a:rPr lang="fi-FI" sz="3600" b="1" dirty="0">
                <a:latin typeface="Courier New" panose="02070309020205020404" pitchFamily="49" charset="0"/>
              </a:rPr>
              <a:t>aa = [5,6,8,'Hello',[7,9,'LU'],0.999]</a:t>
            </a:r>
          </a:p>
          <a:p>
            <a:pPr marL="0" indent="0">
              <a:buNone/>
            </a:pPr>
            <a:r>
              <a:rPr lang="fi-FI" sz="3600" b="1" dirty="0">
                <a:latin typeface="Courier New" panose="02070309020205020404" pitchFamily="49" charset="0"/>
              </a:rPr>
              <a:t>print(aa)</a:t>
            </a:r>
            <a:r>
              <a:rPr lang="fi-FI" sz="3600" dirty="0">
                <a:latin typeface="Courier New" panose="02070309020205020404" pitchFamily="49" charset="0"/>
              </a:rPr>
              <a:t> </a:t>
            </a:r>
            <a:r>
              <a:rPr lang="fi-FI" sz="2900" dirty="0">
                <a:latin typeface="Courier New" panose="02070309020205020404" pitchFamily="49" charset="0"/>
              </a:rPr>
              <a:t># izvadit visu sarakstu</a:t>
            </a:r>
          </a:p>
          <a:p>
            <a:pPr marL="0" indent="0">
              <a:buNone/>
            </a:pPr>
            <a:r>
              <a:rPr lang="fi-FI" sz="3600" b="1" dirty="0">
                <a:latin typeface="Courier New" panose="02070309020205020404" pitchFamily="49" charset="0"/>
              </a:rPr>
              <a:t>print (len(aa))</a:t>
            </a:r>
            <a:r>
              <a:rPr lang="fi-FI" sz="3600" dirty="0">
                <a:latin typeface="Courier New" panose="02070309020205020404" pitchFamily="49" charset="0"/>
              </a:rPr>
              <a:t> </a:t>
            </a:r>
            <a:r>
              <a:rPr lang="fi-FI" sz="2900" dirty="0">
                <a:latin typeface="Courier New" panose="02070309020205020404" pitchFamily="49" charset="0"/>
              </a:rPr>
              <a:t># saraksta garums, vertibu skaits</a:t>
            </a:r>
          </a:p>
          <a:p>
            <a:pPr marL="0" indent="0">
              <a:buNone/>
            </a:pPr>
            <a:r>
              <a:rPr lang="fi-FI" sz="3600" b="1" dirty="0">
                <a:latin typeface="Courier New" panose="02070309020205020404" pitchFamily="49" charset="0"/>
              </a:rPr>
              <a:t>print(aa[1]) </a:t>
            </a:r>
            <a:r>
              <a:rPr lang="fi-FI" sz="2900" dirty="0">
                <a:latin typeface="Courier New" panose="02070309020205020404" pitchFamily="49" charset="0"/>
              </a:rPr>
              <a:t>#izvadit 1 indeksa vertibu - 6</a:t>
            </a:r>
          </a:p>
          <a:p>
            <a:pPr marL="0" indent="0">
              <a:buNone/>
            </a:pPr>
            <a:r>
              <a:rPr lang="fi-FI" sz="3600" b="1" dirty="0">
                <a:latin typeface="Courier New" panose="02070309020205020404" pitchFamily="49" charset="0"/>
              </a:rPr>
              <a:t>print(aa[4]) </a:t>
            </a:r>
            <a:r>
              <a:rPr lang="fi-FI" sz="2900" dirty="0">
                <a:latin typeface="Courier New" panose="02070309020205020404" pitchFamily="49" charset="0"/>
              </a:rPr>
              <a:t>#izvadit 4 indeksa vertibu  - 7,9,'LU'</a:t>
            </a:r>
          </a:p>
          <a:p>
            <a:pPr marL="0" indent="0">
              <a:buNone/>
            </a:pPr>
            <a:r>
              <a:rPr lang="fi-FI" sz="3600" b="1" dirty="0">
                <a:latin typeface="Courier New" panose="02070309020205020404" pitchFamily="49" charset="0"/>
              </a:rPr>
              <a:t>print(aa[4][2])</a:t>
            </a:r>
            <a:r>
              <a:rPr lang="fi-FI" sz="3600" dirty="0">
                <a:latin typeface="Courier New" panose="02070309020205020404" pitchFamily="49" charset="0"/>
              </a:rPr>
              <a:t> </a:t>
            </a:r>
            <a:r>
              <a:rPr lang="fi-FI" sz="2000" dirty="0">
                <a:latin typeface="Courier New" panose="02070309020205020404" pitchFamily="49" charset="0"/>
              </a:rPr>
              <a:t>#izvadit 4 indeksa saraksta vertibas 7,9,'LU' 2 indeksa vertibu - LU</a:t>
            </a:r>
          </a:p>
          <a:p>
            <a:pPr marL="0" indent="0">
              <a:buNone/>
            </a:pPr>
            <a:r>
              <a:rPr lang="fi-FI" sz="3600" b="1" dirty="0">
                <a:latin typeface="Courier New" panose="02070309020205020404" pitchFamily="49" charset="0"/>
              </a:rPr>
              <a:t>aa[2] = 11 </a:t>
            </a:r>
            <a:r>
              <a:rPr lang="fi-FI" sz="2900" dirty="0">
                <a:latin typeface="Courier New" panose="02070309020205020404" pitchFamily="49" charset="0"/>
              </a:rPr>
              <a:t># mainit 2 indeksa vertibu no 8 uz 11 </a:t>
            </a:r>
          </a:p>
          <a:p>
            <a:pPr marL="0" indent="0">
              <a:buNone/>
            </a:pPr>
            <a:r>
              <a:rPr lang="fi-FI" sz="3600" b="1" dirty="0">
                <a:latin typeface="Courier New" panose="02070309020205020404" pitchFamily="49" charset="0"/>
              </a:rPr>
              <a:t>print(aa)</a:t>
            </a:r>
            <a:r>
              <a:rPr lang="fi-FI" sz="3600" dirty="0">
                <a:latin typeface="Courier New" panose="02070309020205020404" pitchFamily="49" charset="0"/>
              </a:rPr>
              <a:t> </a:t>
            </a:r>
            <a:r>
              <a:rPr lang="fi-FI" sz="2900" dirty="0">
                <a:latin typeface="Courier New" panose="02070309020205020404" pitchFamily="49" charset="0"/>
              </a:rPr>
              <a:t># izvadit jaunu sarakstu</a:t>
            </a:r>
          </a:p>
          <a:p>
            <a:pPr marL="0" indent="0">
              <a:buNone/>
            </a:pPr>
            <a:r>
              <a:rPr lang="fi-FI" sz="3600" b="1" dirty="0">
                <a:latin typeface="Courier New" panose="02070309020205020404" pitchFamily="49" charset="0"/>
              </a:rPr>
              <a:t>aa.append(17)</a:t>
            </a:r>
            <a:r>
              <a:rPr lang="fi-FI" sz="3600" dirty="0">
                <a:latin typeface="Courier New" panose="02070309020205020404" pitchFamily="49" charset="0"/>
              </a:rPr>
              <a:t> </a:t>
            </a:r>
            <a:r>
              <a:rPr lang="fi-FI" sz="2900" dirty="0">
                <a:latin typeface="Courier New" panose="02070309020205020404" pitchFamily="49" charset="0"/>
              </a:rPr>
              <a:t># sarakstam pievienot vertibu</a:t>
            </a:r>
          </a:p>
          <a:p>
            <a:pPr marL="0" indent="0">
              <a:buNone/>
            </a:pPr>
            <a:r>
              <a:rPr lang="fi-FI" sz="3600" b="1" dirty="0">
                <a:latin typeface="Courier New" panose="02070309020205020404" pitchFamily="49" charset="0"/>
              </a:rPr>
              <a:t>print(aa)</a:t>
            </a:r>
            <a:r>
              <a:rPr lang="fi-FI" sz="3600" dirty="0">
                <a:latin typeface="Courier New" panose="02070309020205020404" pitchFamily="49" charset="0"/>
              </a:rPr>
              <a:t> </a:t>
            </a:r>
            <a:r>
              <a:rPr lang="fi-FI" sz="2900" dirty="0">
                <a:latin typeface="Courier New" panose="02070309020205020404" pitchFamily="49" charset="0"/>
              </a:rPr>
              <a:t># izvadit jaunu sarakstu</a:t>
            </a:r>
          </a:p>
          <a:p>
            <a:pPr marL="0" indent="0">
              <a:buNone/>
            </a:pPr>
            <a:r>
              <a:rPr lang="fi-FI" sz="3600" b="1" dirty="0">
                <a:latin typeface="Courier New" panose="02070309020205020404" pitchFamily="49" charset="0"/>
              </a:rPr>
              <a:t>aa.pop(0)</a:t>
            </a:r>
            <a:r>
              <a:rPr lang="fi-FI" sz="3600" dirty="0">
                <a:latin typeface="Courier New" panose="02070309020205020404" pitchFamily="49" charset="0"/>
              </a:rPr>
              <a:t> </a:t>
            </a:r>
            <a:r>
              <a:rPr lang="fi-FI" sz="2900" dirty="0">
                <a:latin typeface="Courier New" panose="02070309020205020404" pitchFamily="49" charset="0"/>
              </a:rPr>
              <a:t># dzest 0 indeksa vertibu - 5</a:t>
            </a:r>
          </a:p>
          <a:p>
            <a:pPr marL="0" indent="0">
              <a:buNone/>
            </a:pPr>
            <a:r>
              <a:rPr lang="fi-FI" sz="3600" b="1" dirty="0">
                <a:latin typeface="Courier New" panose="02070309020205020404" pitchFamily="49" charset="0"/>
              </a:rPr>
              <a:t>print(aa)</a:t>
            </a:r>
            <a:r>
              <a:rPr lang="fi-FI" sz="3600" dirty="0">
                <a:latin typeface="Courier New" panose="02070309020205020404" pitchFamily="49" charset="0"/>
              </a:rPr>
              <a:t> </a:t>
            </a:r>
            <a:r>
              <a:rPr lang="fi-FI" sz="2900" dirty="0">
                <a:latin typeface="Courier New" panose="02070309020205020404" pitchFamily="49" charset="0"/>
              </a:rPr>
              <a:t># izvadit jaunu sarakstu</a:t>
            </a:r>
          </a:p>
          <a:p>
            <a:pPr marL="0" indent="0">
              <a:buNone/>
            </a:pPr>
            <a:endParaRPr lang="lv-LV" dirty="0"/>
          </a:p>
        </p:txBody>
      </p:sp>
    </p:spTree>
    <p:extLst>
      <p:ext uri="{BB962C8B-B14F-4D97-AF65-F5344CB8AC3E}">
        <p14:creationId xmlns:p14="http://schemas.microsoft.com/office/powerpoint/2010/main" val="2349807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Faila atvēršanas režīmi (jāpielieto kā simbolu virknes).</a:t>
            </a:r>
          </a:p>
        </p:txBody>
      </p:sp>
      <p:sp>
        <p:nvSpPr>
          <p:cNvPr id="3" name="Content Placeholder 2"/>
          <p:cNvSpPr>
            <a:spLocks noGrp="1"/>
          </p:cNvSpPr>
          <p:nvPr>
            <p:ph idx="1"/>
          </p:nvPr>
        </p:nvSpPr>
        <p:spPr/>
        <p:txBody>
          <a:bodyPr>
            <a:normAutofit/>
          </a:bodyPr>
          <a:lstStyle/>
          <a:p>
            <a:r>
              <a:rPr lang="lv-LV" b="1" dirty="0"/>
              <a:t>r</a:t>
            </a:r>
            <a:r>
              <a:rPr lang="lv-LV" dirty="0"/>
              <a:t> (Noklusētais režīms) atver failu lasīšanas režīmā, faila norāde tiek nolikta faila sākumā.</a:t>
            </a:r>
          </a:p>
          <a:p>
            <a:r>
              <a:rPr lang="lv-LV" b="1" dirty="0"/>
              <a:t>w</a:t>
            </a:r>
            <a:r>
              <a:rPr lang="lv-LV" dirty="0"/>
              <a:t> Atver failu rakstīšanas režīmā; eksistējošu failu pārraksta; neeksistējošu izveido no jauna.</a:t>
            </a:r>
          </a:p>
          <a:p>
            <a:r>
              <a:rPr lang="lv-LV" b="1" dirty="0"/>
              <a:t>a</a:t>
            </a:r>
            <a:r>
              <a:rPr lang="lv-LV" dirty="0"/>
              <a:t> Atver failu papildināšanai beigās; neeksistējošu izveido no jauna.</a:t>
            </a:r>
          </a:p>
          <a:p>
            <a:r>
              <a:rPr lang="lv-LV" b="1" dirty="0" err="1"/>
              <a:t>rb</a:t>
            </a:r>
            <a:r>
              <a:rPr lang="lv-LV" b="1" dirty="0"/>
              <a:t> </a:t>
            </a:r>
            <a:r>
              <a:rPr lang="lv-LV" b="1" dirty="0" err="1"/>
              <a:t>wb</a:t>
            </a:r>
            <a:r>
              <a:rPr lang="lv-LV" b="1" dirty="0"/>
              <a:t> </a:t>
            </a:r>
            <a:r>
              <a:rPr lang="lv-LV" b="1" dirty="0" err="1"/>
              <a:t>ab</a:t>
            </a:r>
            <a:r>
              <a:rPr lang="lv-LV" b="1" dirty="0"/>
              <a:t> </a:t>
            </a:r>
            <a:r>
              <a:rPr lang="lv-LV" dirty="0"/>
              <a:t>Tas pats, kas attiecīgi r, w, a, bet binārā formātā.</a:t>
            </a:r>
          </a:p>
          <a:p>
            <a:r>
              <a:rPr lang="lv-LV" b="1" dirty="0"/>
              <a:t>r+ w+ a+ </a:t>
            </a:r>
            <a:r>
              <a:rPr lang="lv-LV" dirty="0"/>
              <a:t>atver failu gan lasīšanai, gan rakstīšanai, par pamatu ņemot attiecīgi režīmus r, w, a.</a:t>
            </a:r>
          </a:p>
          <a:p>
            <a:r>
              <a:rPr lang="lv-LV" b="1" dirty="0" err="1"/>
              <a:t>rb</a:t>
            </a:r>
            <a:r>
              <a:rPr lang="lv-LV" b="1" dirty="0"/>
              <a:t>+ </a:t>
            </a:r>
            <a:r>
              <a:rPr lang="lv-LV" b="1" dirty="0" err="1"/>
              <a:t>wb</a:t>
            </a:r>
            <a:r>
              <a:rPr lang="lv-LV" b="1" dirty="0"/>
              <a:t>+ </a:t>
            </a:r>
            <a:r>
              <a:rPr lang="lv-LV" b="1" dirty="0" err="1"/>
              <a:t>ab</a:t>
            </a:r>
            <a:r>
              <a:rPr lang="lv-LV" b="1" dirty="0"/>
              <a:t>+ </a:t>
            </a:r>
            <a:r>
              <a:rPr lang="lv-LV" dirty="0"/>
              <a:t>Tas pats, kas attiecīgi r+, w+, a+, bet binārā formātā.</a:t>
            </a:r>
          </a:p>
        </p:txBody>
      </p:sp>
    </p:spTree>
    <p:extLst>
      <p:ext uri="{BB962C8B-B14F-4D97-AF65-F5344CB8AC3E}">
        <p14:creationId xmlns:p14="http://schemas.microsoft.com/office/powerpoint/2010/main" val="926949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p:txBody>
          <a:bodyPr/>
          <a:lstStyle/>
          <a:p>
            <a:pPr marL="0" indent="0">
              <a:buNone/>
            </a:pPr>
            <a:r>
              <a:rPr lang="lv-LV" dirty="0"/>
              <a:t>Faila atvēršana notiek, izmantojot metodi </a:t>
            </a:r>
            <a:r>
              <a:rPr lang="lv-LV" dirty="0" err="1"/>
              <a:t>open</a:t>
            </a:r>
            <a:r>
              <a:rPr lang="lv-LV" dirty="0"/>
              <a:t>():</a:t>
            </a:r>
          </a:p>
          <a:p>
            <a:pPr marL="0" indent="0">
              <a:buNone/>
            </a:pPr>
            <a:r>
              <a:rPr lang="lv-LV" dirty="0"/>
              <a:t>f = </a:t>
            </a:r>
            <a:r>
              <a:rPr lang="lv-LV" dirty="0" err="1"/>
              <a:t>open("test.txt</a:t>
            </a:r>
            <a:r>
              <a:rPr lang="lv-LV" dirty="0"/>
              <a:t>")</a:t>
            </a:r>
          </a:p>
          <a:p>
            <a:pPr marL="0" indent="0">
              <a:buNone/>
            </a:pPr>
            <a:endParaRPr lang="lv-LV" dirty="0"/>
          </a:p>
          <a:p>
            <a:pPr marL="0" indent="0">
              <a:buNone/>
            </a:pPr>
            <a:r>
              <a:rPr lang="lv-LV" dirty="0"/>
              <a:t>Pēc noklusēšanas fails tiek atvērts lasīšanas režīmā, tomēr var norādīt otru parametru, lai tieši  uzrādītu režīmu.</a:t>
            </a:r>
          </a:p>
          <a:p>
            <a:pPr marL="0" indent="0">
              <a:buNone/>
            </a:pPr>
            <a:endParaRPr lang="lv-LV" dirty="0"/>
          </a:p>
          <a:p>
            <a:pPr marL="0" indent="0">
              <a:buNone/>
            </a:pPr>
            <a:r>
              <a:rPr lang="lv-LV" dirty="0"/>
              <a:t>f = </a:t>
            </a:r>
            <a:r>
              <a:rPr lang="lv-LV" dirty="0" err="1"/>
              <a:t>open("test.txt","w</a:t>
            </a:r>
            <a:r>
              <a:rPr lang="lv-LV" dirty="0"/>
              <a:t>")</a:t>
            </a:r>
          </a:p>
        </p:txBody>
      </p:sp>
    </p:spTree>
    <p:extLst>
      <p:ext uri="{BB962C8B-B14F-4D97-AF65-F5344CB8AC3E}">
        <p14:creationId xmlns:p14="http://schemas.microsoft.com/office/powerpoint/2010/main" val="1739946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p:txBody>
          <a:bodyPr/>
          <a:lstStyle/>
          <a:p>
            <a:pPr marL="0" indent="0">
              <a:buNone/>
            </a:pPr>
            <a:r>
              <a:rPr lang="lv-LV" dirty="0"/>
              <a:t>Pēc darba ar failu tas noteikti jāaizver (ar to cita starpā tiek ziņots operētājsistēmai, ka </a:t>
            </a:r>
            <a:r>
              <a:rPr lang="pt-BR" dirty="0"/>
              <a:t>programmai fails vairs nav vajadzīgs), ko dara metode close().</a:t>
            </a:r>
          </a:p>
          <a:p>
            <a:pPr marL="0" indent="0">
              <a:buNone/>
            </a:pPr>
            <a:r>
              <a:rPr lang="lv-LV" dirty="0" err="1"/>
              <a:t>f.close</a:t>
            </a:r>
            <a:r>
              <a:rPr lang="lv-LV" dirty="0"/>
              <a:t>()</a:t>
            </a:r>
          </a:p>
          <a:p>
            <a:pPr marL="0" indent="0">
              <a:buNone/>
            </a:pPr>
            <a:endParaRPr lang="lv-LV" dirty="0"/>
          </a:p>
          <a:p>
            <a:pPr marL="0" indent="0">
              <a:buNone/>
            </a:pPr>
            <a:r>
              <a:rPr lang="lv-LV" dirty="0"/>
              <a:t>Teksta faila atvēršana UTF-8 kodējumā notiek, izmantojot papildus parametru </a:t>
            </a:r>
            <a:r>
              <a:rPr lang="lv-LV" dirty="0" err="1"/>
              <a:t>encoding</a:t>
            </a:r>
            <a:r>
              <a:rPr lang="lv-LV" dirty="0"/>
              <a:t>:</a:t>
            </a:r>
          </a:p>
          <a:p>
            <a:pPr marL="0" indent="0">
              <a:buNone/>
            </a:pPr>
            <a:r>
              <a:rPr lang="lv-LV" dirty="0"/>
              <a:t>f =</a:t>
            </a:r>
            <a:r>
              <a:rPr lang="lv-LV" dirty="0" err="1"/>
              <a:t>open("test.txt</a:t>
            </a:r>
            <a:r>
              <a:rPr lang="lv-LV" dirty="0"/>
              <a:t>", </a:t>
            </a:r>
            <a:r>
              <a:rPr lang="lv-LV" dirty="0" err="1"/>
              <a:t>encoding="utf-8")</a:t>
            </a:r>
            <a:endParaRPr lang="lv-LV" dirty="0"/>
          </a:p>
          <a:p>
            <a:pPr marL="0" indent="0">
              <a:buNone/>
            </a:pPr>
            <a:r>
              <a:rPr lang="lv-LV" dirty="0"/>
              <a:t>f2 =</a:t>
            </a:r>
            <a:r>
              <a:rPr lang="lv-LV" dirty="0" err="1"/>
              <a:t>open("test.txt</a:t>
            </a:r>
            <a:r>
              <a:rPr lang="lv-LV" dirty="0"/>
              <a:t>", "w", </a:t>
            </a:r>
            <a:r>
              <a:rPr lang="lv-LV" dirty="0" err="1"/>
              <a:t>encoding="utf-8")</a:t>
            </a:r>
            <a:endParaRPr lang="lv-LV" dirty="0"/>
          </a:p>
        </p:txBody>
      </p:sp>
    </p:spTree>
    <p:extLst>
      <p:ext uri="{BB962C8B-B14F-4D97-AF65-F5344CB8AC3E}">
        <p14:creationId xmlns:p14="http://schemas.microsoft.com/office/powerpoint/2010/main" val="2640681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Teksta failu apstrāde</a:t>
            </a:r>
          </a:p>
        </p:txBody>
      </p:sp>
      <p:sp>
        <p:nvSpPr>
          <p:cNvPr id="3" name="Content Placeholder 2"/>
          <p:cNvSpPr>
            <a:spLocks noGrp="1"/>
          </p:cNvSpPr>
          <p:nvPr>
            <p:ph idx="1"/>
          </p:nvPr>
        </p:nvSpPr>
        <p:spPr/>
        <p:txBody>
          <a:bodyPr>
            <a:normAutofit lnSpcReduction="10000"/>
          </a:bodyPr>
          <a:lstStyle/>
          <a:p>
            <a:pPr marL="0" indent="0">
              <a:buNone/>
            </a:pPr>
            <a:r>
              <a:rPr lang="en-US" dirty="0" err="1"/>
              <a:t>Teksta</a:t>
            </a:r>
            <a:r>
              <a:rPr lang="en-US" dirty="0"/>
              <a:t> fails (text file) </a:t>
            </a:r>
            <a:r>
              <a:rPr lang="en-US" dirty="0" err="1"/>
              <a:t>ir</a:t>
            </a:r>
            <a:r>
              <a:rPr lang="en-US" dirty="0"/>
              <a:t> fails, </a:t>
            </a:r>
            <a:r>
              <a:rPr lang="en-US" dirty="0" err="1"/>
              <a:t>kas</a:t>
            </a:r>
            <a:r>
              <a:rPr lang="en-US" dirty="0"/>
              <a:t> </a:t>
            </a:r>
            <a:r>
              <a:rPr lang="en-US" dirty="0" err="1"/>
              <a:t>sastāv</a:t>
            </a:r>
            <a:r>
              <a:rPr lang="en-US" dirty="0"/>
              <a:t> no </a:t>
            </a:r>
            <a:r>
              <a:rPr lang="en-US" dirty="0" err="1"/>
              <a:t>simboliem</a:t>
            </a:r>
            <a:r>
              <a:rPr lang="lv-LV" dirty="0"/>
              <a:t> (burtiem, </a:t>
            </a:r>
            <a:r>
              <a:rPr lang="lv-LV" dirty="0" err="1"/>
              <a:t>ciparie</a:t>
            </a:r>
            <a:endParaRPr lang="lv-LV" dirty="0"/>
          </a:p>
          <a:p>
            <a:pPr marL="0" indent="0">
              <a:buNone/>
            </a:pPr>
            <a:r>
              <a:rPr lang="lv-LV" dirty="0"/>
              <a:t>m, pieturzīmēm utt.).</a:t>
            </a:r>
          </a:p>
          <a:p>
            <a:pPr marL="0" indent="0">
              <a:buNone/>
            </a:pPr>
            <a:r>
              <a:rPr lang="lv-LV" dirty="0"/>
              <a:t>Teksta fails ir atpazīstams pēc tā, ka tajā atrodamā informācija cilvēkam ir viegli uztverama, apskatot to ar vienkāršu teksta redaktoru (piemēram, </a:t>
            </a:r>
            <a:r>
              <a:rPr lang="lv-LV" dirty="0" err="1"/>
              <a:t>notepad</a:t>
            </a:r>
            <a:r>
              <a:rPr lang="lv-LV" dirty="0"/>
              <a:t>).</a:t>
            </a:r>
          </a:p>
          <a:p>
            <a:pPr marL="0" indent="0">
              <a:buNone/>
            </a:pPr>
            <a:r>
              <a:rPr lang="lv-LV" dirty="0"/>
              <a:t>No programmēšanas viedokļa drīzāk runā nevis par teksta failu, bet gan par faila apstrādi teksta režīmā.</a:t>
            </a:r>
          </a:p>
          <a:p>
            <a:pPr marL="0" indent="0">
              <a:buNone/>
            </a:pPr>
            <a:r>
              <a:rPr lang="lv-LV" dirty="0"/>
              <a:t>Faila apstrāde teksta režīmā parasti notiek pa rindiņai. Dalīšana rindās ir teksta strukturēšanas veids, kas atbilst tam, kā to dara cilvēks, pierakstot dabisko valodu tekstus.</a:t>
            </a:r>
          </a:p>
        </p:txBody>
      </p:sp>
    </p:spTree>
    <p:extLst>
      <p:ext uri="{BB962C8B-B14F-4D97-AF65-F5344CB8AC3E}">
        <p14:creationId xmlns:p14="http://schemas.microsoft.com/office/powerpoint/2010/main" val="1659035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Faila nolasīšana notiek,</a:t>
            </a:r>
            <a:br>
              <a:rPr lang="lv-LV" dirty="0"/>
            </a:br>
            <a:endParaRPr lang="lv-LV" dirty="0"/>
          </a:p>
        </p:txBody>
      </p:sp>
      <p:sp>
        <p:nvSpPr>
          <p:cNvPr id="3" name="Content Placeholder 2"/>
          <p:cNvSpPr>
            <a:spLocks noGrp="1"/>
          </p:cNvSpPr>
          <p:nvPr>
            <p:ph idx="1"/>
          </p:nvPr>
        </p:nvSpPr>
        <p:spPr/>
        <p:txBody>
          <a:bodyPr/>
          <a:lstStyle/>
          <a:p>
            <a:r>
              <a:rPr lang="lv-LV" dirty="0" err="1"/>
              <a:t>iterējot</a:t>
            </a:r>
            <a:r>
              <a:rPr lang="lv-LV" dirty="0"/>
              <a:t> pa vienai rindai pa faila objektu vai</a:t>
            </a:r>
          </a:p>
          <a:p>
            <a:r>
              <a:rPr lang="lv-LV" dirty="0"/>
              <a:t>nolasot visu failu sarakstā ar funkciju </a:t>
            </a:r>
            <a:r>
              <a:rPr lang="lv-LV" dirty="0" err="1"/>
              <a:t>readlines</a:t>
            </a:r>
            <a:r>
              <a:rPr lang="lv-LV" dirty="0"/>
              <a:t>()</a:t>
            </a:r>
          </a:p>
        </p:txBody>
      </p:sp>
    </p:spTree>
    <p:extLst>
      <p:ext uri="{BB962C8B-B14F-4D97-AF65-F5344CB8AC3E}">
        <p14:creationId xmlns:p14="http://schemas.microsoft.com/office/powerpoint/2010/main" val="4269070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29" y="365125"/>
            <a:ext cx="11985171" cy="1986189"/>
          </a:xfrm>
        </p:spPr>
        <p:txBody>
          <a:bodyPr>
            <a:normAutofit fontScale="90000"/>
          </a:bodyPr>
          <a:lstStyle/>
          <a:p>
            <a:r>
              <a:rPr lang="lv-LV" b="1" dirty="0"/>
              <a:t>Uzdevums F1</a:t>
            </a:r>
            <a:r>
              <a:rPr lang="lv-LV" dirty="0"/>
              <a:t/>
            </a:r>
            <a:br>
              <a:rPr lang="lv-LV" dirty="0"/>
            </a:br>
            <a:r>
              <a:rPr lang="lv-LV" sz="4000" dirty="0"/>
              <a:t>Teksta faila nolasīšana pa rindai un izvade uz ekrāna (tā kā rinda tiek nolasīta, ieskaitot ‘\n’, tad, izdrukājot rindu, to neliek).</a:t>
            </a:r>
          </a:p>
        </p:txBody>
      </p:sp>
      <p:sp>
        <p:nvSpPr>
          <p:cNvPr id="3" name="Content Placeholder 2"/>
          <p:cNvSpPr>
            <a:spLocks noGrp="1"/>
          </p:cNvSpPr>
          <p:nvPr>
            <p:ph idx="1"/>
          </p:nvPr>
        </p:nvSpPr>
        <p:spPr>
          <a:xfrm>
            <a:off x="838200" y="2549235"/>
            <a:ext cx="10515600" cy="3627727"/>
          </a:xfrm>
        </p:spPr>
        <p:txBody>
          <a:bodyPr>
            <a:normAutofit fontScale="92500" lnSpcReduction="10000"/>
          </a:bodyPr>
          <a:lstStyle/>
          <a:p>
            <a:pPr marL="0" indent="0">
              <a:buNone/>
            </a:pPr>
            <a:r>
              <a:rPr lang="lv-LV" dirty="0">
                <a:latin typeface="Courier New" panose="02070309020205020404" pitchFamily="49" charset="0"/>
                <a:cs typeface="Courier New" panose="02070309020205020404" pitchFamily="49" charset="0"/>
              </a:rPr>
              <a:t>f = </a:t>
            </a:r>
            <a:r>
              <a:rPr lang="lv-LV" dirty="0" err="1">
                <a:latin typeface="Courier New" panose="02070309020205020404" pitchFamily="49" charset="0"/>
                <a:cs typeface="Courier New" panose="02070309020205020404" pitchFamily="49" charset="0"/>
              </a:rPr>
              <a:t>open("in.txt","r",</a:t>
            </a:r>
            <a:r>
              <a:rPr lang="lv-LV" dirty="0" err="1"/>
              <a:t>encoding="utf-8"</a:t>
            </a:r>
            <a:r>
              <a:rPr lang="lv-LV" dirty="0" err="1">
                <a:latin typeface="Courier New" panose="02070309020205020404" pitchFamily="49" charset="0"/>
                <a:cs typeface="Courier New" panose="02070309020205020404" pitchFamily="49" charset="0"/>
              </a:rPr>
              <a:t>)</a:t>
            </a:r>
            <a:endParaRPr lang="lv-LV"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s in f: # s: </a:t>
            </a:r>
            <a:r>
              <a:rPr lang="en-US" dirty="0" err="1">
                <a:latin typeface="Courier New" panose="02070309020205020404" pitchFamily="49" charset="0"/>
                <a:cs typeface="Courier New" panose="02070309020205020404" pitchFamily="49" charset="0"/>
              </a:rPr>
              <a:t>kārtējā</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rindiņa</a:t>
            </a:r>
            <a:endParaRPr lang="en-US" dirty="0">
              <a:latin typeface="Courier New" panose="02070309020205020404" pitchFamily="49" charset="0"/>
              <a:cs typeface="Courier New" panose="02070309020205020404" pitchFamily="49" charset="0"/>
            </a:endParaRPr>
          </a:p>
          <a:p>
            <a:pPr marL="0" indent="0">
              <a:buNone/>
            </a:pPr>
            <a:r>
              <a:rPr lang="lv-LV" dirty="0">
                <a:latin typeface="Courier New" panose="02070309020205020404" pitchFamily="49" charset="0"/>
                <a:cs typeface="Courier New" panose="02070309020205020404" pitchFamily="49" charset="0"/>
              </a:rPr>
              <a:t>	</a:t>
            </a:r>
            <a:r>
              <a:rPr lang="lv-LV" dirty="0" err="1">
                <a:latin typeface="Courier New" panose="02070309020205020404" pitchFamily="49" charset="0"/>
                <a:cs typeface="Courier New" panose="02070309020205020404" pitchFamily="49" charset="0"/>
              </a:rPr>
              <a:t>print(s,end</a:t>
            </a:r>
            <a:r>
              <a:rPr lang="lv-LV" dirty="0">
                <a:latin typeface="Courier New" panose="02070309020205020404" pitchFamily="49" charset="0"/>
                <a:cs typeface="Courier New" panose="02070309020205020404" pitchFamily="49" charset="0"/>
              </a:rPr>
              <a:t>='')</a:t>
            </a:r>
          </a:p>
          <a:p>
            <a:pPr marL="0" indent="0">
              <a:buNone/>
            </a:pPr>
            <a:r>
              <a:rPr lang="lv-LV" dirty="0" err="1">
                <a:latin typeface="Courier New" panose="02070309020205020404" pitchFamily="49" charset="0"/>
                <a:cs typeface="Courier New" panose="02070309020205020404" pitchFamily="49" charset="0"/>
              </a:rPr>
              <a:t>f.close</a:t>
            </a:r>
            <a:r>
              <a:rPr lang="lv-LV" dirty="0">
                <a:latin typeface="Courier New" panose="02070309020205020404" pitchFamily="49" charset="0"/>
                <a:cs typeface="Courier New" panose="02070309020205020404" pitchFamily="49" charset="0"/>
              </a:rPr>
              <a:t>()</a:t>
            </a:r>
          </a:p>
          <a:p>
            <a:pPr marL="0" indent="0">
              <a:buNone/>
            </a:pPr>
            <a:endParaRPr lang="lv-LV" dirty="0">
              <a:latin typeface="Courier New" panose="02070309020205020404" pitchFamily="49" charset="0"/>
              <a:cs typeface="Courier New" panose="02070309020205020404" pitchFamily="49" charset="0"/>
            </a:endParaRPr>
          </a:p>
          <a:p>
            <a:pPr marL="0" indent="0">
              <a:buNone/>
            </a:pPr>
            <a:r>
              <a:rPr lang="lv-LV" dirty="0">
                <a:latin typeface="Courier New" panose="02070309020205020404" pitchFamily="49" charset="0"/>
                <a:cs typeface="Courier New" panose="02070309020205020404" pitchFamily="49" charset="0"/>
              </a:rPr>
              <a:t>Jelgava</a:t>
            </a:r>
          </a:p>
          <a:p>
            <a:pPr marL="0" indent="0">
              <a:buNone/>
            </a:pPr>
            <a:r>
              <a:rPr lang="lv-LV" dirty="0">
                <a:latin typeface="Courier New" panose="02070309020205020404" pitchFamily="49" charset="0"/>
                <a:cs typeface="Courier New" panose="02070309020205020404" pitchFamily="49" charset="0"/>
              </a:rPr>
              <a:t>Latvija</a:t>
            </a:r>
          </a:p>
          <a:p>
            <a:pPr marL="0" indent="0">
              <a:buNone/>
            </a:pPr>
            <a:r>
              <a:rPr lang="lv-LV" dirty="0">
                <a:latin typeface="Courier New" panose="02070309020205020404" pitchFamily="49" charset="0"/>
                <a:cs typeface="Courier New" panose="02070309020205020404" pitchFamily="49" charset="0"/>
              </a:rPr>
              <a:t>Spīdola</a:t>
            </a:r>
          </a:p>
        </p:txBody>
      </p:sp>
    </p:spTree>
    <p:extLst>
      <p:ext uri="{BB962C8B-B14F-4D97-AF65-F5344CB8AC3E}">
        <p14:creationId xmlns:p14="http://schemas.microsoft.com/office/powerpoint/2010/main" val="4087597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26961"/>
          </a:xfrm>
        </p:spPr>
        <p:txBody>
          <a:bodyPr>
            <a:normAutofit fontScale="90000"/>
          </a:bodyPr>
          <a:lstStyle/>
          <a:p>
            <a:r>
              <a:rPr lang="lv-LV" b="1" dirty="0"/>
              <a:t>Uzdevums F2</a:t>
            </a:r>
            <a:r>
              <a:rPr lang="lv-LV" dirty="0"/>
              <a:t/>
            </a:r>
            <a:br>
              <a:rPr lang="lv-LV" dirty="0"/>
            </a:br>
            <a:r>
              <a:rPr lang="lv-LV" dirty="0"/>
              <a:t>Teksta faila nolasīšana pa rindai īsajā variantā, tieši neveidojot faila objektu.</a:t>
            </a:r>
          </a:p>
        </p:txBody>
      </p:sp>
      <p:sp>
        <p:nvSpPr>
          <p:cNvPr id="3" name="Content Placeholder 2"/>
          <p:cNvSpPr>
            <a:spLocks noGrp="1"/>
          </p:cNvSpPr>
          <p:nvPr>
            <p:ph idx="1"/>
          </p:nvPr>
        </p:nvSpPr>
        <p:spPr>
          <a:xfrm>
            <a:off x="838199" y="2416629"/>
            <a:ext cx="10910455" cy="3760334"/>
          </a:xfrm>
        </p:spPr>
        <p:txBody>
          <a:bodyPr/>
          <a:lstStyle/>
          <a:p>
            <a:pPr marL="0" indent="0">
              <a:buNone/>
            </a:pPr>
            <a:r>
              <a:rPr lang="en-US" dirty="0">
                <a:latin typeface="Courier New" panose="02070309020205020404" pitchFamily="49" charset="0"/>
                <a:cs typeface="Courier New" panose="02070309020205020404" pitchFamily="49" charset="0"/>
              </a:rPr>
              <a:t>for s in open("</a:t>
            </a:r>
            <a:r>
              <a:rPr lang="en-US" dirty="0" err="1">
                <a:latin typeface="Courier New" panose="02070309020205020404" pitchFamily="49" charset="0"/>
                <a:cs typeface="Courier New" panose="02070309020205020404" pitchFamily="49" charset="0"/>
              </a:rPr>
              <a:t>in.txt","r</a:t>
            </a:r>
            <a:r>
              <a:rPr lang="en-US" dirty="0">
                <a:latin typeface="Courier New" panose="02070309020205020404" pitchFamily="49" charset="0"/>
                <a:cs typeface="Courier New" panose="02070309020205020404" pitchFamily="49" charset="0"/>
              </a:rPr>
              <a:t>"</a:t>
            </a:r>
            <a:r>
              <a:rPr lang="lv-LV" dirty="0">
                <a:latin typeface="Courier New" panose="02070309020205020404" pitchFamily="49" charset="0"/>
                <a:cs typeface="Courier New" panose="02070309020205020404" pitchFamily="49" charset="0"/>
              </a:rPr>
              <a:t>, </a:t>
            </a:r>
            <a:r>
              <a:rPr lang="lv-LV" dirty="0" err="1"/>
              <a:t>encoding="utf-8"</a:t>
            </a:r>
            <a:r>
              <a:rPr lang="en-US" dirty="0">
                <a:latin typeface="Courier New" panose="02070309020205020404" pitchFamily="49" charset="0"/>
                <a:cs typeface="Courier New" panose="02070309020205020404" pitchFamily="49" charset="0"/>
              </a:rPr>
              <a:t>): # fails nav </a:t>
            </a:r>
            <a:r>
              <a:rPr lang="en-US" dirty="0" err="1">
                <a:latin typeface="Courier New" panose="02070309020205020404" pitchFamily="49" charset="0"/>
                <a:cs typeface="Courier New" panose="02070309020205020404" pitchFamily="49" charset="0"/>
              </a:rPr>
              <a:t>jāaizver</a:t>
            </a:r>
            <a:endParaRPr lang="en-US" dirty="0">
              <a:latin typeface="Courier New" panose="02070309020205020404" pitchFamily="49" charset="0"/>
              <a:cs typeface="Courier New" panose="02070309020205020404" pitchFamily="49" charset="0"/>
            </a:endParaRPr>
          </a:p>
          <a:p>
            <a:pPr marL="0" indent="0">
              <a:buNone/>
            </a:pPr>
            <a:r>
              <a:rPr lang="lv-LV" dirty="0">
                <a:latin typeface="Courier New" panose="02070309020205020404" pitchFamily="49" charset="0"/>
                <a:cs typeface="Courier New" panose="02070309020205020404" pitchFamily="49" charset="0"/>
              </a:rPr>
              <a:t>	</a:t>
            </a:r>
            <a:r>
              <a:rPr lang="lv-LV" dirty="0" err="1">
                <a:latin typeface="Courier New" panose="02070309020205020404" pitchFamily="49" charset="0"/>
                <a:cs typeface="Courier New" panose="02070309020205020404" pitchFamily="49" charset="0"/>
              </a:rPr>
              <a:t>print(s,end</a:t>
            </a:r>
            <a:r>
              <a:rPr lang="lv-LV" dirty="0">
                <a:latin typeface="Courier New" panose="02070309020205020404" pitchFamily="49" charset="0"/>
                <a:cs typeface="Courier New" panose="02070309020205020404" pitchFamily="49" charset="0"/>
              </a:rPr>
              <a:t>='')</a:t>
            </a:r>
          </a:p>
          <a:p>
            <a:pPr marL="0" indent="0">
              <a:buNone/>
            </a:pPr>
            <a:endParaRPr lang="lv-LV" dirty="0">
              <a:latin typeface="Courier New" panose="02070309020205020404" pitchFamily="49" charset="0"/>
              <a:cs typeface="Courier New" panose="02070309020205020404" pitchFamily="49" charset="0"/>
            </a:endParaRPr>
          </a:p>
          <a:p>
            <a:pPr marL="0" indent="0">
              <a:buNone/>
            </a:pPr>
            <a:r>
              <a:rPr lang="lv-LV" dirty="0">
                <a:latin typeface="Courier New" panose="02070309020205020404" pitchFamily="49" charset="0"/>
                <a:cs typeface="Courier New" panose="02070309020205020404" pitchFamily="49" charset="0"/>
              </a:rPr>
              <a:t>Jelgava</a:t>
            </a:r>
          </a:p>
          <a:p>
            <a:pPr marL="0" indent="0">
              <a:buNone/>
            </a:pPr>
            <a:r>
              <a:rPr lang="lv-LV" dirty="0">
                <a:latin typeface="Courier New" panose="02070309020205020404" pitchFamily="49" charset="0"/>
                <a:cs typeface="Courier New" panose="02070309020205020404" pitchFamily="49" charset="0"/>
              </a:rPr>
              <a:t>Latvija</a:t>
            </a:r>
          </a:p>
          <a:p>
            <a:pPr marL="0" indent="0">
              <a:buNone/>
            </a:pPr>
            <a:r>
              <a:rPr lang="lv-LV" dirty="0">
                <a:latin typeface="Courier New" panose="02070309020205020404" pitchFamily="49" charset="0"/>
                <a:cs typeface="Courier New" panose="02070309020205020404" pitchFamily="49" charset="0"/>
              </a:rPr>
              <a:t>Spīdola</a:t>
            </a:r>
          </a:p>
          <a:p>
            <a:pPr marL="0" indent="0">
              <a:buNone/>
            </a:pPr>
            <a:endParaRPr lang="lv-LV" dirty="0">
              <a:latin typeface="Courier New" panose="02070309020205020404" pitchFamily="49" charset="0"/>
              <a:cs typeface="Courier New" panose="02070309020205020404" pitchFamily="49" charset="0"/>
            </a:endParaRPr>
          </a:p>
          <a:p>
            <a:pPr marL="0" indent="0">
              <a:buNone/>
            </a:pPr>
            <a:endParaRPr lang="lv-LV"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54144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7486" cy="1325563"/>
          </a:xfrm>
        </p:spPr>
        <p:txBody>
          <a:bodyPr/>
          <a:lstStyle/>
          <a:p>
            <a:r>
              <a:rPr lang="lv-LV" b="1" dirty="0"/>
              <a:t>Uzdevums F3</a:t>
            </a:r>
            <a:r>
              <a:rPr lang="lv-LV" dirty="0"/>
              <a:t/>
            </a:r>
            <a:br>
              <a:rPr lang="lv-LV" dirty="0"/>
            </a:br>
            <a:r>
              <a:rPr lang="lv-LV" dirty="0"/>
              <a:t>Visa faila nolasīšana sarakstā ar vienu komandu.</a:t>
            </a:r>
          </a:p>
        </p:txBody>
      </p:sp>
      <p:sp>
        <p:nvSpPr>
          <p:cNvPr id="3" name="Content Placeholder 2"/>
          <p:cNvSpPr>
            <a:spLocks noGrp="1"/>
          </p:cNvSpPr>
          <p:nvPr>
            <p:ph idx="1"/>
          </p:nvPr>
        </p:nvSpPr>
        <p:spPr/>
        <p:txBody>
          <a:bodyPr/>
          <a:lstStyle/>
          <a:p>
            <a:pPr marL="0" indent="0">
              <a:buNone/>
            </a:pPr>
            <a:r>
              <a:rPr lang="lv-LV" dirty="0"/>
              <a:t>f = </a:t>
            </a:r>
            <a:r>
              <a:rPr lang="lv-LV" dirty="0" err="1"/>
              <a:t>open("in.txt","r</a:t>
            </a:r>
            <a:r>
              <a:rPr lang="lv-LV" dirty="0"/>
              <a:t>")</a:t>
            </a:r>
          </a:p>
          <a:p>
            <a:pPr marL="0" indent="0">
              <a:buNone/>
            </a:pPr>
            <a:r>
              <a:rPr lang="lv-LV" dirty="0" err="1"/>
              <a:t>ss</a:t>
            </a:r>
            <a:r>
              <a:rPr lang="lv-LV" dirty="0"/>
              <a:t> = </a:t>
            </a:r>
            <a:r>
              <a:rPr lang="lv-LV" dirty="0" err="1"/>
              <a:t>f.readlines</a:t>
            </a:r>
            <a:r>
              <a:rPr lang="lv-LV" dirty="0"/>
              <a:t>() # saraksta no rindiņām izveide</a:t>
            </a:r>
          </a:p>
          <a:p>
            <a:pPr marL="0" indent="0">
              <a:buNone/>
            </a:pPr>
            <a:r>
              <a:rPr lang="lv-LV" dirty="0" err="1"/>
              <a:t>print(ss</a:t>
            </a:r>
            <a:r>
              <a:rPr lang="lv-LV" dirty="0"/>
              <a:t>)</a:t>
            </a:r>
          </a:p>
          <a:p>
            <a:pPr marL="0" indent="0">
              <a:buNone/>
            </a:pPr>
            <a:r>
              <a:rPr lang="lv-LV" dirty="0" err="1"/>
              <a:t>f.close</a:t>
            </a:r>
            <a:r>
              <a:rPr lang="lv-LV" dirty="0"/>
              <a:t>()</a:t>
            </a:r>
          </a:p>
          <a:p>
            <a:pPr marL="0" indent="0">
              <a:buNone/>
            </a:pPr>
            <a:endParaRPr lang="lv-LV" dirty="0"/>
          </a:p>
          <a:p>
            <a:pPr marL="0" indent="0">
              <a:buNone/>
            </a:pPr>
            <a:r>
              <a:rPr lang="lv-LV" dirty="0"/>
              <a:t>['</a:t>
            </a:r>
            <a:r>
              <a:rPr lang="lv-LV" dirty="0" err="1"/>
              <a:t>Jelgava\n</a:t>
            </a:r>
            <a:r>
              <a:rPr lang="lv-LV" dirty="0"/>
              <a:t>', '</a:t>
            </a:r>
            <a:r>
              <a:rPr lang="lv-LV" dirty="0" err="1"/>
              <a:t>Latvija\n</a:t>
            </a:r>
            <a:r>
              <a:rPr lang="lv-LV" dirty="0"/>
              <a:t>', '</a:t>
            </a:r>
            <a:r>
              <a:rPr lang="lv-LV" dirty="0" err="1"/>
              <a:t>Spīdola\n</a:t>
            </a:r>
            <a:r>
              <a:rPr lang="lv-LV" dirty="0"/>
              <a:t>']</a:t>
            </a:r>
          </a:p>
        </p:txBody>
      </p:sp>
    </p:spTree>
    <p:extLst>
      <p:ext uri="{BB962C8B-B14F-4D97-AF65-F5344CB8AC3E}">
        <p14:creationId xmlns:p14="http://schemas.microsoft.com/office/powerpoint/2010/main" val="1993110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p:cNvSpPr>
            <a:spLocks noGrp="1"/>
          </p:cNvSpPr>
          <p:nvPr>
            <p:ph type="title"/>
          </p:nvPr>
        </p:nvSpPr>
        <p:spPr/>
        <p:txBody>
          <a:bodyPr/>
          <a:lstStyle/>
          <a:p>
            <a:r>
              <a:rPr lang="lv-LV" b="1" dirty="0"/>
              <a:t>Uzdevums F4</a:t>
            </a:r>
            <a:br>
              <a:rPr lang="lv-LV" b="1" dirty="0"/>
            </a:br>
            <a:r>
              <a:rPr lang="lv-LV" dirty="0"/>
              <a:t>Visa faila nolasīšana sarakstā</a:t>
            </a:r>
          </a:p>
        </p:txBody>
      </p:sp>
      <p:sp>
        <p:nvSpPr>
          <p:cNvPr id="3" name="Satura vietturis 2"/>
          <p:cNvSpPr>
            <a:spLocks noGrp="1"/>
          </p:cNvSpPr>
          <p:nvPr>
            <p:ph idx="1"/>
          </p:nvPr>
        </p:nvSpPr>
        <p:spPr/>
        <p:txBody>
          <a:bodyPr>
            <a:normAutofit/>
          </a:bodyPr>
          <a:lstStyle/>
          <a:p>
            <a:pPr marL="0" indent="0">
              <a:buNone/>
            </a:pPr>
            <a:r>
              <a:rPr lang="lv-LV" dirty="0" err="1"/>
              <a:t>aa</a:t>
            </a:r>
            <a:r>
              <a:rPr lang="lv-LV" dirty="0"/>
              <a:t>=[]</a:t>
            </a:r>
          </a:p>
          <a:p>
            <a:pPr marL="0" indent="0">
              <a:buNone/>
            </a:pPr>
            <a:r>
              <a:rPr lang="lv-LV" dirty="0"/>
              <a:t>f = </a:t>
            </a:r>
            <a:r>
              <a:rPr lang="lv-LV" dirty="0" err="1"/>
              <a:t>open("in.txt","r</a:t>
            </a:r>
            <a:r>
              <a:rPr lang="lv-LV" dirty="0"/>
              <a:t>")</a:t>
            </a:r>
          </a:p>
          <a:p>
            <a:pPr marL="0" indent="0">
              <a:buNone/>
            </a:pPr>
            <a:r>
              <a:rPr lang="lv-LV" dirty="0" err="1"/>
              <a:t>for</a:t>
            </a:r>
            <a:r>
              <a:rPr lang="lv-LV" dirty="0"/>
              <a:t> s </a:t>
            </a:r>
            <a:r>
              <a:rPr lang="lv-LV" dirty="0" err="1"/>
              <a:t>in</a:t>
            </a:r>
            <a:r>
              <a:rPr lang="lv-LV" dirty="0"/>
              <a:t> f: # s: kārtējā rindiņa</a:t>
            </a:r>
          </a:p>
          <a:p>
            <a:pPr marL="0" indent="0">
              <a:buNone/>
            </a:pPr>
            <a:r>
              <a:rPr lang="lv-LV" dirty="0"/>
              <a:t>    </a:t>
            </a:r>
            <a:r>
              <a:rPr lang="lv-LV" dirty="0" err="1"/>
              <a:t>print(s</a:t>
            </a:r>
            <a:r>
              <a:rPr lang="lv-LV" dirty="0"/>
              <a:t>, </a:t>
            </a:r>
            <a:r>
              <a:rPr lang="lv-LV" dirty="0" err="1"/>
              <a:t>end</a:t>
            </a:r>
            <a:r>
              <a:rPr lang="lv-LV" dirty="0"/>
              <a:t>="")</a:t>
            </a:r>
          </a:p>
          <a:p>
            <a:pPr marL="0" indent="0">
              <a:buNone/>
            </a:pPr>
            <a:r>
              <a:rPr lang="lv-LV" dirty="0"/>
              <a:t>    </a:t>
            </a:r>
            <a:r>
              <a:rPr lang="lv-LV" dirty="0" err="1"/>
              <a:t>red_s</a:t>
            </a:r>
            <a:r>
              <a:rPr lang="lv-LV" dirty="0"/>
              <a:t> = </a:t>
            </a:r>
            <a:r>
              <a:rPr lang="lv-LV" dirty="0" err="1"/>
              <a:t>s.strip</a:t>
            </a:r>
            <a:r>
              <a:rPr lang="lv-LV" dirty="0"/>
              <a:t>() # </a:t>
            </a:r>
            <a:r>
              <a:rPr lang="lv-LV" sz="1600" b="1" dirty="0" err="1"/>
              <a:t>strip</a:t>
            </a:r>
            <a:r>
              <a:rPr lang="lv-LV" sz="1600" dirty="0"/>
              <a:t> funkcija dzēš tukšo simbolu pirms un pēc rindas  (atstarpe,  tabulatoru, pareju uz jaunu rindu /n)</a:t>
            </a:r>
          </a:p>
          <a:p>
            <a:pPr marL="0" indent="0">
              <a:buNone/>
            </a:pPr>
            <a:r>
              <a:rPr lang="lv-LV" dirty="0"/>
              <a:t>    </a:t>
            </a:r>
            <a:r>
              <a:rPr lang="lv-LV" dirty="0" err="1"/>
              <a:t>aa.append(red_s</a:t>
            </a:r>
            <a:r>
              <a:rPr lang="lv-LV" dirty="0"/>
              <a:t>)</a:t>
            </a:r>
          </a:p>
          <a:p>
            <a:pPr marL="0" indent="0">
              <a:buNone/>
            </a:pPr>
            <a:r>
              <a:rPr lang="lv-LV" dirty="0" err="1"/>
              <a:t>print(aa</a:t>
            </a:r>
            <a:r>
              <a:rPr lang="lv-LV" dirty="0"/>
              <a:t>)    </a:t>
            </a:r>
          </a:p>
          <a:p>
            <a:pPr marL="0" indent="0">
              <a:buNone/>
            </a:pPr>
            <a:r>
              <a:rPr lang="lv-LV" dirty="0" err="1"/>
              <a:t>f.close</a:t>
            </a:r>
            <a:r>
              <a:rPr lang="lv-LV" dirty="0"/>
              <a:t>()</a:t>
            </a:r>
          </a:p>
          <a:p>
            <a:pPr marL="0" indent="0">
              <a:buNone/>
            </a:pPr>
            <a:endParaRPr lang="lv-LV" dirty="0"/>
          </a:p>
        </p:txBody>
      </p:sp>
    </p:spTree>
    <p:extLst>
      <p:ext uri="{BB962C8B-B14F-4D97-AF65-F5344CB8AC3E}">
        <p14:creationId xmlns:p14="http://schemas.microsoft.com/office/powerpoint/2010/main" val="36636113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irsraksts 3"/>
          <p:cNvSpPr>
            <a:spLocks noGrp="1"/>
          </p:cNvSpPr>
          <p:nvPr>
            <p:ph type="title"/>
          </p:nvPr>
        </p:nvSpPr>
        <p:spPr/>
        <p:txBody>
          <a:bodyPr/>
          <a:lstStyle/>
          <a:p>
            <a:r>
              <a:rPr lang="lv-LV" b="1" dirty="0"/>
              <a:t>Uzdevums F5</a:t>
            </a:r>
          </a:p>
        </p:txBody>
      </p:sp>
      <p:sp>
        <p:nvSpPr>
          <p:cNvPr id="5" name="Satura vietturis 4"/>
          <p:cNvSpPr>
            <a:spLocks noGrp="1"/>
          </p:cNvSpPr>
          <p:nvPr>
            <p:ph idx="1"/>
          </p:nvPr>
        </p:nvSpPr>
        <p:spPr/>
        <p:txBody>
          <a:bodyPr/>
          <a:lstStyle/>
          <a:p>
            <a:pPr marL="0" indent="0">
              <a:buNone/>
            </a:pPr>
            <a:r>
              <a:rPr lang="lv-LV" dirty="0"/>
              <a:t>1) Izveidot datni </a:t>
            </a:r>
            <a:r>
              <a:rPr lang="lv-LV" b="1" dirty="0" err="1"/>
              <a:t>skoleni.txt</a:t>
            </a:r>
            <a:endParaRPr lang="lv-LV" b="1" dirty="0"/>
          </a:p>
          <a:p>
            <a:pPr marL="0" indent="0">
              <a:buNone/>
            </a:pPr>
            <a:r>
              <a:rPr lang="lv-LV" dirty="0"/>
              <a:t>2) Aizpildīt datni pēc parauga:</a:t>
            </a:r>
          </a:p>
          <a:p>
            <a:pPr marL="457200" lvl="1" indent="0">
              <a:buNone/>
            </a:pPr>
            <a:r>
              <a:rPr lang="lv-LV" dirty="0"/>
              <a:t>Vards1 </a:t>
            </a:r>
            <a:r>
              <a:rPr lang="lv-LV" dirty="0" err="1"/>
              <a:t>Uzvards</a:t>
            </a:r>
            <a:r>
              <a:rPr lang="lv-LV" dirty="0"/>
              <a:t> 1, klase1</a:t>
            </a:r>
          </a:p>
          <a:p>
            <a:pPr marL="457200" lvl="1" indent="0">
              <a:buNone/>
            </a:pPr>
            <a:r>
              <a:rPr lang="lv-LV" dirty="0"/>
              <a:t>Vards2 </a:t>
            </a:r>
            <a:r>
              <a:rPr lang="lv-LV" dirty="0" err="1"/>
              <a:t>Uzvards</a:t>
            </a:r>
            <a:r>
              <a:rPr lang="lv-LV" dirty="0"/>
              <a:t> 2, klase2</a:t>
            </a:r>
          </a:p>
          <a:p>
            <a:pPr marL="457200" lvl="1" indent="0">
              <a:buNone/>
            </a:pPr>
            <a:r>
              <a:rPr lang="lv-LV" dirty="0"/>
              <a:t>Vards3 </a:t>
            </a:r>
            <a:r>
              <a:rPr lang="lv-LV" dirty="0" err="1"/>
              <a:t>Uzvards</a:t>
            </a:r>
            <a:r>
              <a:rPr lang="lv-LV" dirty="0"/>
              <a:t> 3, klase3</a:t>
            </a:r>
          </a:p>
          <a:p>
            <a:pPr marL="0" indent="0">
              <a:buNone/>
            </a:pPr>
            <a:r>
              <a:rPr lang="lv-LV" dirty="0"/>
              <a:t>3) Uzrakstīt programmu </a:t>
            </a:r>
            <a:r>
              <a:rPr lang="lv-LV" b="1" dirty="0"/>
              <a:t>F5.py</a:t>
            </a:r>
            <a:r>
              <a:rPr lang="lv-LV" dirty="0"/>
              <a:t> datnes lasīšanai.</a:t>
            </a:r>
          </a:p>
          <a:p>
            <a:pPr marL="457200" lvl="1" indent="0">
              <a:buNone/>
            </a:pPr>
            <a:endParaRPr lang="lv-LV" dirty="0"/>
          </a:p>
          <a:p>
            <a:pPr marL="457200" lvl="1" indent="0">
              <a:buNone/>
            </a:pPr>
            <a:r>
              <a:rPr lang="lv-LV" dirty="0">
                <a:latin typeface="Calibri Light" panose="020F0302020204030204" pitchFamily="34" charset="0"/>
              </a:rPr>
              <a:t>Vards1 </a:t>
            </a:r>
            <a:r>
              <a:rPr lang="lv-LV" dirty="0" err="1">
                <a:latin typeface="Calibri Light" panose="020F0302020204030204" pitchFamily="34" charset="0"/>
              </a:rPr>
              <a:t>Uzvards</a:t>
            </a:r>
            <a:r>
              <a:rPr lang="lv-LV" dirty="0">
                <a:latin typeface="Calibri Light" panose="020F0302020204030204" pitchFamily="34" charset="0"/>
              </a:rPr>
              <a:t> 1, klase1</a:t>
            </a:r>
          </a:p>
          <a:p>
            <a:pPr marL="457200" lvl="1" indent="0">
              <a:buNone/>
            </a:pPr>
            <a:r>
              <a:rPr lang="lv-LV" dirty="0">
                <a:latin typeface="Calibri Light" panose="020F0302020204030204" pitchFamily="34" charset="0"/>
              </a:rPr>
              <a:t>Vards2 </a:t>
            </a:r>
            <a:r>
              <a:rPr lang="lv-LV" dirty="0" err="1">
                <a:latin typeface="Calibri Light" panose="020F0302020204030204" pitchFamily="34" charset="0"/>
              </a:rPr>
              <a:t>Uzvards</a:t>
            </a:r>
            <a:r>
              <a:rPr lang="lv-LV" dirty="0">
                <a:latin typeface="Calibri Light" panose="020F0302020204030204" pitchFamily="34" charset="0"/>
              </a:rPr>
              <a:t> 2, klase2</a:t>
            </a:r>
          </a:p>
          <a:p>
            <a:pPr marL="457200" lvl="1" indent="0">
              <a:buNone/>
            </a:pPr>
            <a:r>
              <a:rPr lang="lv-LV" dirty="0">
                <a:latin typeface="Calibri Light" panose="020F0302020204030204" pitchFamily="34" charset="0"/>
              </a:rPr>
              <a:t>Vards3 </a:t>
            </a:r>
            <a:r>
              <a:rPr lang="lv-LV" dirty="0" err="1">
                <a:latin typeface="Calibri Light" panose="020F0302020204030204" pitchFamily="34" charset="0"/>
              </a:rPr>
              <a:t>Uzvards</a:t>
            </a:r>
            <a:r>
              <a:rPr lang="lv-LV" dirty="0">
                <a:latin typeface="Calibri Light" panose="020F0302020204030204" pitchFamily="34" charset="0"/>
              </a:rPr>
              <a:t> 3, klase3</a:t>
            </a:r>
          </a:p>
          <a:p>
            <a:pPr marL="457200" lvl="1" indent="0">
              <a:buNone/>
            </a:pPr>
            <a:endParaRPr lang="lv-LV" dirty="0"/>
          </a:p>
          <a:p>
            <a:pPr marL="0" indent="0">
              <a:buNone/>
            </a:pPr>
            <a:endParaRPr lang="lv-LV" dirty="0"/>
          </a:p>
        </p:txBody>
      </p:sp>
    </p:spTree>
    <p:extLst>
      <p:ext uri="{BB962C8B-B14F-4D97-AF65-F5344CB8AC3E}">
        <p14:creationId xmlns:p14="http://schemas.microsoft.com/office/powerpoint/2010/main" val="75798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Saraksta izveidošana</a:t>
            </a:r>
          </a:p>
        </p:txBody>
      </p:sp>
      <p:sp>
        <p:nvSpPr>
          <p:cNvPr id="3" name="Content Placeholder 2"/>
          <p:cNvSpPr>
            <a:spLocks noGrp="1"/>
          </p:cNvSpPr>
          <p:nvPr>
            <p:ph idx="1"/>
          </p:nvPr>
        </p:nvSpPr>
        <p:spPr/>
        <p:txBody>
          <a:bodyPr/>
          <a:lstStyle/>
          <a:p>
            <a:pPr marL="0" indent="0">
              <a:buNone/>
            </a:pPr>
            <a:r>
              <a:rPr lang="lv-LV" dirty="0"/>
              <a:t>Tāpat kā ar parastajiem mainīgajiem – arī sarakstu nevis izveido un tad aizpilda, bet izveido reizē ar aizpildīšanu.</a:t>
            </a:r>
          </a:p>
          <a:p>
            <a:pPr marL="0" indent="0">
              <a:lnSpc>
                <a:spcPct val="100000"/>
              </a:lnSpc>
              <a:buNone/>
            </a:pPr>
            <a:r>
              <a:rPr lang="lv-LV" b="1" i="1" dirty="0"/>
              <a:t>Izšķir šādus saraksta izveidošanas veidus:</a:t>
            </a:r>
          </a:p>
          <a:p>
            <a:r>
              <a:rPr lang="fi-FI" dirty="0"/>
              <a:t>tukša saraksta izveidošana ([], list()),</a:t>
            </a:r>
          </a:p>
          <a:p>
            <a:r>
              <a:rPr lang="pt-BR" dirty="0"/>
              <a:t>saraksta izveidošana ar inicializācijas virkni [...],</a:t>
            </a:r>
          </a:p>
          <a:p>
            <a:r>
              <a:rPr lang="lv-LV" dirty="0"/>
              <a:t>saraksta izveidošana pēc cita saraksta (vai citas datu struktūras) – pilna vai daļēja kopēšana ([:], </a:t>
            </a:r>
            <a:r>
              <a:rPr lang="lv-LV" dirty="0" err="1"/>
              <a:t>list</a:t>
            </a:r>
            <a:r>
              <a:rPr lang="lv-LV" dirty="0"/>
              <a:t>(·), </a:t>
            </a:r>
            <a:r>
              <a:rPr lang="lv-LV" dirty="0" err="1"/>
              <a:t>deepcopy</a:t>
            </a:r>
            <a:r>
              <a:rPr lang="lv-LV" dirty="0"/>
              <a:t>(·)),</a:t>
            </a:r>
          </a:p>
          <a:p>
            <a:r>
              <a:rPr lang="lv-LV" dirty="0"/>
              <a:t>saraksta izveidošana ar ģeneratoru.</a:t>
            </a:r>
          </a:p>
        </p:txBody>
      </p:sp>
    </p:spTree>
    <p:extLst>
      <p:ext uri="{BB962C8B-B14F-4D97-AF65-F5344CB8AC3E}">
        <p14:creationId xmlns:p14="http://schemas.microsoft.com/office/powerpoint/2010/main" val="22377102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irsraksts 3"/>
          <p:cNvSpPr>
            <a:spLocks noGrp="1"/>
          </p:cNvSpPr>
          <p:nvPr>
            <p:ph type="title"/>
          </p:nvPr>
        </p:nvSpPr>
        <p:spPr>
          <a:xfrm>
            <a:off x="370114" y="76200"/>
            <a:ext cx="10983686" cy="1066800"/>
          </a:xfrm>
        </p:spPr>
        <p:txBody>
          <a:bodyPr>
            <a:noAutofit/>
          </a:bodyPr>
          <a:lstStyle/>
          <a:p>
            <a:r>
              <a:rPr lang="lv-LV" sz="3600" b="1" dirty="0"/>
              <a:t>Uzdevums F6</a:t>
            </a:r>
            <a:br>
              <a:rPr lang="lv-LV" sz="3600" b="1" dirty="0"/>
            </a:br>
            <a:r>
              <a:rPr lang="lv-LV" sz="3600" dirty="0"/>
              <a:t>Uzrakstīt programmu </a:t>
            </a:r>
            <a:r>
              <a:rPr lang="lv-LV" sz="3600" b="1" dirty="0"/>
              <a:t>F6.py</a:t>
            </a:r>
            <a:r>
              <a:rPr lang="lv-LV" sz="3600" dirty="0"/>
              <a:t> datnes lasīšanai.</a:t>
            </a:r>
            <a:endParaRPr lang="lv-LV" sz="3600" b="1" dirty="0"/>
          </a:p>
        </p:txBody>
      </p:sp>
      <p:sp>
        <p:nvSpPr>
          <p:cNvPr id="5" name="Satura vietturis 4"/>
          <p:cNvSpPr>
            <a:spLocks noGrp="1"/>
          </p:cNvSpPr>
          <p:nvPr>
            <p:ph idx="1"/>
          </p:nvPr>
        </p:nvSpPr>
        <p:spPr>
          <a:xfrm>
            <a:off x="217715" y="1230086"/>
            <a:ext cx="11136086" cy="5540828"/>
          </a:xfrm>
        </p:spPr>
        <p:txBody>
          <a:bodyPr>
            <a:normAutofit fontScale="55000" lnSpcReduction="20000"/>
          </a:bodyPr>
          <a:lstStyle/>
          <a:p>
            <a:pPr marL="0" indent="0">
              <a:buNone/>
            </a:pPr>
            <a:r>
              <a:rPr lang="lv-LV" dirty="0"/>
              <a:t>1) Izveidot datni </a:t>
            </a:r>
            <a:r>
              <a:rPr lang="lv-LV" b="1" dirty="0" err="1"/>
              <a:t>vardi.txt</a:t>
            </a:r>
            <a:r>
              <a:rPr lang="lv-LV" b="1" dirty="0"/>
              <a:t> </a:t>
            </a:r>
            <a:r>
              <a:rPr lang="lv-LV" dirty="0"/>
              <a:t>un</a:t>
            </a:r>
            <a:r>
              <a:rPr lang="lv-LV" b="1" dirty="0"/>
              <a:t> </a:t>
            </a:r>
            <a:r>
              <a:rPr lang="lv-LV" dirty="0"/>
              <a:t>aizpildīt datni pēc parauga:</a:t>
            </a:r>
          </a:p>
          <a:p>
            <a:pPr marL="457200" lvl="1" indent="0">
              <a:buNone/>
            </a:pPr>
            <a:r>
              <a:rPr lang="lv-LV" dirty="0"/>
              <a:t>Vards1</a:t>
            </a:r>
          </a:p>
          <a:p>
            <a:pPr marL="457200" lvl="1" indent="0">
              <a:buNone/>
            </a:pPr>
            <a:r>
              <a:rPr lang="lv-LV" dirty="0"/>
              <a:t>Vards2 </a:t>
            </a:r>
          </a:p>
          <a:p>
            <a:pPr marL="457200" lvl="1" indent="0">
              <a:buNone/>
            </a:pPr>
            <a:r>
              <a:rPr lang="lv-LV" dirty="0"/>
              <a:t>Vards3 </a:t>
            </a:r>
          </a:p>
          <a:p>
            <a:pPr marL="0" indent="0">
              <a:buNone/>
            </a:pPr>
            <a:r>
              <a:rPr lang="lv-LV" dirty="0"/>
              <a:t>2) Izveidot datni </a:t>
            </a:r>
            <a:r>
              <a:rPr lang="lv-LV" b="1" dirty="0" err="1"/>
              <a:t>uzvardi.txt</a:t>
            </a:r>
            <a:r>
              <a:rPr lang="lv-LV" b="1" dirty="0"/>
              <a:t> </a:t>
            </a:r>
            <a:r>
              <a:rPr lang="lv-LV" dirty="0"/>
              <a:t>un</a:t>
            </a:r>
            <a:r>
              <a:rPr lang="lv-LV" b="1" dirty="0"/>
              <a:t> </a:t>
            </a:r>
            <a:r>
              <a:rPr lang="lv-LV" dirty="0"/>
              <a:t>aizpildīt datni pēc parauga:</a:t>
            </a:r>
          </a:p>
          <a:p>
            <a:pPr marL="457200" lvl="1" indent="0">
              <a:buNone/>
            </a:pPr>
            <a:r>
              <a:rPr lang="lv-LV" dirty="0"/>
              <a:t>Uzvards1</a:t>
            </a:r>
          </a:p>
          <a:p>
            <a:pPr marL="457200" lvl="1" indent="0">
              <a:buNone/>
            </a:pPr>
            <a:r>
              <a:rPr lang="lv-LV" dirty="0"/>
              <a:t>Uzvards2</a:t>
            </a:r>
          </a:p>
          <a:p>
            <a:pPr marL="457200" lvl="1" indent="0">
              <a:buNone/>
            </a:pPr>
            <a:r>
              <a:rPr lang="lv-LV" dirty="0"/>
              <a:t>Uzvards3</a:t>
            </a:r>
            <a:endParaRPr lang="lv-LV" b="1" dirty="0"/>
          </a:p>
          <a:p>
            <a:pPr marL="0" indent="0">
              <a:buNone/>
            </a:pPr>
            <a:r>
              <a:rPr lang="lv-LV" dirty="0"/>
              <a:t> 3) Izveidot sarakstus pēc parauga:</a:t>
            </a:r>
          </a:p>
          <a:p>
            <a:pPr marL="457200" lvl="1" indent="0">
              <a:buNone/>
            </a:pPr>
            <a:r>
              <a:rPr lang="lv-LV" dirty="0"/>
              <a:t>['Vards1', 'Vards2', 'Vards3']</a:t>
            </a:r>
          </a:p>
          <a:p>
            <a:pPr marL="457200" lvl="1" indent="0">
              <a:buNone/>
            </a:pPr>
            <a:r>
              <a:rPr lang="lv-LV" dirty="0"/>
              <a:t>['Uzvards1', 'Uzvards2', 'Uzvards3']</a:t>
            </a:r>
          </a:p>
          <a:p>
            <a:pPr marL="0" indent="0">
              <a:buNone/>
            </a:pPr>
            <a:r>
              <a:rPr lang="lv-LV" dirty="0"/>
              <a:t>4) Apvienot sarakstus pēc rāvējslēdzēja principa:</a:t>
            </a:r>
          </a:p>
          <a:p>
            <a:pPr marL="457200" lvl="1" indent="0">
              <a:buNone/>
            </a:pPr>
            <a:r>
              <a:rPr lang="lv-LV" dirty="0"/>
              <a:t>[('Vards1', 'Uzvards1'), ('Vards2', 'Uzvards2'), ('Vards3', 'Uzvards3')]</a:t>
            </a:r>
          </a:p>
          <a:p>
            <a:pPr marL="0" indent="0">
              <a:buNone/>
            </a:pPr>
            <a:r>
              <a:rPr lang="lv-LV" dirty="0"/>
              <a:t>5) Izveidot sarakstu pēc parauga:</a:t>
            </a:r>
          </a:p>
          <a:p>
            <a:pPr marL="457200" lvl="1" indent="0">
              <a:buNone/>
            </a:pPr>
            <a:r>
              <a:rPr lang="lv-LV" dirty="0"/>
              <a:t>['Vards3 Uzvards3']</a:t>
            </a:r>
          </a:p>
          <a:p>
            <a:pPr marL="0" indent="0">
              <a:buNone/>
            </a:pPr>
            <a:r>
              <a:rPr lang="lv-LV" dirty="0"/>
              <a:t>6) Izveidot sarakstu pēc parauga:</a:t>
            </a:r>
          </a:p>
          <a:p>
            <a:pPr marL="457200" lvl="1" indent="0">
              <a:buNone/>
            </a:pPr>
            <a:r>
              <a:rPr lang="lv-LV" dirty="0"/>
              <a:t>['Vards1 Uzvards1', 'Vards2 Uzvards2', 'Vards3 Uzvards3']</a:t>
            </a:r>
          </a:p>
          <a:p>
            <a:pPr marL="0" indent="0">
              <a:buNone/>
            </a:pPr>
            <a:r>
              <a:rPr lang="lv-LV" dirty="0"/>
              <a:t>7) Izvadīt informāciju uz ekrāna pēc parauga:</a:t>
            </a:r>
          </a:p>
          <a:p>
            <a:pPr marL="457200" lvl="1" indent="0">
              <a:buNone/>
            </a:pPr>
            <a:r>
              <a:rPr lang="lv-LV" dirty="0"/>
              <a:t>Vards3 Uzvards3</a:t>
            </a:r>
          </a:p>
          <a:p>
            <a:pPr marL="0" indent="0">
              <a:buNone/>
            </a:pPr>
            <a:r>
              <a:rPr lang="lv-LV" dirty="0"/>
              <a:t>8) Izvadīt informāciju uz ekrāna pēc parauga:</a:t>
            </a:r>
          </a:p>
          <a:p>
            <a:pPr marL="457200" lvl="1" indent="0">
              <a:buNone/>
            </a:pPr>
            <a:r>
              <a:rPr lang="lv-LV" dirty="0"/>
              <a:t>Vards1 Uzvards1</a:t>
            </a:r>
          </a:p>
          <a:p>
            <a:pPr marL="457200" lvl="1" indent="0">
              <a:buNone/>
            </a:pPr>
            <a:r>
              <a:rPr lang="lv-LV" dirty="0"/>
              <a:t>Vards2 Uzvards2</a:t>
            </a:r>
          </a:p>
          <a:p>
            <a:pPr marL="457200" lvl="1" indent="0">
              <a:buNone/>
            </a:pPr>
            <a:r>
              <a:rPr lang="lv-LV" dirty="0"/>
              <a:t>Vards3 Uzvards3</a:t>
            </a:r>
          </a:p>
          <a:p>
            <a:pPr marL="457200" lvl="1" indent="0">
              <a:buNone/>
            </a:pPr>
            <a:endParaRPr lang="lv-LV" dirty="0"/>
          </a:p>
          <a:p>
            <a:pPr marL="0" indent="0">
              <a:buNone/>
            </a:pPr>
            <a:endParaRPr lang="lv-LV" dirty="0"/>
          </a:p>
        </p:txBody>
      </p:sp>
    </p:spTree>
    <p:extLst>
      <p:ext uri="{BB962C8B-B14F-4D97-AF65-F5344CB8AC3E}">
        <p14:creationId xmlns:p14="http://schemas.microsoft.com/office/powerpoint/2010/main" val="2912725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p:cNvSpPr>
            <a:spLocks noGrp="1"/>
          </p:cNvSpPr>
          <p:nvPr>
            <p:ph type="title"/>
          </p:nvPr>
        </p:nvSpPr>
        <p:spPr/>
        <p:txBody>
          <a:bodyPr>
            <a:normAutofit/>
          </a:bodyPr>
          <a:lstStyle/>
          <a:p>
            <a:r>
              <a:rPr lang="lv-LV" b="1" dirty="0"/>
              <a:t>Uzdevums F7</a:t>
            </a:r>
            <a:br>
              <a:rPr lang="lv-LV" b="1" dirty="0"/>
            </a:br>
            <a:r>
              <a:rPr lang="lv-LV" dirty="0"/>
              <a:t>Uzrakstīt programmu </a:t>
            </a:r>
            <a:r>
              <a:rPr lang="lv-LV" b="1" dirty="0"/>
              <a:t>F7.py</a:t>
            </a:r>
            <a:r>
              <a:rPr lang="lv-LV" dirty="0"/>
              <a:t> datnes lasīšanai.</a:t>
            </a:r>
          </a:p>
        </p:txBody>
      </p:sp>
      <p:sp>
        <p:nvSpPr>
          <p:cNvPr id="3" name="Satura vietturis 2"/>
          <p:cNvSpPr>
            <a:spLocks noGrp="1"/>
          </p:cNvSpPr>
          <p:nvPr>
            <p:ph idx="1"/>
          </p:nvPr>
        </p:nvSpPr>
        <p:spPr>
          <a:xfrm>
            <a:off x="838200" y="1825624"/>
            <a:ext cx="10515600" cy="4779891"/>
          </a:xfrm>
        </p:spPr>
        <p:txBody>
          <a:bodyPr>
            <a:normAutofit fontScale="92500" lnSpcReduction="20000"/>
          </a:bodyPr>
          <a:lstStyle/>
          <a:p>
            <a:pPr marL="514350" indent="-514350">
              <a:buFont typeface="+mj-lt"/>
              <a:buAutoNum type="arabicPeriod"/>
            </a:pPr>
            <a:r>
              <a:rPr lang="lv-LV" dirty="0"/>
              <a:t>Izveidot</a:t>
            </a:r>
            <a:r>
              <a:rPr lang="en-US" dirty="0"/>
              <a:t> </a:t>
            </a:r>
            <a:r>
              <a:rPr lang="lv-LV" dirty="0"/>
              <a:t>failu </a:t>
            </a:r>
            <a:r>
              <a:rPr lang="lv-LV" b="1" i="1" dirty="0" err="1"/>
              <a:t>dokumentalas_filmas</a:t>
            </a:r>
            <a:r>
              <a:rPr lang="en-US" b="1" dirty="0"/>
              <a:t>.csv </a:t>
            </a:r>
            <a:r>
              <a:rPr lang="en-US" dirty="0" err="1"/>
              <a:t>ar</a:t>
            </a:r>
            <a:r>
              <a:rPr lang="en-US" dirty="0"/>
              <a:t> </a:t>
            </a:r>
            <a:r>
              <a:rPr lang="lv-LV" dirty="0"/>
              <a:t>5</a:t>
            </a:r>
            <a:r>
              <a:rPr lang="en-US" dirty="0"/>
              <a:t> </a:t>
            </a:r>
            <a:r>
              <a:rPr lang="lv-LV" dirty="0"/>
              <a:t>filmām</a:t>
            </a:r>
            <a:r>
              <a:rPr lang="en-US" dirty="0"/>
              <a:t>. </a:t>
            </a:r>
            <a:r>
              <a:rPr lang="lv-LV" dirty="0"/>
              <a:t>Failu izveidot manuāli un filmu nosaukumus ierakstīt  pēc izvēles stabiņā.</a:t>
            </a:r>
          </a:p>
          <a:p>
            <a:pPr marL="514350" indent="-514350">
              <a:buFont typeface="+mj-lt"/>
              <a:buAutoNum type="arabicPeriod"/>
            </a:pPr>
            <a:r>
              <a:rPr lang="lv-LV" dirty="0"/>
              <a:t>Izveidot</a:t>
            </a:r>
            <a:r>
              <a:rPr lang="en-US" dirty="0"/>
              <a:t> </a:t>
            </a:r>
            <a:r>
              <a:rPr lang="lv-LV" dirty="0"/>
              <a:t>failu </a:t>
            </a:r>
            <a:r>
              <a:rPr lang="lv-LV" b="1" i="1" dirty="0" err="1"/>
              <a:t>makslas_filmas</a:t>
            </a:r>
            <a:r>
              <a:rPr lang="en-US" b="1" dirty="0"/>
              <a:t>.csv </a:t>
            </a:r>
            <a:r>
              <a:rPr lang="en-US" dirty="0" err="1"/>
              <a:t>ar</a:t>
            </a:r>
            <a:r>
              <a:rPr lang="en-US" dirty="0"/>
              <a:t> </a:t>
            </a:r>
            <a:r>
              <a:rPr lang="lv-LV" dirty="0"/>
              <a:t>4</a:t>
            </a:r>
            <a:r>
              <a:rPr lang="en-US" dirty="0"/>
              <a:t> </a:t>
            </a:r>
            <a:r>
              <a:rPr lang="lv-LV" dirty="0"/>
              <a:t>filmām</a:t>
            </a:r>
            <a:r>
              <a:rPr lang="en-US" dirty="0"/>
              <a:t>. </a:t>
            </a:r>
            <a:r>
              <a:rPr lang="lv-LV" dirty="0"/>
              <a:t>Failu izveidot manuāli un filmu nosaukumus ierakstīt  pēc izvēles stabiņā.</a:t>
            </a:r>
          </a:p>
          <a:p>
            <a:pPr marL="514350" indent="-514350">
              <a:buFont typeface="+mj-lt"/>
              <a:buAutoNum type="arabicPeriod"/>
            </a:pPr>
            <a:r>
              <a:rPr lang="lv-LV" dirty="0"/>
              <a:t>Uzrakstīt programmu, kura nolasa filmas no datnēm pēc parauga:</a:t>
            </a:r>
          </a:p>
          <a:p>
            <a:pPr marL="457200" lvl="1" indent="0">
              <a:buNone/>
            </a:pPr>
            <a:r>
              <a:rPr lang="fi-FI" dirty="0"/>
              <a:t>filma1</a:t>
            </a:r>
          </a:p>
          <a:p>
            <a:pPr marL="457200" lvl="1" indent="0">
              <a:buNone/>
            </a:pPr>
            <a:r>
              <a:rPr lang="fi-FI" dirty="0"/>
              <a:t>filma2</a:t>
            </a:r>
          </a:p>
          <a:p>
            <a:pPr marL="457200" lvl="1" indent="0">
              <a:buNone/>
            </a:pPr>
            <a:r>
              <a:rPr lang="fi-FI" dirty="0"/>
              <a:t>filma3</a:t>
            </a:r>
          </a:p>
          <a:p>
            <a:pPr marL="457200" lvl="1" indent="0">
              <a:buNone/>
            </a:pPr>
            <a:r>
              <a:rPr lang="fi-FI" dirty="0"/>
              <a:t>filma4</a:t>
            </a:r>
          </a:p>
          <a:p>
            <a:pPr marL="457200" lvl="1" indent="0">
              <a:buNone/>
            </a:pPr>
            <a:r>
              <a:rPr lang="fi-FI" dirty="0"/>
              <a:t>filma5</a:t>
            </a:r>
          </a:p>
          <a:p>
            <a:pPr marL="457200" lvl="1" indent="0">
              <a:buNone/>
            </a:pPr>
            <a:r>
              <a:rPr lang="fi-FI" dirty="0"/>
              <a:t>filma1</a:t>
            </a:r>
          </a:p>
          <a:p>
            <a:pPr marL="457200" lvl="1" indent="0">
              <a:buNone/>
            </a:pPr>
            <a:r>
              <a:rPr lang="fi-FI" dirty="0"/>
              <a:t>filma2</a:t>
            </a:r>
          </a:p>
          <a:p>
            <a:pPr marL="457200" lvl="1" indent="0">
              <a:buNone/>
            </a:pPr>
            <a:r>
              <a:rPr lang="fi-FI" dirty="0"/>
              <a:t>filma3</a:t>
            </a:r>
          </a:p>
          <a:p>
            <a:pPr marL="457200" lvl="1" indent="0">
              <a:buNone/>
            </a:pPr>
            <a:r>
              <a:rPr lang="fi-FI" dirty="0"/>
              <a:t>filma4</a:t>
            </a:r>
          </a:p>
          <a:p>
            <a:pPr marL="514350" indent="-514350">
              <a:buFont typeface="+mj-lt"/>
              <a:buAutoNum type="arabicPeriod"/>
            </a:pPr>
            <a:endParaRPr lang="lv-LV" dirty="0"/>
          </a:p>
        </p:txBody>
      </p:sp>
    </p:spTree>
    <p:extLst>
      <p:ext uri="{BB962C8B-B14F-4D97-AF65-F5344CB8AC3E}">
        <p14:creationId xmlns:p14="http://schemas.microsoft.com/office/powerpoint/2010/main" val="18728287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lv-LV" b="1" dirty="0"/>
              <a:t>Uzdevums F8</a:t>
            </a:r>
            <a:br>
              <a:rPr lang="lv-LV" b="1" dirty="0"/>
            </a:br>
            <a:r>
              <a:rPr lang="lv-LV" dirty="0"/>
              <a:t>Uzrakstīt programmu </a:t>
            </a:r>
            <a:r>
              <a:rPr lang="lv-LV" b="1" dirty="0"/>
              <a:t>F8.py</a:t>
            </a:r>
            <a:r>
              <a:rPr lang="lv-LV" dirty="0"/>
              <a:t> datnes lasīšanai.</a:t>
            </a:r>
          </a:p>
        </p:txBody>
      </p:sp>
      <p:sp>
        <p:nvSpPr>
          <p:cNvPr id="3" name="Content Placeholder 2"/>
          <p:cNvSpPr>
            <a:spLocks noGrp="1"/>
          </p:cNvSpPr>
          <p:nvPr>
            <p:ph idx="1"/>
          </p:nvPr>
        </p:nvSpPr>
        <p:spPr>
          <a:xfrm>
            <a:off x="518615" y="1501253"/>
            <a:ext cx="10835185" cy="4675709"/>
          </a:xfrm>
        </p:spPr>
        <p:txBody>
          <a:bodyPr>
            <a:normAutofit fontScale="70000" lnSpcReduction="20000"/>
          </a:bodyPr>
          <a:lstStyle/>
          <a:p>
            <a:pPr marL="514350" indent="-514350">
              <a:buFont typeface="+mj-lt"/>
              <a:buAutoNum type="arabicPeriod"/>
            </a:pPr>
            <a:r>
              <a:rPr lang="lv-LV" dirty="0"/>
              <a:t>Izveidot</a:t>
            </a:r>
            <a:r>
              <a:rPr lang="en-US" dirty="0"/>
              <a:t> </a:t>
            </a:r>
            <a:r>
              <a:rPr lang="lv-LV" dirty="0"/>
              <a:t>failu </a:t>
            </a:r>
            <a:r>
              <a:rPr lang="lv-LV" b="1" i="1" dirty="0"/>
              <a:t>skaitli_1</a:t>
            </a:r>
            <a:r>
              <a:rPr lang="en-US" b="1" dirty="0"/>
              <a:t>.csv </a:t>
            </a:r>
            <a:r>
              <a:rPr lang="en-US" dirty="0" err="1"/>
              <a:t>ar</a:t>
            </a:r>
            <a:r>
              <a:rPr lang="en-US" dirty="0"/>
              <a:t> </a:t>
            </a:r>
            <a:r>
              <a:rPr lang="lv-LV" dirty="0"/>
              <a:t>5 veseliem</a:t>
            </a:r>
            <a:r>
              <a:rPr lang="en-US" dirty="0"/>
              <a:t> </a:t>
            </a:r>
            <a:r>
              <a:rPr lang="lv-LV" dirty="0"/>
              <a:t>skaitļiem</a:t>
            </a:r>
            <a:r>
              <a:rPr lang="en-US" dirty="0"/>
              <a:t>. </a:t>
            </a:r>
            <a:r>
              <a:rPr lang="lv-LV" dirty="0"/>
              <a:t>Failu izveidot manuāli un skaitļus ierakstīt  pēc izvēles stabiņā.</a:t>
            </a:r>
          </a:p>
          <a:p>
            <a:pPr marL="514350" indent="-514350">
              <a:buFont typeface="+mj-lt"/>
              <a:buAutoNum type="arabicPeriod"/>
            </a:pPr>
            <a:r>
              <a:rPr lang="lv-LV" dirty="0"/>
              <a:t>Izveidot</a:t>
            </a:r>
            <a:r>
              <a:rPr lang="en-US" dirty="0"/>
              <a:t> </a:t>
            </a:r>
            <a:r>
              <a:rPr lang="lv-LV" dirty="0"/>
              <a:t>failu </a:t>
            </a:r>
            <a:r>
              <a:rPr lang="lv-LV" b="1" i="1" dirty="0"/>
              <a:t>skaitli_2</a:t>
            </a:r>
            <a:r>
              <a:rPr lang="en-US" b="1" dirty="0"/>
              <a:t>.csv </a:t>
            </a:r>
            <a:r>
              <a:rPr lang="en-US" dirty="0" err="1"/>
              <a:t>ar</a:t>
            </a:r>
            <a:r>
              <a:rPr lang="en-US" dirty="0"/>
              <a:t> </a:t>
            </a:r>
            <a:r>
              <a:rPr lang="lv-LV" dirty="0"/>
              <a:t>4 veseliem skaitļiem</a:t>
            </a:r>
            <a:r>
              <a:rPr lang="en-US" dirty="0"/>
              <a:t>. </a:t>
            </a:r>
            <a:r>
              <a:rPr lang="lv-LV" dirty="0"/>
              <a:t>Failu izveidot manuāli un skaitļus  ierakstīt  pēc izvēles stabiņā.</a:t>
            </a:r>
          </a:p>
          <a:p>
            <a:pPr marL="514350" indent="-514350">
              <a:buFont typeface="+mj-lt"/>
              <a:buAutoNum type="arabicPeriod"/>
            </a:pPr>
            <a:r>
              <a:rPr lang="lv-LV" dirty="0"/>
              <a:t>Uzrakstīt programmu, kura nolasa skaitļus no datnēm pēc parauga un aprēķina visu skaitļu summu:</a:t>
            </a:r>
          </a:p>
          <a:p>
            <a:pPr marL="457200" lvl="1" indent="0">
              <a:buNone/>
            </a:pPr>
            <a:r>
              <a:rPr lang="lv-LV" dirty="0"/>
              <a:t>102</a:t>
            </a:r>
          </a:p>
          <a:p>
            <a:pPr marL="457200" lvl="1" indent="0">
              <a:buNone/>
            </a:pPr>
            <a:r>
              <a:rPr lang="lv-LV" dirty="0"/>
              <a:t>6</a:t>
            </a:r>
          </a:p>
          <a:p>
            <a:pPr marL="457200" lvl="1" indent="0">
              <a:buNone/>
            </a:pPr>
            <a:r>
              <a:rPr lang="lv-LV" dirty="0"/>
              <a:t>3</a:t>
            </a:r>
          </a:p>
          <a:p>
            <a:pPr marL="457200" lvl="1" indent="0">
              <a:buNone/>
            </a:pPr>
            <a:r>
              <a:rPr lang="lv-LV" dirty="0"/>
              <a:t>11</a:t>
            </a:r>
          </a:p>
          <a:p>
            <a:pPr marL="457200" lvl="1" indent="0">
              <a:buNone/>
            </a:pPr>
            <a:r>
              <a:rPr lang="lv-LV" dirty="0"/>
              <a:t>44</a:t>
            </a:r>
          </a:p>
          <a:p>
            <a:pPr marL="457200" lvl="1" indent="0">
              <a:buNone/>
            </a:pPr>
            <a:r>
              <a:rPr lang="lv-LV" dirty="0"/>
              <a:t>456</a:t>
            </a:r>
          </a:p>
          <a:p>
            <a:pPr marL="457200" lvl="1" indent="0">
              <a:buNone/>
            </a:pPr>
            <a:r>
              <a:rPr lang="lv-LV" dirty="0"/>
              <a:t>896</a:t>
            </a:r>
          </a:p>
          <a:p>
            <a:pPr marL="457200" lvl="1" indent="0">
              <a:buNone/>
            </a:pPr>
            <a:r>
              <a:rPr lang="lv-LV" dirty="0"/>
              <a:t>4523</a:t>
            </a:r>
          </a:p>
          <a:p>
            <a:pPr marL="457200" lvl="1" indent="0">
              <a:buNone/>
            </a:pPr>
            <a:r>
              <a:rPr lang="lv-LV" dirty="0"/>
              <a:t>4</a:t>
            </a:r>
          </a:p>
          <a:p>
            <a:pPr marL="457200" lvl="1" indent="0">
              <a:buNone/>
            </a:pPr>
            <a:r>
              <a:rPr lang="lv-LV" dirty="0"/>
              <a:t>skaitļu summa ir =  6045</a:t>
            </a:r>
          </a:p>
          <a:p>
            <a:pPr marL="0" indent="0">
              <a:buNone/>
            </a:pPr>
            <a:r>
              <a:rPr lang="lv-LV" dirty="0"/>
              <a:t>4. Izveidot sarakstu no skaitļiem.</a:t>
            </a:r>
          </a:p>
          <a:p>
            <a:pPr marL="457200" lvl="1" indent="0">
              <a:buNone/>
            </a:pPr>
            <a:r>
              <a:rPr lang="lv-LV" dirty="0"/>
              <a:t>[102, 6, 3, 11, 44, 456, 896, 4523, 4]</a:t>
            </a:r>
          </a:p>
        </p:txBody>
      </p:sp>
    </p:spTree>
    <p:extLst>
      <p:ext uri="{BB962C8B-B14F-4D97-AF65-F5344CB8AC3E}">
        <p14:creationId xmlns:p14="http://schemas.microsoft.com/office/powerpoint/2010/main" val="25818052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r>
              <a:rPr lang="lv-LV" b="1" dirty="0"/>
              <a:t>Uzdevums F8_1</a:t>
            </a:r>
            <a:br>
              <a:rPr lang="lv-LV" b="1" dirty="0"/>
            </a:br>
            <a:r>
              <a:rPr lang="lv-LV" dirty="0"/>
              <a:t>Uzrakstīt programmu </a:t>
            </a:r>
            <a:r>
              <a:rPr lang="lv-LV" b="1" dirty="0"/>
              <a:t>F8_1.py</a:t>
            </a:r>
            <a:r>
              <a:rPr lang="lv-LV" dirty="0"/>
              <a:t> datnes lasīšanai.</a:t>
            </a:r>
          </a:p>
        </p:txBody>
      </p:sp>
      <p:sp>
        <p:nvSpPr>
          <p:cNvPr id="3" name="Content Placeholder 2"/>
          <p:cNvSpPr>
            <a:spLocks noGrp="1"/>
          </p:cNvSpPr>
          <p:nvPr>
            <p:ph idx="1"/>
          </p:nvPr>
        </p:nvSpPr>
        <p:spPr>
          <a:xfrm>
            <a:off x="518615" y="1501253"/>
            <a:ext cx="10835185" cy="4675709"/>
          </a:xfrm>
        </p:spPr>
        <p:txBody>
          <a:bodyPr>
            <a:normAutofit fontScale="70000" lnSpcReduction="20000"/>
          </a:bodyPr>
          <a:lstStyle/>
          <a:p>
            <a:pPr marL="514350" indent="-514350">
              <a:buFont typeface="+mj-lt"/>
              <a:buAutoNum type="arabicPeriod"/>
            </a:pPr>
            <a:r>
              <a:rPr lang="lv-LV" dirty="0"/>
              <a:t>Izveidot</a:t>
            </a:r>
            <a:r>
              <a:rPr lang="en-US" dirty="0"/>
              <a:t> </a:t>
            </a:r>
            <a:r>
              <a:rPr lang="lv-LV" dirty="0"/>
              <a:t>failu </a:t>
            </a:r>
            <a:r>
              <a:rPr lang="lv-LV" b="1" i="1" dirty="0"/>
              <a:t>skaitli_3</a:t>
            </a:r>
            <a:r>
              <a:rPr lang="en-US" b="1" dirty="0"/>
              <a:t>.csv </a:t>
            </a:r>
            <a:r>
              <a:rPr lang="en-US" dirty="0" err="1"/>
              <a:t>ar</a:t>
            </a:r>
            <a:r>
              <a:rPr lang="en-US" dirty="0"/>
              <a:t> </a:t>
            </a:r>
            <a:r>
              <a:rPr lang="lv-LV" dirty="0"/>
              <a:t>5 decimālskaitļiem</a:t>
            </a:r>
            <a:r>
              <a:rPr lang="en-US" dirty="0"/>
              <a:t>. </a:t>
            </a:r>
            <a:r>
              <a:rPr lang="lv-LV" dirty="0"/>
              <a:t>Failu izveidot manuāli un skaitļus ierakstīt  pēc izvēles stabiņā.</a:t>
            </a:r>
          </a:p>
          <a:p>
            <a:pPr marL="514350" indent="-514350">
              <a:buFont typeface="+mj-lt"/>
              <a:buAutoNum type="arabicPeriod"/>
            </a:pPr>
            <a:r>
              <a:rPr lang="lv-LV" dirty="0"/>
              <a:t>Izveidot</a:t>
            </a:r>
            <a:r>
              <a:rPr lang="en-US" dirty="0"/>
              <a:t> </a:t>
            </a:r>
            <a:r>
              <a:rPr lang="lv-LV" dirty="0"/>
              <a:t>failu </a:t>
            </a:r>
            <a:r>
              <a:rPr lang="lv-LV" b="1" i="1" dirty="0"/>
              <a:t>skaitli_2</a:t>
            </a:r>
            <a:r>
              <a:rPr lang="en-US" b="1" dirty="0"/>
              <a:t>.csv </a:t>
            </a:r>
            <a:r>
              <a:rPr lang="en-US" dirty="0" err="1"/>
              <a:t>ar</a:t>
            </a:r>
            <a:r>
              <a:rPr lang="en-US" dirty="0"/>
              <a:t> </a:t>
            </a:r>
            <a:r>
              <a:rPr lang="lv-LV" dirty="0"/>
              <a:t>4 veseliem skaitļiem</a:t>
            </a:r>
            <a:r>
              <a:rPr lang="en-US" dirty="0"/>
              <a:t>. </a:t>
            </a:r>
            <a:r>
              <a:rPr lang="lv-LV" dirty="0"/>
              <a:t>Failu izveidot manuāli un skaitļus  ierakstīt  pēc izvēles stabiņā.</a:t>
            </a:r>
          </a:p>
          <a:p>
            <a:pPr marL="514350" indent="-514350">
              <a:buFont typeface="+mj-lt"/>
              <a:buAutoNum type="arabicPeriod"/>
            </a:pPr>
            <a:r>
              <a:rPr lang="lv-LV" dirty="0"/>
              <a:t>Uzrakstīt programmu, kura nolasa skaitļus no datnēm pēc parauga un aprēķina visu skaitļu summu:</a:t>
            </a:r>
          </a:p>
          <a:p>
            <a:pPr marL="457200" lvl="1" indent="0">
              <a:buNone/>
            </a:pPr>
            <a:r>
              <a:rPr lang="lv-LV" dirty="0"/>
              <a:t>14777.236</a:t>
            </a:r>
          </a:p>
          <a:p>
            <a:pPr marL="457200" lvl="1" indent="0">
              <a:buNone/>
            </a:pPr>
            <a:r>
              <a:rPr lang="lv-LV" dirty="0"/>
              <a:t>897.2365</a:t>
            </a:r>
          </a:p>
          <a:p>
            <a:pPr marL="457200" lvl="1" indent="0">
              <a:buNone/>
            </a:pPr>
            <a:r>
              <a:rPr lang="lv-LV" dirty="0"/>
              <a:t>4445.66</a:t>
            </a:r>
          </a:p>
          <a:p>
            <a:pPr marL="457200" lvl="1" indent="0">
              <a:buNone/>
            </a:pPr>
            <a:r>
              <a:rPr lang="lv-LV" dirty="0"/>
              <a:t>236.111</a:t>
            </a:r>
          </a:p>
          <a:p>
            <a:pPr marL="457200" lvl="1" indent="0">
              <a:buNone/>
            </a:pPr>
            <a:r>
              <a:rPr lang="lv-LV" dirty="0"/>
              <a:t>1114.1</a:t>
            </a:r>
          </a:p>
          <a:p>
            <a:pPr marL="457200" lvl="1" indent="0">
              <a:buNone/>
            </a:pPr>
            <a:r>
              <a:rPr lang="lv-LV" dirty="0"/>
              <a:t>78</a:t>
            </a:r>
          </a:p>
          <a:p>
            <a:pPr marL="457200" lvl="1" indent="0">
              <a:buNone/>
            </a:pPr>
            <a:r>
              <a:rPr lang="lv-LV" dirty="0"/>
              <a:t>56</a:t>
            </a:r>
          </a:p>
          <a:p>
            <a:pPr marL="457200" lvl="1" indent="0">
              <a:buNone/>
            </a:pPr>
            <a:r>
              <a:rPr lang="lv-LV" dirty="0"/>
              <a:t>23</a:t>
            </a:r>
          </a:p>
          <a:p>
            <a:pPr marL="457200" lvl="1" indent="0">
              <a:buNone/>
            </a:pPr>
            <a:r>
              <a:rPr lang="lv-LV" dirty="0"/>
              <a:t>111</a:t>
            </a:r>
          </a:p>
          <a:p>
            <a:pPr marL="457200" lvl="1" indent="0">
              <a:buNone/>
            </a:pPr>
            <a:r>
              <a:rPr lang="lv-LV" dirty="0"/>
              <a:t>skaitļu summa ir =  21738.3435</a:t>
            </a:r>
          </a:p>
          <a:p>
            <a:pPr marL="0" indent="0">
              <a:buNone/>
            </a:pPr>
            <a:r>
              <a:rPr lang="lv-LV" dirty="0"/>
              <a:t>4. Izveidot sarakstu no skaitļiem.</a:t>
            </a:r>
          </a:p>
          <a:p>
            <a:pPr marL="457200" lvl="1" indent="0">
              <a:buNone/>
            </a:pPr>
            <a:r>
              <a:rPr lang="lv-LV" dirty="0"/>
              <a:t>[14777.236, 897.2365, 4445.66, 236.111, 1114.1, 78, 56, 23, 111]</a:t>
            </a:r>
          </a:p>
        </p:txBody>
      </p:sp>
    </p:spTree>
    <p:extLst>
      <p:ext uri="{BB962C8B-B14F-4D97-AF65-F5344CB8AC3E}">
        <p14:creationId xmlns:p14="http://schemas.microsoft.com/office/powerpoint/2010/main" val="33463631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lv-LV" b="1" dirty="0"/>
              <a:t>Uzdevums F9</a:t>
            </a:r>
            <a:br>
              <a:rPr lang="lv-LV" b="1" dirty="0"/>
            </a:br>
            <a:r>
              <a:rPr lang="lv-LV" dirty="0"/>
              <a:t>Uzrakstīt programmu </a:t>
            </a:r>
            <a:r>
              <a:rPr lang="lv-LV" b="1" dirty="0"/>
              <a:t>F9.py</a:t>
            </a:r>
            <a:r>
              <a:rPr lang="lv-LV" dirty="0"/>
              <a:t> datnes lasīšanai.</a:t>
            </a:r>
          </a:p>
        </p:txBody>
      </p:sp>
      <p:sp>
        <p:nvSpPr>
          <p:cNvPr id="3" name="Content Placeholder 2"/>
          <p:cNvSpPr>
            <a:spLocks noGrp="1"/>
          </p:cNvSpPr>
          <p:nvPr>
            <p:ph idx="1"/>
          </p:nvPr>
        </p:nvSpPr>
        <p:spPr>
          <a:xfrm>
            <a:off x="518615" y="1501253"/>
            <a:ext cx="10835185" cy="5019290"/>
          </a:xfrm>
        </p:spPr>
        <p:txBody>
          <a:bodyPr>
            <a:normAutofit fontScale="70000" lnSpcReduction="20000"/>
          </a:bodyPr>
          <a:lstStyle/>
          <a:p>
            <a:pPr marL="0" indent="0">
              <a:buNone/>
            </a:pPr>
            <a:r>
              <a:rPr lang="lv-LV" dirty="0"/>
              <a:t>1) Izveidot</a:t>
            </a:r>
            <a:r>
              <a:rPr lang="en-US" dirty="0"/>
              <a:t> </a:t>
            </a:r>
            <a:r>
              <a:rPr lang="lv-LV" dirty="0"/>
              <a:t>failu </a:t>
            </a:r>
            <a:r>
              <a:rPr lang="lv-LV" b="1" i="1" dirty="0" err="1"/>
              <a:t>skolenu_saraksti</a:t>
            </a:r>
            <a:r>
              <a:rPr lang="en-US" b="1" dirty="0"/>
              <a:t>.csv</a:t>
            </a:r>
            <a:r>
              <a:rPr lang="lv-LV" b="1" dirty="0"/>
              <a:t>.</a:t>
            </a:r>
            <a:r>
              <a:rPr lang="en-US" dirty="0"/>
              <a:t> </a:t>
            </a:r>
            <a:r>
              <a:rPr lang="lv-LV" dirty="0"/>
              <a:t>Failu izveidot manuāli un datus ierakstīt  pēc parauga:</a:t>
            </a:r>
          </a:p>
          <a:p>
            <a:pPr marL="457200" lvl="1" indent="0">
              <a:buNone/>
            </a:pPr>
            <a:r>
              <a:rPr lang="lv-LV" dirty="0" err="1"/>
              <a:t>Vards</a:t>
            </a:r>
            <a:r>
              <a:rPr lang="lv-LV" dirty="0"/>
              <a:t>	Klase</a:t>
            </a:r>
          </a:p>
          <a:p>
            <a:pPr marL="457200" lvl="1" indent="0">
              <a:buNone/>
            </a:pPr>
            <a:r>
              <a:rPr lang="lv-LV" dirty="0"/>
              <a:t>Anna		1</a:t>
            </a:r>
          </a:p>
          <a:p>
            <a:pPr marL="457200" lvl="1" indent="0">
              <a:buNone/>
            </a:pPr>
            <a:r>
              <a:rPr lang="lv-LV" dirty="0"/>
              <a:t>Sintija	2</a:t>
            </a:r>
          </a:p>
          <a:p>
            <a:pPr marL="457200" lvl="1" indent="0">
              <a:buNone/>
            </a:pPr>
            <a:r>
              <a:rPr lang="lv-LV" dirty="0"/>
              <a:t>Inese	3</a:t>
            </a:r>
          </a:p>
          <a:p>
            <a:pPr marL="457200" lvl="1" indent="0">
              <a:buNone/>
            </a:pPr>
            <a:r>
              <a:rPr lang="lv-LV" dirty="0"/>
              <a:t>Helmuts	4</a:t>
            </a:r>
          </a:p>
          <a:p>
            <a:pPr marL="0" indent="0">
              <a:buNone/>
            </a:pPr>
            <a:r>
              <a:rPr lang="lv-LV" dirty="0"/>
              <a:t>2) Uzrakstīt programmu, kura izveido sarakstu nolasa datus no datnes pēc parauga:</a:t>
            </a:r>
          </a:p>
          <a:p>
            <a:pPr marL="457200" lvl="1" indent="0">
              <a:buNone/>
            </a:pPr>
            <a:r>
              <a:rPr lang="lv-LV" dirty="0" err="1"/>
              <a:t>Vards;Klase</a:t>
            </a:r>
            <a:endParaRPr lang="lv-LV" dirty="0"/>
          </a:p>
          <a:p>
            <a:pPr marL="457200" lvl="1" indent="0">
              <a:buNone/>
            </a:pPr>
            <a:r>
              <a:rPr lang="lv-LV" dirty="0"/>
              <a:t>['</a:t>
            </a:r>
            <a:r>
              <a:rPr lang="lv-LV" dirty="0" err="1"/>
              <a:t>Vards;Klase</a:t>
            </a:r>
            <a:r>
              <a:rPr lang="lv-LV" dirty="0"/>
              <a:t>]</a:t>
            </a:r>
          </a:p>
          <a:p>
            <a:pPr marL="457200" lvl="1" indent="0">
              <a:buNone/>
            </a:pPr>
            <a:r>
              <a:rPr lang="lv-LV" dirty="0"/>
              <a:t>Anna;1</a:t>
            </a:r>
          </a:p>
          <a:p>
            <a:pPr marL="457200" lvl="1" indent="0">
              <a:buNone/>
            </a:pPr>
            <a:r>
              <a:rPr lang="lv-LV" dirty="0"/>
              <a:t>['Anna;1]</a:t>
            </a:r>
          </a:p>
          <a:p>
            <a:pPr marL="457200" lvl="1" indent="0">
              <a:buNone/>
            </a:pPr>
            <a:r>
              <a:rPr lang="lv-LV" dirty="0"/>
              <a:t>Sintija;2;5</a:t>
            </a:r>
          </a:p>
          <a:p>
            <a:pPr marL="457200" lvl="1" indent="0">
              <a:buNone/>
            </a:pPr>
            <a:r>
              <a:rPr lang="lv-LV" dirty="0"/>
              <a:t>['Sintija;2]</a:t>
            </a:r>
          </a:p>
          <a:p>
            <a:pPr marL="457200" lvl="1" indent="0">
              <a:buNone/>
            </a:pPr>
            <a:r>
              <a:rPr lang="lv-LV" dirty="0"/>
              <a:t>Inese;3</a:t>
            </a:r>
          </a:p>
          <a:p>
            <a:pPr marL="457200" lvl="1" indent="0">
              <a:buNone/>
            </a:pPr>
            <a:r>
              <a:rPr lang="lv-LV" dirty="0"/>
              <a:t>['Inese;3]</a:t>
            </a:r>
          </a:p>
          <a:p>
            <a:pPr marL="457200" lvl="1" indent="0">
              <a:buNone/>
            </a:pPr>
            <a:r>
              <a:rPr lang="lv-LV" dirty="0"/>
              <a:t>Helmuts;4</a:t>
            </a:r>
          </a:p>
          <a:p>
            <a:pPr marL="457200" lvl="1" indent="0">
              <a:buNone/>
            </a:pPr>
            <a:r>
              <a:rPr lang="lv-LV" dirty="0"/>
              <a:t>['Helmuts;4]</a:t>
            </a:r>
          </a:p>
          <a:p>
            <a:pPr marL="0" indent="0">
              <a:buNone/>
            </a:pPr>
            <a:r>
              <a:rPr lang="lv-LV" dirty="0"/>
              <a:t>3) Izveidot sarakstu pēc parauga:</a:t>
            </a:r>
          </a:p>
          <a:p>
            <a:pPr marL="457200" lvl="1" indent="0">
              <a:buNone/>
            </a:pPr>
            <a:r>
              <a:rPr lang="lv-LV" dirty="0"/>
              <a:t>['</a:t>
            </a:r>
            <a:r>
              <a:rPr lang="lv-LV" dirty="0" err="1"/>
              <a:t>Vards;Klase</a:t>
            </a:r>
            <a:r>
              <a:rPr lang="lv-LV" dirty="0"/>
              <a:t>', 'Anna;1', 'Sintija;2', 'Inese;3', 'Helmuts;4']</a:t>
            </a:r>
          </a:p>
          <a:p>
            <a:pPr marL="457200" lvl="1" indent="0">
              <a:buNone/>
            </a:pPr>
            <a:endParaRPr lang="lv-LV" dirty="0"/>
          </a:p>
          <a:p>
            <a:pPr marL="457200" lvl="1" indent="0">
              <a:buNone/>
            </a:pPr>
            <a:endParaRPr lang="lv-LV" dirty="0"/>
          </a:p>
        </p:txBody>
      </p:sp>
    </p:spTree>
    <p:extLst>
      <p:ext uri="{BB962C8B-B14F-4D97-AF65-F5344CB8AC3E}">
        <p14:creationId xmlns:p14="http://schemas.microsoft.com/office/powerpoint/2010/main" val="25790277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p:cNvSpPr>
            <a:spLocks noGrp="1"/>
          </p:cNvSpPr>
          <p:nvPr>
            <p:ph type="title"/>
          </p:nvPr>
        </p:nvSpPr>
        <p:spPr/>
        <p:txBody>
          <a:bodyPr>
            <a:normAutofit fontScale="90000"/>
          </a:bodyPr>
          <a:lstStyle/>
          <a:p>
            <a:r>
              <a:rPr lang="lv-LV" b="1" dirty="0"/>
              <a:t>Uzdevums F9_1</a:t>
            </a:r>
            <a:br>
              <a:rPr lang="lv-LV" b="1" dirty="0"/>
            </a:br>
            <a:r>
              <a:rPr lang="lv-LV" dirty="0"/>
              <a:t>Uzrakstīt programmu </a:t>
            </a:r>
            <a:r>
              <a:rPr lang="lv-LV" b="1" dirty="0"/>
              <a:t>F9_1.py</a:t>
            </a:r>
            <a:r>
              <a:rPr lang="lv-LV" dirty="0"/>
              <a:t> datnes lasīšanai.</a:t>
            </a:r>
          </a:p>
        </p:txBody>
      </p:sp>
      <p:sp>
        <p:nvSpPr>
          <p:cNvPr id="3" name="Satura vietturis 2"/>
          <p:cNvSpPr>
            <a:spLocks noGrp="1"/>
          </p:cNvSpPr>
          <p:nvPr>
            <p:ph idx="1"/>
          </p:nvPr>
        </p:nvSpPr>
        <p:spPr/>
        <p:txBody>
          <a:bodyPr>
            <a:normAutofit lnSpcReduction="10000"/>
          </a:bodyPr>
          <a:lstStyle/>
          <a:p>
            <a:pPr marL="0" indent="0">
              <a:buNone/>
            </a:pPr>
            <a:r>
              <a:rPr lang="lv-LV" dirty="0" err="1"/>
              <a:t>import</a:t>
            </a:r>
            <a:r>
              <a:rPr lang="lv-LV" dirty="0"/>
              <a:t> </a:t>
            </a:r>
            <a:r>
              <a:rPr lang="lv-LV" dirty="0" err="1"/>
              <a:t>csv</a:t>
            </a:r>
            <a:endParaRPr lang="lv-LV" dirty="0"/>
          </a:p>
          <a:p>
            <a:pPr marL="0" indent="0">
              <a:buNone/>
            </a:pPr>
            <a:r>
              <a:rPr lang="lv-LV" dirty="0"/>
              <a:t> </a:t>
            </a:r>
          </a:p>
          <a:p>
            <a:pPr marL="0" indent="0">
              <a:buNone/>
            </a:pPr>
            <a:r>
              <a:rPr lang="lv-LV" dirty="0" err="1"/>
              <a:t>with</a:t>
            </a:r>
            <a:r>
              <a:rPr lang="lv-LV" dirty="0"/>
              <a:t> </a:t>
            </a:r>
            <a:r>
              <a:rPr lang="lv-LV" dirty="0" err="1"/>
              <a:t>open('skoleni_klase.csv</a:t>
            </a:r>
            <a:r>
              <a:rPr lang="lv-LV" dirty="0"/>
              <a:t>') </a:t>
            </a:r>
            <a:r>
              <a:rPr lang="lv-LV" dirty="0" err="1"/>
              <a:t>as</a:t>
            </a:r>
            <a:r>
              <a:rPr lang="lv-LV" dirty="0"/>
              <a:t> File:</a:t>
            </a:r>
          </a:p>
          <a:p>
            <a:pPr marL="0" indent="0">
              <a:buNone/>
            </a:pPr>
            <a:r>
              <a:rPr lang="lv-LV" dirty="0"/>
              <a:t>    </a:t>
            </a:r>
            <a:r>
              <a:rPr lang="lv-LV" dirty="0" err="1"/>
              <a:t>reader</a:t>
            </a:r>
            <a:r>
              <a:rPr lang="lv-LV" dirty="0"/>
              <a:t> = </a:t>
            </a:r>
            <a:r>
              <a:rPr lang="lv-LV" dirty="0" err="1"/>
              <a:t>csv.reader(File</a:t>
            </a:r>
            <a:r>
              <a:rPr lang="lv-LV" dirty="0"/>
              <a:t>, </a:t>
            </a:r>
            <a:r>
              <a:rPr lang="lv-LV" dirty="0" err="1"/>
              <a:t>delimiter</a:t>
            </a:r>
            <a:r>
              <a:rPr lang="lv-LV" dirty="0"/>
              <a:t>=',', </a:t>
            </a:r>
            <a:r>
              <a:rPr lang="lv-LV" dirty="0" err="1"/>
              <a:t>quotechar</a:t>
            </a:r>
            <a:r>
              <a:rPr lang="lv-LV" dirty="0"/>
              <a:t>=',',</a:t>
            </a:r>
          </a:p>
          <a:p>
            <a:pPr marL="0" indent="0">
              <a:buNone/>
            </a:pPr>
            <a:r>
              <a:rPr lang="lv-LV" dirty="0"/>
              <a:t>                        </a:t>
            </a:r>
            <a:r>
              <a:rPr lang="lv-LV" dirty="0" err="1"/>
              <a:t>quoting=csv.QUOTE_MINIMAL</a:t>
            </a:r>
            <a:r>
              <a:rPr lang="lv-LV" dirty="0"/>
              <a:t>)</a:t>
            </a:r>
          </a:p>
          <a:p>
            <a:pPr marL="0" indent="0">
              <a:buNone/>
            </a:pPr>
            <a:r>
              <a:rPr lang="lv-LV" dirty="0"/>
              <a:t>    </a:t>
            </a:r>
            <a:r>
              <a:rPr lang="lv-LV" dirty="0" err="1"/>
              <a:t>for</a:t>
            </a:r>
            <a:r>
              <a:rPr lang="lv-LV" dirty="0"/>
              <a:t> </a:t>
            </a:r>
            <a:r>
              <a:rPr lang="lv-LV" dirty="0" err="1"/>
              <a:t>row</a:t>
            </a:r>
            <a:r>
              <a:rPr lang="lv-LV" dirty="0"/>
              <a:t> </a:t>
            </a:r>
            <a:r>
              <a:rPr lang="lv-LV" dirty="0" err="1"/>
              <a:t>in</a:t>
            </a:r>
            <a:r>
              <a:rPr lang="lv-LV" dirty="0"/>
              <a:t> </a:t>
            </a:r>
            <a:r>
              <a:rPr lang="lv-LV" dirty="0" err="1"/>
              <a:t>reader</a:t>
            </a:r>
            <a:r>
              <a:rPr lang="lv-LV" dirty="0"/>
              <a:t>:</a:t>
            </a:r>
          </a:p>
          <a:p>
            <a:pPr marL="0" indent="0">
              <a:buNone/>
            </a:pPr>
            <a:r>
              <a:rPr lang="lv-LV" dirty="0"/>
              <a:t>        </a:t>
            </a:r>
            <a:r>
              <a:rPr lang="lv-LV" dirty="0" err="1"/>
              <a:t>print(row</a:t>
            </a:r>
            <a:r>
              <a:rPr lang="lv-LV" dirty="0"/>
              <a:t>)</a:t>
            </a:r>
          </a:p>
          <a:p>
            <a:pPr marL="0" indent="0">
              <a:buNone/>
            </a:pPr>
            <a:r>
              <a:rPr lang="lv-LV" dirty="0"/>
              <a:t>        #https://code.tutsplus.com/ru/tutorials/how-to-read-and-write-csv-files-in-python--cms-29907</a:t>
            </a:r>
          </a:p>
        </p:txBody>
      </p:sp>
    </p:spTree>
    <p:extLst>
      <p:ext uri="{BB962C8B-B14F-4D97-AF65-F5344CB8AC3E}">
        <p14:creationId xmlns:p14="http://schemas.microsoft.com/office/powerpoint/2010/main" val="29643352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p:cNvSpPr>
            <a:spLocks noGrp="1"/>
          </p:cNvSpPr>
          <p:nvPr>
            <p:ph type="title"/>
          </p:nvPr>
        </p:nvSpPr>
        <p:spPr/>
        <p:txBody>
          <a:bodyPr/>
          <a:lstStyle/>
          <a:p>
            <a:r>
              <a:rPr lang="lv-LV" dirty="0"/>
              <a:t>Ierakstīšana failā</a:t>
            </a:r>
          </a:p>
        </p:txBody>
      </p:sp>
      <p:sp>
        <p:nvSpPr>
          <p:cNvPr id="3" name="Teksta vietturis 2"/>
          <p:cNvSpPr>
            <a:spLocks noGrp="1"/>
          </p:cNvSpPr>
          <p:nvPr>
            <p:ph type="body" idx="1"/>
          </p:nvPr>
        </p:nvSpPr>
        <p:spPr/>
        <p:txBody>
          <a:bodyPr/>
          <a:lstStyle/>
          <a:p>
            <a:endParaRPr lang="lv-LV"/>
          </a:p>
        </p:txBody>
      </p:sp>
    </p:spTree>
    <p:extLst>
      <p:ext uri="{BB962C8B-B14F-4D97-AF65-F5344CB8AC3E}">
        <p14:creationId xmlns:p14="http://schemas.microsoft.com/office/powerpoint/2010/main" val="10904931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Teksta ierakstīšana failā notiek</a:t>
            </a:r>
          </a:p>
        </p:txBody>
      </p:sp>
      <p:sp>
        <p:nvSpPr>
          <p:cNvPr id="3" name="Content Placeholder 2"/>
          <p:cNvSpPr>
            <a:spLocks noGrp="1"/>
          </p:cNvSpPr>
          <p:nvPr>
            <p:ph idx="1"/>
          </p:nvPr>
        </p:nvSpPr>
        <p:spPr/>
        <p:txBody>
          <a:bodyPr/>
          <a:lstStyle/>
          <a:p>
            <a:r>
              <a:rPr lang="lv-LV" dirty="0"/>
              <a:t>tāpat kā uz konsoli, ar funkciju </a:t>
            </a:r>
            <a:r>
              <a:rPr lang="lv-LV" dirty="0" err="1"/>
              <a:t>write</a:t>
            </a:r>
            <a:r>
              <a:rPr lang="lv-LV" dirty="0"/>
              <a:t>(),</a:t>
            </a:r>
          </a:p>
          <a:p>
            <a:r>
              <a:rPr lang="pt-BR" dirty="0"/>
              <a:t>ar papildus parametru file, ar ko norāda faila objektu.</a:t>
            </a:r>
            <a:endParaRPr lang="lv-LV" dirty="0"/>
          </a:p>
        </p:txBody>
      </p:sp>
    </p:spTree>
    <p:extLst>
      <p:ext uri="{BB962C8B-B14F-4D97-AF65-F5344CB8AC3E}">
        <p14:creationId xmlns:p14="http://schemas.microsoft.com/office/powerpoint/2010/main" val="23999915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b="1" dirty="0"/>
              <a:t>Uzdevums F10</a:t>
            </a:r>
            <a:r>
              <a:rPr lang="lv-LV" dirty="0"/>
              <a:t/>
            </a:r>
            <a:br>
              <a:rPr lang="lv-LV" dirty="0"/>
            </a:br>
            <a:r>
              <a:rPr lang="lv-LV" dirty="0"/>
              <a:t>Rakstīšana teksta failā ar </a:t>
            </a:r>
            <a:r>
              <a:rPr lang="lv-LV" dirty="0" err="1"/>
              <a:t>print</a:t>
            </a:r>
            <a:r>
              <a:rPr lang="lv-LV" dirty="0"/>
              <a:t>.</a:t>
            </a:r>
          </a:p>
        </p:txBody>
      </p:sp>
      <p:sp>
        <p:nvSpPr>
          <p:cNvPr id="3" name="Content Placeholder 2"/>
          <p:cNvSpPr>
            <a:spLocks noGrp="1"/>
          </p:cNvSpPr>
          <p:nvPr>
            <p:ph idx="1"/>
          </p:nvPr>
        </p:nvSpPr>
        <p:spPr/>
        <p:txBody>
          <a:bodyPr/>
          <a:lstStyle/>
          <a:p>
            <a:pPr marL="0" indent="0">
              <a:buNone/>
            </a:pPr>
            <a:r>
              <a:rPr lang="lv-LV" dirty="0">
                <a:latin typeface="Courier New" panose="02070309020205020404" pitchFamily="49" charset="0"/>
                <a:cs typeface="Courier New" panose="02070309020205020404" pitchFamily="49" charset="0"/>
              </a:rPr>
              <a:t>f = </a:t>
            </a:r>
            <a:r>
              <a:rPr lang="lv-LV" dirty="0" err="1">
                <a:latin typeface="Courier New" panose="02070309020205020404" pitchFamily="49" charset="0"/>
                <a:cs typeface="Courier New" panose="02070309020205020404" pitchFamily="49" charset="0"/>
              </a:rPr>
              <a:t>open("out.txt","w</a:t>
            </a:r>
            <a:r>
              <a:rPr lang="lv-LV" dirty="0">
                <a:latin typeface="Courier New" panose="02070309020205020404" pitchFamily="49" charset="0"/>
                <a:cs typeface="Courier New" panose="02070309020205020404" pitchFamily="49" charset="0"/>
              </a:rPr>
              <a:t>")</a:t>
            </a:r>
          </a:p>
          <a:p>
            <a:pPr marL="0" indent="0">
              <a:buNone/>
            </a:pPr>
            <a:r>
              <a:rPr lang="lv-LV" dirty="0" err="1">
                <a:latin typeface="Courier New" panose="02070309020205020404" pitchFamily="49" charset="0"/>
                <a:cs typeface="Courier New" panose="02070309020205020404" pitchFamily="49" charset="0"/>
              </a:rPr>
              <a:t>print("This</a:t>
            </a:r>
            <a:r>
              <a:rPr lang="lv-LV" dirty="0">
                <a:latin typeface="Courier New" panose="02070309020205020404" pitchFamily="49" charset="0"/>
                <a:cs typeface="Courier New" panose="02070309020205020404" pitchFamily="49" charset="0"/>
              </a:rPr>
              <a:t> </a:t>
            </a:r>
            <a:r>
              <a:rPr lang="lv-LV" dirty="0" err="1">
                <a:latin typeface="Courier New" panose="02070309020205020404" pitchFamily="49" charset="0"/>
                <a:cs typeface="Courier New" panose="02070309020205020404" pitchFamily="49" charset="0"/>
              </a:rPr>
              <a:t>is",file=f</a:t>
            </a:r>
            <a:r>
              <a:rPr lang="lv-LV" dirty="0">
                <a:latin typeface="Courier New" panose="02070309020205020404" pitchFamily="49" charset="0"/>
                <a:cs typeface="Courier New" panose="02070309020205020404" pitchFamily="49" charset="0"/>
              </a:rPr>
              <a:t>)</a:t>
            </a:r>
          </a:p>
          <a:p>
            <a:pPr marL="0" indent="0">
              <a:buNone/>
            </a:pPr>
            <a:r>
              <a:rPr lang="lv-LV" dirty="0" err="1">
                <a:latin typeface="Courier New" panose="02070309020205020404" pitchFamily="49" charset="0"/>
                <a:cs typeface="Courier New" panose="02070309020205020404" pitchFamily="49" charset="0"/>
              </a:rPr>
              <a:t>f.close</a:t>
            </a:r>
            <a:r>
              <a:rPr lang="lv-LV"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637425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b="1" dirty="0"/>
              <a:t>Uzdevums F11</a:t>
            </a:r>
            <a:r>
              <a:rPr lang="lv-LV" dirty="0"/>
              <a:t/>
            </a:r>
            <a:br>
              <a:rPr lang="lv-LV" dirty="0"/>
            </a:br>
            <a:r>
              <a:rPr lang="lv-LV" dirty="0"/>
              <a:t>Ierakstīt sarakstu teksta failā</a:t>
            </a:r>
          </a:p>
        </p:txBody>
      </p:sp>
      <p:sp>
        <p:nvSpPr>
          <p:cNvPr id="3" name="Content Placeholder 2"/>
          <p:cNvSpPr>
            <a:spLocks noGrp="1"/>
          </p:cNvSpPr>
          <p:nvPr>
            <p:ph idx="1"/>
          </p:nvPr>
        </p:nvSpPr>
        <p:spPr/>
        <p:txBody>
          <a:bodyPr/>
          <a:lstStyle/>
          <a:p>
            <a:pPr marL="0" indent="0">
              <a:buNone/>
            </a:pPr>
            <a:r>
              <a:rPr lang="en-US" dirty="0"/>
              <a:t>aa = ["first", "second", "third"]</a:t>
            </a:r>
          </a:p>
          <a:p>
            <a:pPr marL="0" indent="0">
              <a:buNone/>
            </a:pPr>
            <a:r>
              <a:rPr lang="en-US" dirty="0"/>
              <a:t>f = open("</a:t>
            </a:r>
            <a:r>
              <a:rPr lang="en-US" dirty="0" err="1"/>
              <a:t>rinda.txt","w</a:t>
            </a:r>
            <a:r>
              <a:rPr lang="en-US" dirty="0"/>
              <a:t>")</a:t>
            </a:r>
          </a:p>
          <a:p>
            <a:pPr marL="0" indent="0">
              <a:buNone/>
            </a:pPr>
            <a:r>
              <a:rPr lang="en-US" dirty="0"/>
              <a:t>print(</a:t>
            </a:r>
            <a:r>
              <a:rPr lang="en-US" dirty="0" err="1"/>
              <a:t>aa,file</a:t>
            </a:r>
            <a:r>
              <a:rPr lang="en-US" dirty="0"/>
              <a:t>=f)</a:t>
            </a:r>
          </a:p>
          <a:p>
            <a:pPr marL="0" indent="0">
              <a:buNone/>
            </a:pPr>
            <a:r>
              <a:rPr lang="en-US" dirty="0" err="1"/>
              <a:t>f.close</a:t>
            </a:r>
            <a:r>
              <a:rPr lang="en-US" dirty="0"/>
              <a:t>()</a:t>
            </a:r>
            <a:endParaRPr lang="lv-LV" dirty="0"/>
          </a:p>
          <a:p>
            <a:pPr marL="0" indent="0">
              <a:buNone/>
            </a:pPr>
            <a:endParaRPr lang="lv-LV" dirty="0"/>
          </a:p>
          <a:p>
            <a:pPr marL="0" indent="0">
              <a:buNone/>
            </a:pPr>
            <a:endParaRPr lang="lv-LV" dirty="0"/>
          </a:p>
        </p:txBody>
      </p:sp>
      <p:pic>
        <p:nvPicPr>
          <p:cNvPr id="4" name="Picture 3"/>
          <p:cNvPicPr>
            <a:picLocks noChangeAspect="1"/>
          </p:cNvPicPr>
          <p:nvPr/>
        </p:nvPicPr>
        <p:blipFill>
          <a:blip r:embed="rId2"/>
          <a:stretch>
            <a:fillRect/>
          </a:stretch>
        </p:blipFill>
        <p:spPr>
          <a:xfrm>
            <a:off x="838200" y="4311271"/>
            <a:ext cx="4086225" cy="2247900"/>
          </a:xfrm>
          <a:prstGeom prst="rect">
            <a:avLst/>
          </a:prstGeom>
        </p:spPr>
      </p:pic>
    </p:spTree>
    <p:extLst>
      <p:ext uri="{BB962C8B-B14F-4D97-AF65-F5344CB8AC3E}">
        <p14:creationId xmlns:p14="http://schemas.microsoft.com/office/powerpoint/2010/main" val="66722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sz="3600" b="1" dirty="0"/>
              <a:t>Uzdevums 2</a:t>
            </a:r>
            <a:r>
              <a:rPr lang="lv-LV" sz="4000" dirty="0"/>
              <a:t/>
            </a:r>
            <a:br>
              <a:rPr lang="lv-LV" sz="4000" dirty="0"/>
            </a:br>
            <a:r>
              <a:rPr lang="lv-LV" sz="2200" dirty="0"/>
              <a:t>Tukšu sarakstu izveido vai nu, izmantojot funkciju </a:t>
            </a:r>
            <a:r>
              <a:rPr lang="lv-LV" sz="2200" b="1" dirty="0" err="1"/>
              <a:t>list</a:t>
            </a:r>
            <a:r>
              <a:rPr lang="lv-LV" sz="2200" dirty="0"/>
              <a:t>, vai ar tukšām kvadrātiekavām </a:t>
            </a:r>
            <a:r>
              <a:rPr lang="lv-LV" sz="2200" b="1" dirty="0"/>
              <a:t>[]</a:t>
            </a:r>
            <a:r>
              <a:rPr lang="lv-LV" sz="2200" dirty="0"/>
              <a:t>.</a:t>
            </a:r>
          </a:p>
        </p:txBody>
      </p:sp>
      <p:sp>
        <p:nvSpPr>
          <p:cNvPr id="3" name="Content Placeholder 2"/>
          <p:cNvSpPr>
            <a:spLocks noGrp="1"/>
          </p:cNvSpPr>
          <p:nvPr>
            <p:ph idx="1"/>
          </p:nvPr>
        </p:nvSpPr>
        <p:spPr/>
        <p:txBody>
          <a:bodyPr/>
          <a:lstStyle/>
          <a:p>
            <a:pPr marL="0" indent="0">
              <a:buNone/>
            </a:pPr>
            <a:r>
              <a:rPr lang="lv-LV" sz="2200" b="1" dirty="0" err="1">
                <a:latin typeface="Courier New" panose="02070309020205020404" pitchFamily="49" charset="0"/>
                <a:cs typeface="Courier New" panose="02070309020205020404" pitchFamily="49" charset="0"/>
              </a:rPr>
              <a:t>aa</a:t>
            </a:r>
            <a:r>
              <a:rPr lang="lv-LV" sz="2200" b="1" dirty="0">
                <a:latin typeface="Courier New" panose="02070309020205020404" pitchFamily="49" charset="0"/>
                <a:cs typeface="Courier New" panose="02070309020205020404" pitchFamily="49" charset="0"/>
              </a:rPr>
              <a:t> = []</a:t>
            </a:r>
          </a:p>
          <a:p>
            <a:pPr marL="0" indent="0">
              <a:buNone/>
            </a:pPr>
            <a:r>
              <a:rPr lang="lv-LV" sz="2200" b="1" dirty="0" err="1">
                <a:latin typeface="Courier New" panose="02070309020205020404" pitchFamily="49" charset="0"/>
                <a:cs typeface="Courier New" panose="02070309020205020404" pitchFamily="49" charset="0"/>
              </a:rPr>
              <a:t>bb</a:t>
            </a:r>
            <a:r>
              <a:rPr lang="lv-LV" sz="2200" b="1" dirty="0">
                <a:latin typeface="Courier New" panose="02070309020205020404" pitchFamily="49" charset="0"/>
                <a:cs typeface="Courier New" panose="02070309020205020404" pitchFamily="49" charset="0"/>
              </a:rPr>
              <a:t> = </a:t>
            </a:r>
            <a:r>
              <a:rPr lang="lv-LV" sz="2200" b="1" dirty="0" err="1">
                <a:latin typeface="Courier New" panose="02070309020205020404" pitchFamily="49" charset="0"/>
                <a:cs typeface="Courier New" panose="02070309020205020404" pitchFamily="49" charset="0"/>
              </a:rPr>
              <a:t>list</a:t>
            </a:r>
            <a:r>
              <a:rPr lang="lv-LV" sz="2200" b="1" dirty="0">
                <a:latin typeface="Courier New" panose="02070309020205020404" pitchFamily="49" charset="0"/>
                <a:cs typeface="Courier New" panose="02070309020205020404" pitchFamily="49" charset="0"/>
              </a:rPr>
              <a:t>()</a:t>
            </a:r>
          </a:p>
          <a:p>
            <a:pPr marL="0" indent="0">
              <a:buNone/>
            </a:pPr>
            <a:r>
              <a:rPr lang="lv-LV" sz="2200" b="1" dirty="0" err="1">
                <a:latin typeface="Courier New" panose="02070309020205020404" pitchFamily="49" charset="0"/>
                <a:cs typeface="Courier New" panose="02070309020205020404" pitchFamily="49" charset="0"/>
              </a:rPr>
              <a:t>print(aa</a:t>
            </a:r>
            <a:r>
              <a:rPr lang="lv-LV" sz="2200" b="1" dirty="0">
                <a:latin typeface="Courier New" panose="02070309020205020404" pitchFamily="49" charset="0"/>
                <a:cs typeface="Courier New" panose="02070309020205020404" pitchFamily="49" charset="0"/>
              </a:rPr>
              <a:t>, </a:t>
            </a:r>
            <a:r>
              <a:rPr lang="lv-LV" sz="2200" b="1" dirty="0" err="1">
                <a:latin typeface="Courier New" panose="02070309020205020404" pitchFamily="49" charset="0"/>
                <a:cs typeface="Courier New" panose="02070309020205020404" pitchFamily="49" charset="0"/>
              </a:rPr>
              <a:t>len(aa</a:t>
            </a:r>
            <a:r>
              <a:rPr lang="lv-LV" sz="2200" b="1" dirty="0">
                <a:latin typeface="Courier New" panose="02070309020205020404" pitchFamily="49" charset="0"/>
                <a:cs typeface="Courier New" panose="02070309020205020404" pitchFamily="49" charset="0"/>
              </a:rPr>
              <a:t>))</a:t>
            </a:r>
          </a:p>
          <a:p>
            <a:pPr marL="0" indent="0">
              <a:buNone/>
            </a:pPr>
            <a:r>
              <a:rPr lang="lv-LV" sz="2200" b="1" dirty="0" err="1">
                <a:latin typeface="Courier New" panose="02070309020205020404" pitchFamily="49" charset="0"/>
                <a:cs typeface="Courier New" panose="02070309020205020404" pitchFamily="49" charset="0"/>
              </a:rPr>
              <a:t>print(bb</a:t>
            </a:r>
            <a:r>
              <a:rPr lang="lv-LV" sz="2200" b="1" dirty="0">
                <a:latin typeface="Courier New" panose="02070309020205020404" pitchFamily="49" charset="0"/>
                <a:cs typeface="Courier New" panose="02070309020205020404" pitchFamily="49" charset="0"/>
              </a:rPr>
              <a:t>, </a:t>
            </a:r>
            <a:r>
              <a:rPr lang="lv-LV" sz="2200" b="1" dirty="0" err="1">
                <a:latin typeface="Courier New" panose="02070309020205020404" pitchFamily="49" charset="0"/>
                <a:cs typeface="Courier New" panose="02070309020205020404" pitchFamily="49" charset="0"/>
              </a:rPr>
              <a:t>len(bb</a:t>
            </a:r>
            <a:r>
              <a:rPr lang="lv-LV" sz="2200" b="1" dirty="0">
                <a:latin typeface="Courier New" panose="02070309020205020404" pitchFamily="49" charset="0"/>
                <a:cs typeface="Courier New" panose="02070309020205020404" pitchFamily="49" charset="0"/>
              </a:rPr>
              <a:t>))</a:t>
            </a:r>
          </a:p>
          <a:p>
            <a:pPr marL="0" indent="0">
              <a:buNone/>
            </a:pPr>
            <a:endParaRPr lang="lv-LV" dirty="0"/>
          </a:p>
          <a:p>
            <a:pPr marL="0" indent="0">
              <a:buNone/>
            </a:pPr>
            <a:endParaRPr lang="lv-LV" dirty="0"/>
          </a:p>
          <a:p>
            <a:pPr marL="0" indent="0">
              <a:buNone/>
            </a:pPr>
            <a:r>
              <a:rPr lang="lv-LV" sz="2200" dirty="0">
                <a:latin typeface="Courier New" panose="02070309020205020404" pitchFamily="49" charset="0"/>
                <a:cs typeface="Courier New" panose="02070309020205020404" pitchFamily="49" charset="0"/>
              </a:rPr>
              <a:t>[] 0</a:t>
            </a:r>
          </a:p>
          <a:p>
            <a:pPr marL="0" indent="0">
              <a:buNone/>
            </a:pPr>
            <a:r>
              <a:rPr lang="lv-LV" sz="2200" dirty="0">
                <a:latin typeface="Courier New" panose="02070309020205020404" pitchFamily="49" charset="0"/>
                <a:cs typeface="Courier New" panose="02070309020205020404" pitchFamily="49" charset="0"/>
              </a:rPr>
              <a:t>[] 0</a:t>
            </a:r>
          </a:p>
        </p:txBody>
      </p:sp>
    </p:spTree>
    <p:extLst>
      <p:ext uri="{BB962C8B-B14F-4D97-AF65-F5344CB8AC3E}">
        <p14:creationId xmlns:p14="http://schemas.microsoft.com/office/powerpoint/2010/main" val="15426756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365125"/>
            <a:ext cx="10918371" cy="1507218"/>
          </a:xfrm>
        </p:spPr>
        <p:txBody>
          <a:bodyPr>
            <a:normAutofit fontScale="90000"/>
          </a:bodyPr>
          <a:lstStyle/>
          <a:p>
            <a:r>
              <a:rPr lang="lv-LV" b="1" dirty="0"/>
              <a:t>Uzdevums F12</a:t>
            </a:r>
            <a:r>
              <a:rPr lang="lv-LV" dirty="0"/>
              <a:t/>
            </a:r>
            <a:br>
              <a:rPr lang="lv-LV" dirty="0"/>
            </a:br>
            <a:r>
              <a:rPr lang="lv-LV" dirty="0"/>
              <a:t>Ierakstīt sarakstu teksta failā, katru elementu jaunā rindā</a:t>
            </a:r>
          </a:p>
        </p:txBody>
      </p:sp>
      <p:sp>
        <p:nvSpPr>
          <p:cNvPr id="3" name="Content Placeholder 2"/>
          <p:cNvSpPr>
            <a:spLocks noGrp="1"/>
          </p:cNvSpPr>
          <p:nvPr>
            <p:ph idx="1"/>
          </p:nvPr>
        </p:nvSpPr>
        <p:spPr/>
        <p:txBody>
          <a:bodyPr/>
          <a:lstStyle/>
          <a:p>
            <a:pPr marL="0" indent="0">
              <a:buNone/>
            </a:pPr>
            <a:r>
              <a:rPr lang="en-US" dirty="0"/>
              <a:t>aa = ["first", "second", "third"]</a:t>
            </a:r>
          </a:p>
          <a:p>
            <a:pPr marL="0" indent="0">
              <a:buNone/>
            </a:pPr>
            <a:r>
              <a:rPr lang="en-US" dirty="0"/>
              <a:t>with open(r"</a:t>
            </a:r>
            <a:r>
              <a:rPr lang="lv-LV" dirty="0"/>
              <a:t>rindas</a:t>
            </a:r>
            <a:r>
              <a:rPr lang="en-US" dirty="0"/>
              <a:t>.txt", "w") as file:</a:t>
            </a:r>
          </a:p>
          <a:p>
            <a:pPr marL="0" indent="0">
              <a:buNone/>
            </a:pPr>
            <a:r>
              <a:rPr lang="en-US" dirty="0"/>
              <a:t>    </a:t>
            </a:r>
            <a:r>
              <a:rPr lang="en-US" dirty="0" err="1"/>
              <a:t>file.writelines</a:t>
            </a:r>
            <a:r>
              <a:rPr lang="en-US" dirty="0"/>
              <a:t>("%s\n" % line for line in aa)</a:t>
            </a: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p:txBody>
      </p:sp>
      <p:pic>
        <p:nvPicPr>
          <p:cNvPr id="5" name="Picture 4"/>
          <p:cNvPicPr>
            <a:picLocks noChangeAspect="1"/>
          </p:cNvPicPr>
          <p:nvPr/>
        </p:nvPicPr>
        <p:blipFill>
          <a:blip r:embed="rId2"/>
          <a:stretch>
            <a:fillRect/>
          </a:stretch>
        </p:blipFill>
        <p:spPr>
          <a:xfrm>
            <a:off x="640946" y="4001294"/>
            <a:ext cx="4086225" cy="2247900"/>
          </a:xfrm>
          <a:prstGeom prst="rect">
            <a:avLst/>
          </a:prstGeom>
        </p:spPr>
      </p:pic>
    </p:spTree>
    <p:extLst>
      <p:ext uri="{BB962C8B-B14F-4D97-AF65-F5344CB8AC3E}">
        <p14:creationId xmlns:p14="http://schemas.microsoft.com/office/powerpoint/2010/main" val="22277622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p:cNvSpPr>
            <a:spLocks noGrp="1"/>
          </p:cNvSpPr>
          <p:nvPr>
            <p:ph type="title"/>
          </p:nvPr>
        </p:nvSpPr>
        <p:spPr/>
        <p:txBody>
          <a:bodyPr>
            <a:normAutofit/>
          </a:bodyPr>
          <a:lstStyle/>
          <a:p>
            <a:r>
              <a:rPr lang="lv-LV" b="1" dirty="0"/>
              <a:t>Uzdevums F13</a:t>
            </a:r>
            <a:r>
              <a:rPr lang="lv-LV" dirty="0"/>
              <a:t/>
            </a:r>
            <a:br>
              <a:rPr lang="lv-LV" dirty="0"/>
            </a:br>
            <a:r>
              <a:rPr lang="lv-LV" dirty="0"/>
              <a:t>Ierakstīt sarakstu izklājlapas failā.</a:t>
            </a:r>
          </a:p>
        </p:txBody>
      </p:sp>
      <p:sp>
        <p:nvSpPr>
          <p:cNvPr id="3" name="Satura vietturis 2"/>
          <p:cNvSpPr>
            <a:spLocks noGrp="1"/>
          </p:cNvSpPr>
          <p:nvPr>
            <p:ph idx="1"/>
          </p:nvPr>
        </p:nvSpPr>
        <p:spPr/>
        <p:txBody>
          <a:bodyPr>
            <a:normAutofit fontScale="70000" lnSpcReduction="20000"/>
          </a:bodyPr>
          <a:lstStyle/>
          <a:p>
            <a:pPr marL="0" indent="0">
              <a:buNone/>
            </a:pPr>
            <a:r>
              <a:rPr lang="en-US" dirty="0"/>
              <a:t>aa = ["first", "second", "third"]</a:t>
            </a:r>
          </a:p>
          <a:p>
            <a:pPr marL="0" indent="0">
              <a:buNone/>
            </a:pPr>
            <a:r>
              <a:rPr lang="en-US" dirty="0"/>
              <a:t>with open(r"11.v.</a:t>
            </a:r>
            <a:r>
              <a:rPr lang="lv-LV" dirty="0" err="1"/>
              <a:t>csv</a:t>
            </a:r>
            <a:r>
              <a:rPr lang="en-US" dirty="0"/>
              <a:t>", "w") as file:</a:t>
            </a:r>
          </a:p>
          <a:p>
            <a:pPr marL="0" indent="0">
              <a:buNone/>
            </a:pPr>
            <a:r>
              <a:rPr lang="en-US" dirty="0"/>
              <a:t>    </a:t>
            </a:r>
            <a:r>
              <a:rPr lang="en-US" dirty="0" err="1"/>
              <a:t>file.writelines</a:t>
            </a:r>
            <a:r>
              <a:rPr lang="en-US" dirty="0"/>
              <a:t>("%s\n" % line for line in aa)</a:t>
            </a:r>
            <a:endParaRPr lang="lv-LV" dirty="0"/>
          </a:p>
          <a:p>
            <a:pPr marL="0" indent="0">
              <a:buNone/>
            </a:pPr>
            <a:endParaRPr lang="lv-LV" dirty="0"/>
          </a:p>
          <a:p>
            <a:pPr marL="0" indent="0">
              <a:buNone/>
            </a:pPr>
            <a:r>
              <a:rPr lang="lv-LV" sz="5700" b="1" dirty="0">
                <a:latin typeface="+mj-lt"/>
                <a:ea typeface="+mj-ea"/>
                <a:cs typeface="+mj-cs"/>
              </a:rPr>
              <a:t>Uzdevums F14</a:t>
            </a:r>
          </a:p>
          <a:p>
            <a:pPr marL="0" indent="0">
              <a:buNone/>
            </a:pPr>
            <a:r>
              <a:rPr lang="lv-LV" dirty="0" err="1"/>
              <a:t>from</a:t>
            </a:r>
            <a:r>
              <a:rPr lang="lv-LV" dirty="0"/>
              <a:t> </a:t>
            </a:r>
            <a:r>
              <a:rPr lang="lv-LV" dirty="0" err="1"/>
              <a:t>random</a:t>
            </a:r>
            <a:r>
              <a:rPr lang="lv-LV" dirty="0"/>
              <a:t> </a:t>
            </a:r>
            <a:r>
              <a:rPr lang="lv-LV" dirty="0" err="1"/>
              <a:t>import</a:t>
            </a:r>
            <a:r>
              <a:rPr lang="lv-LV" dirty="0"/>
              <a:t> </a:t>
            </a:r>
            <a:r>
              <a:rPr lang="lv-LV" dirty="0" err="1"/>
              <a:t>randint</a:t>
            </a:r>
            <a:r>
              <a:rPr lang="lv-LV" dirty="0"/>
              <a:t> # </a:t>
            </a:r>
            <a:r>
              <a:rPr lang="lv-LV" dirty="0" err="1"/>
              <a:t>ieslegt</a:t>
            </a:r>
            <a:r>
              <a:rPr lang="lv-LV" dirty="0"/>
              <a:t> moduli </a:t>
            </a:r>
            <a:r>
              <a:rPr lang="lv-LV" dirty="0" err="1"/>
              <a:t>random-gadijuma</a:t>
            </a:r>
            <a:r>
              <a:rPr lang="lv-LV" dirty="0"/>
              <a:t> </a:t>
            </a:r>
            <a:r>
              <a:rPr lang="lv-LV" dirty="0" err="1"/>
              <a:t>skaitlu</a:t>
            </a:r>
            <a:r>
              <a:rPr lang="lv-LV" dirty="0"/>
              <a:t> </a:t>
            </a:r>
            <a:r>
              <a:rPr lang="lv-LV" dirty="0" err="1"/>
              <a:t>generatoru</a:t>
            </a:r>
            <a:endParaRPr lang="lv-LV" dirty="0"/>
          </a:p>
          <a:p>
            <a:pPr marL="0" indent="0">
              <a:buNone/>
            </a:pPr>
            <a:r>
              <a:rPr lang="lv-LV" dirty="0" err="1"/>
              <a:t>mas</a:t>
            </a:r>
            <a:r>
              <a:rPr lang="lv-LV" dirty="0"/>
              <a:t>=[] </a:t>
            </a:r>
          </a:p>
          <a:p>
            <a:pPr marL="0" indent="0">
              <a:buNone/>
            </a:pPr>
            <a:r>
              <a:rPr lang="lv-LV" dirty="0" err="1"/>
              <a:t>for</a:t>
            </a:r>
            <a:r>
              <a:rPr lang="lv-LV" dirty="0"/>
              <a:t> i </a:t>
            </a:r>
            <a:r>
              <a:rPr lang="lv-LV" dirty="0" err="1"/>
              <a:t>in</a:t>
            </a:r>
            <a:r>
              <a:rPr lang="lv-LV" dirty="0"/>
              <a:t> range(10): </a:t>
            </a:r>
          </a:p>
          <a:p>
            <a:pPr marL="0" indent="0">
              <a:buNone/>
            </a:pPr>
            <a:r>
              <a:rPr lang="lv-LV" dirty="0"/>
              <a:t>    </a:t>
            </a:r>
            <a:r>
              <a:rPr lang="lv-LV" dirty="0" err="1"/>
              <a:t>mas.append(randint(-100,</a:t>
            </a:r>
            <a:r>
              <a:rPr lang="lv-LV" dirty="0"/>
              <a:t> 100)) </a:t>
            </a:r>
          </a:p>
          <a:p>
            <a:pPr marL="0" indent="0">
              <a:buNone/>
            </a:pPr>
            <a:r>
              <a:rPr lang="lv-LV" dirty="0" err="1"/>
              <a:t>print(mas</a:t>
            </a:r>
            <a:r>
              <a:rPr lang="lv-LV" dirty="0"/>
              <a:t>)</a:t>
            </a:r>
          </a:p>
          <a:p>
            <a:pPr marL="0" indent="0">
              <a:buNone/>
            </a:pPr>
            <a:r>
              <a:rPr lang="lv-LV" dirty="0" err="1"/>
              <a:t>with</a:t>
            </a:r>
            <a:r>
              <a:rPr lang="lv-LV" dirty="0"/>
              <a:t> open(r"11.v_random.csv", "w") </a:t>
            </a:r>
            <a:r>
              <a:rPr lang="lv-LV" dirty="0" err="1"/>
              <a:t>as</a:t>
            </a:r>
            <a:r>
              <a:rPr lang="lv-LV" dirty="0"/>
              <a:t> file:</a:t>
            </a:r>
          </a:p>
          <a:p>
            <a:pPr marL="0" indent="0">
              <a:buNone/>
            </a:pPr>
            <a:r>
              <a:rPr lang="lv-LV" dirty="0"/>
              <a:t>    </a:t>
            </a:r>
            <a:r>
              <a:rPr lang="lv-LV" dirty="0" err="1"/>
              <a:t>file.writelines("%s\n</a:t>
            </a:r>
            <a:r>
              <a:rPr lang="lv-LV" dirty="0"/>
              <a:t>" % </a:t>
            </a:r>
            <a:r>
              <a:rPr lang="lv-LV" dirty="0" err="1"/>
              <a:t>line</a:t>
            </a:r>
            <a:r>
              <a:rPr lang="lv-LV" dirty="0"/>
              <a:t> </a:t>
            </a:r>
            <a:r>
              <a:rPr lang="lv-LV" dirty="0" err="1"/>
              <a:t>for</a:t>
            </a:r>
            <a:r>
              <a:rPr lang="lv-LV" dirty="0"/>
              <a:t> </a:t>
            </a:r>
            <a:r>
              <a:rPr lang="lv-LV" dirty="0" err="1"/>
              <a:t>line</a:t>
            </a:r>
            <a:r>
              <a:rPr lang="lv-LV" dirty="0"/>
              <a:t> </a:t>
            </a:r>
            <a:r>
              <a:rPr lang="lv-LV" dirty="0" err="1"/>
              <a:t>in</a:t>
            </a:r>
            <a:r>
              <a:rPr lang="lv-LV" dirty="0"/>
              <a:t> </a:t>
            </a:r>
            <a:r>
              <a:rPr lang="lv-LV" dirty="0" err="1"/>
              <a:t>mas</a:t>
            </a:r>
            <a:r>
              <a:rPr lang="lv-LV" dirty="0"/>
              <a:t>)</a:t>
            </a:r>
          </a:p>
        </p:txBody>
      </p:sp>
      <p:pic>
        <p:nvPicPr>
          <p:cNvPr id="4" name="Picture 3"/>
          <p:cNvPicPr>
            <a:picLocks noChangeAspect="1"/>
          </p:cNvPicPr>
          <p:nvPr/>
        </p:nvPicPr>
        <p:blipFill>
          <a:blip r:embed="rId2"/>
          <a:stretch>
            <a:fillRect/>
          </a:stretch>
        </p:blipFill>
        <p:spPr>
          <a:xfrm>
            <a:off x="6719716" y="1611500"/>
            <a:ext cx="1832952" cy="1801753"/>
          </a:xfrm>
          <a:prstGeom prst="rect">
            <a:avLst/>
          </a:prstGeom>
        </p:spPr>
      </p:pic>
      <p:pic>
        <p:nvPicPr>
          <p:cNvPr id="5" name="Picture 4"/>
          <p:cNvPicPr>
            <a:picLocks noChangeAspect="1"/>
          </p:cNvPicPr>
          <p:nvPr/>
        </p:nvPicPr>
        <p:blipFill>
          <a:blip r:embed="rId3"/>
          <a:stretch>
            <a:fillRect/>
          </a:stretch>
        </p:blipFill>
        <p:spPr>
          <a:xfrm>
            <a:off x="9716963" y="3407625"/>
            <a:ext cx="2020112" cy="3129025"/>
          </a:xfrm>
          <a:prstGeom prst="rect">
            <a:avLst/>
          </a:prstGeom>
        </p:spPr>
      </p:pic>
    </p:spTree>
    <p:extLst>
      <p:ext uri="{BB962C8B-B14F-4D97-AF65-F5344CB8AC3E}">
        <p14:creationId xmlns:p14="http://schemas.microsoft.com/office/powerpoint/2010/main" val="34795759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p:cNvSpPr>
            <a:spLocks noGrp="1"/>
          </p:cNvSpPr>
          <p:nvPr>
            <p:ph type="title"/>
          </p:nvPr>
        </p:nvSpPr>
        <p:spPr/>
        <p:txBody>
          <a:bodyPr>
            <a:normAutofit/>
          </a:bodyPr>
          <a:lstStyle/>
          <a:p>
            <a:r>
              <a:rPr lang="lv-LV" b="1" dirty="0"/>
              <a:t>Uzdevums F15</a:t>
            </a:r>
            <a:br>
              <a:rPr lang="lv-LV" b="1" dirty="0"/>
            </a:br>
            <a:r>
              <a:rPr lang="lv-LV" dirty="0"/>
              <a:t>Pārveidot ielasītos datus </a:t>
            </a:r>
          </a:p>
        </p:txBody>
      </p:sp>
      <p:sp>
        <p:nvSpPr>
          <p:cNvPr id="3" name="Satura vietturis 2"/>
          <p:cNvSpPr>
            <a:spLocks noGrp="1"/>
          </p:cNvSpPr>
          <p:nvPr>
            <p:ph idx="1"/>
          </p:nvPr>
        </p:nvSpPr>
        <p:spPr/>
        <p:txBody>
          <a:bodyPr>
            <a:normAutofit fontScale="55000" lnSpcReduction="20000"/>
          </a:bodyPr>
          <a:lstStyle/>
          <a:p>
            <a:pPr marL="0" indent="0">
              <a:buNone/>
            </a:pPr>
            <a:r>
              <a:rPr lang="lv-LV" dirty="0" err="1"/>
              <a:t>aa</a:t>
            </a:r>
            <a:r>
              <a:rPr lang="lv-LV" dirty="0"/>
              <a:t>=[]</a:t>
            </a:r>
          </a:p>
          <a:p>
            <a:pPr marL="0" indent="0">
              <a:buNone/>
            </a:pPr>
            <a:r>
              <a:rPr lang="lv-LV" dirty="0"/>
              <a:t>f = open("11.v_random.csv","r")</a:t>
            </a:r>
          </a:p>
          <a:p>
            <a:pPr marL="0" indent="0">
              <a:buNone/>
            </a:pPr>
            <a:r>
              <a:rPr lang="lv-LV" dirty="0" err="1"/>
              <a:t>for</a:t>
            </a:r>
            <a:r>
              <a:rPr lang="lv-LV" dirty="0"/>
              <a:t> s </a:t>
            </a:r>
            <a:r>
              <a:rPr lang="lv-LV" dirty="0" err="1"/>
              <a:t>in</a:t>
            </a:r>
            <a:r>
              <a:rPr lang="lv-LV" dirty="0"/>
              <a:t> f: # s: kārtējā rindiņa</a:t>
            </a:r>
          </a:p>
          <a:p>
            <a:pPr marL="0" indent="0">
              <a:buNone/>
            </a:pPr>
            <a:r>
              <a:rPr lang="lv-LV" dirty="0"/>
              <a:t>    </a:t>
            </a:r>
            <a:r>
              <a:rPr lang="lv-LV" dirty="0" err="1"/>
              <a:t>print(s</a:t>
            </a:r>
            <a:r>
              <a:rPr lang="lv-LV" dirty="0"/>
              <a:t>, </a:t>
            </a:r>
            <a:r>
              <a:rPr lang="lv-LV" dirty="0" err="1"/>
              <a:t>end</a:t>
            </a:r>
            <a:r>
              <a:rPr lang="lv-LV" dirty="0"/>
              <a:t>="")</a:t>
            </a:r>
          </a:p>
          <a:p>
            <a:pPr marL="0" indent="0">
              <a:buNone/>
            </a:pPr>
            <a:r>
              <a:rPr lang="lv-LV" dirty="0"/>
              <a:t>    </a:t>
            </a:r>
            <a:r>
              <a:rPr lang="lv-LV" dirty="0" err="1"/>
              <a:t>aa.append(int(s</a:t>
            </a:r>
            <a:r>
              <a:rPr lang="lv-LV" dirty="0"/>
              <a:t>))</a:t>
            </a:r>
          </a:p>
          <a:p>
            <a:pPr marL="0" indent="0">
              <a:buNone/>
            </a:pPr>
            <a:r>
              <a:rPr lang="lv-LV" dirty="0" err="1"/>
              <a:t>print(aa</a:t>
            </a:r>
            <a:r>
              <a:rPr lang="lv-LV" dirty="0"/>
              <a:t>)    </a:t>
            </a:r>
          </a:p>
          <a:p>
            <a:pPr marL="0" indent="0">
              <a:buNone/>
            </a:pPr>
            <a:r>
              <a:rPr lang="lv-LV" dirty="0" err="1"/>
              <a:t>f.close</a:t>
            </a:r>
            <a:r>
              <a:rPr lang="lv-LV" dirty="0"/>
              <a:t>()</a:t>
            </a:r>
          </a:p>
          <a:p>
            <a:pPr marL="0" indent="0">
              <a:buNone/>
            </a:pPr>
            <a:endParaRPr lang="lv-LV" dirty="0"/>
          </a:p>
          <a:p>
            <a:pPr marL="0" indent="0">
              <a:buNone/>
            </a:pPr>
            <a:r>
              <a:rPr lang="lv-LV" dirty="0" err="1"/>
              <a:t>aa</a:t>
            </a:r>
            <a:r>
              <a:rPr lang="lv-LV" dirty="0"/>
              <a:t>=[]</a:t>
            </a:r>
          </a:p>
          <a:p>
            <a:pPr marL="0" indent="0">
              <a:buNone/>
            </a:pPr>
            <a:r>
              <a:rPr lang="lv-LV" dirty="0"/>
              <a:t>f = open("11.v_random.csv","r")</a:t>
            </a:r>
          </a:p>
          <a:p>
            <a:pPr marL="0" indent="0">
              <a:buNone/>
            </a:pPr>
            <a:r>
              <a:rPr lang="lv-LV" dirty="0" err="1"/>
              <a:t>for</a:t>
            </a:r>
            <a:r>
              <a:rPr lang="lv-LV" dirty="0"/>
              <a:t> s </a:t>
            </a:r>
            <a:r>
              <a:rPr lang="lv-LV" dirty="0" err="1"/>
              <a:t>in</a:t>
            </a:r>
            <a:r>
              <a:rPr lang="lv-LV" dirty="0"/>
              <a:t> f: # s: kārtējā rindiņa</a:t>
            </a:r>
          </a:p>
          <a:p>
            <a:pPr marL="0" indent="0">
              <a:buNone/>
            </a:pPr>
            <a:r>
              <a:rPr lang="lv-LV" dirty="0"/>
              <a:t>    </a:t>
            </a:r>
            <a:r>
              <a:rPr lang="lv-LV" dirty="0" err="1"/>
              <a:t>print(s</a:t>
            </a:r>
            <a:r>
              <a:rPr lang="lv-LV" dirty="0"/>
              <a:t>, </a:t>
            </a:r>
            <a:r>
              <a:rPr lang="lv-LV" dirty="0" err="1"/>
              <a:t>end</a:t>
            </a:r>
            <a:r>
              <a:rPr lang="lv-LV" dirty="0"/>
              <a:t>="")</a:t>
            </a:r>
          </a:p>
          <a:p>
            <a:pPr marL="0" indent="0">
              <a:buNone/>
            </a:pPr>
            <a:r>
              <a:rPr lang="lv-LV" dirty="0"/>
              <a:t>    </a:t>
            </a:r>
            <a:r>
              <a:rPr lang="lv-LV" dirty="0" err="1"/>
              <a:t>aa.append(float(s</a:t>
            </a:r>
            <a:r>
              <a:rPr lang="lv-LV" dirty="0"/>
              <a:t>))</a:t>
            </a:r>
          </a:p>
          <a:p>
            <a:pPr marL="0" indent="0">
              <a:buNone/>
            </a:pPr>
            <a:r>
              <a:rPr lang="lv-LV" dirty="0" err="1"/>
              <a:t>print(aa</a:t>
            </a:r>
            <a:r>
              <a:rPr lang="lv-LV" dirty="0"/>
              <a:t>)    </a:t>
            </a:r>
          </a:p>
          <a:p>
            <a:pPr marL="0" indent="0">
              <a:buNone/>
            </a:pPr>
            <a:r>
              <a:rPr lang="lv-LV" dirty="0" err="1"/>
              <a:t>f.close</a:t>
            </a:r>
            <a:r>
              <a:rPr lang="lv-LV" dirty="0"/>
              <a:t>()</a:t>
            </a:r>
          </a:p>
          <a:p>
            <a:pPr marL="0" indent="0">
              <a:buNone/>
            </a:pPr>
            <a:endParaRPr lang="lv-LV" dirty="0"/>
          </a:p>
          <a:p>
            <a:pPr marL="0" indent="0">
              <a:buNone/>
            </a:pPr>
            <a:endParaRPr lang="lv-LV" dirty="0"/>
          </a:p>
        </p:txBody>
      </p:sp>
    </p:spTree>
    <p:extLst>
      <p:ext uri="{BB962C8B-B14F-4D97-AF65-F5344CB8AC3E}">
        <p14:creationId xmlns:p14="http://schemas.microsoft.com/office/powerpoint/2010/main" val="12431250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1002890"/>
            <a:ext cx="11646090" cy="5855110"/>
          </a:xfrm>
        </p:spPr>
        <p:txBody>
          <a:bodyPr>
            <a:normAutofit fontScale="62500" lnSpcReduction="20000"/>
          </a:bodyPr>
          <a:lstStyle/>
          <a:p>
            <a:pPr marL="0" indent="0">
              <a:buNone/>
            </a:pPr>
            <a:r>
              <a:rPr lang="lv-LV" dirty="0" err="1"/>
              <a:t>aa</a:t>
            </a:r>
            <a:r>
              <a:rPr lang="lv-LV" dirty="0"/>
              <a:t>=[]</a:t>
            </a:r>
          </a:p>
          <a:p>
            <a:pPr marL="0" indent="0">
              <a:buNone/>
            </a:pPr>
            <a:r>
              <a:rPr lang="lv-LV" dirty="0" err="1"/>
              <a:t>bb</a:t>
            </a:r>
            <a:r>
              <a:rPr lang="lv-LV" dirty="0"/>
              <a:t>=[]</a:t>
            </a:r>
          </a:p>
          <a:p>
            <a:pPr marL="0" indent="0">
              <a:buNone/>
            </a:pPr>
            <a:r>
              <a:rPr lang="lv-LV" dirty="0"/>
              <a:t>f = open("dati1.csv","r")</a:t>
            </a:r>
          </a:p>
          <a:p>
            <a:pPr marL="0" indent="0">
              <a:buNone/>
            </a:pPr>
            <a:r>
              <a:rPr lang="lv-LV" dirty="0" err="1"/>
              <a:t>for</a:t>
            </a:r>
            <a:r>
              <a:rPr lang="lv-LV" dirty="0"/>
              <a:t> s </a:t>
            </a:r>
            <a:r>
              <a:rPr lang="lv-LV" dirty="0" err="1"/>
              <a:t>in</a:t>
            </a:r>
            <a:r>
              <a:rPr lang="lv-LV" dirty="0"/>
              <a:t> f: # s: kārtējā rindiņa</a:t>
            </a:r>
          </a:p>
          <a:p>
            <a:pPr marL="0" indent="0">
              <a:buNone/>
            </a:pPr>
            <a:r>
              <a:rPr lang="lv-LV" dirty="0"/>
              <a:t>    </a:t>
            </a:r>
            <a:r>
              <a:rPr lang="lv-LV" dirty="0" err="1"/>
              <a:t>print(float(s</a:t>
            </a:r>
            <a:r>
              <a:rPr lang="lv-LV" dirty="0"/>
              <a:t>), </a:t>
            </a:r>
            <a:r>
              <a:rPr lang="lv-LV" dirty="0" err="1"/>
              <a:t>end</a:t>
            </a:r>
            <a:r>
              <a:rPr lang="lv-LV" dirty="0"/>
              <a:t>=", ")</a:t>
            </a:r>
          </a:p>
          <a:p>
            <a:pPr marL="0" indent="0">
              <a:buNone/>
            </a:pPr>
            <a:r>
              <a:rPr lang="lv-LV" dirty="0"/>
              <a:t>    </a:t>
            </a:r>
            <a:r>
              <a:rPr lang="lv-LV" dirty="0" err="1"/>
              <a:t>aa.append(float(s</a:t>
            </a:r>
            <a:r>
              <a:rPr lang="lv-LV" dirty="0"/>
              <a:t>))</a:t>
            </a:r>
          </a:p>
          <a:p>
            <a:pPr marL="0" indent="0">
              <a:buNone/>
            </a:pPr>
            <a:r>
              <a:rPr lang="lv-LV" dirty="0" err="1"/>
              <a:t>print(aa</a:t>
            </a:r>
            <a:r>
              <a:rPr lang="lv-LV" dirty="0"/>
              <a:t>)    </a:t>
            </a:r>
          </a:p>
          <a:p>
            <a:pPr marL="0" indent="0">
              <a:buNone/>
            </a:pPr>
            <a:r>
              <a:rPr lang="lv-LV" dirty="0" err="1"/>
              <a:t>f.close</a:t>
            </a:r>
            <a:r>
              <a:rPr lang="lv-LV" dirty="0"/>
              <a:t>()</a:t>
            </a:r>
          </a:p>
          <a:p>
            <a:pPr marL="0" indent="0">
              <a:buNone/>
            </a:pPr>
            <a:r>
              <a:rPr lang="lv-LV" dirty="0" err="1"/>
              <a:t>with</a:t>
            </a:r>
            <a:r>
              <a:rPr lang="lv-LV" dirty="0"/>
              <a:t> </a:t>
            </a:r>
            <a:r>
              <a:rPr lang="lv-LV" dirty="0" err="1"/>
              <a:t>open(r"dati_kopa.csv</a:t>
            </a:r>
            <a:r>
              <a:rPr lang="lv-LV" dirty="0"/>
              <a:t>", "w") as file:</a:t>
            </a:r>
          </a:p>
          <a:p>
            <a:pPr marL="0" indent="0">
              <a:buNone/>
            </a:pPr>
            <a:r>
              <a:rPr lang="lv-LV" dirty="0"/>
              <a:t>    </a:t>
            </a:r>
            <a:r>
              <a:rPr lang="lv-LV" dirty="0" err="1"/>
              <a:t>file.writelines("%s\n</a:t>
            </a:r>
            <a:r>
              <a:rPr lang="lv-LV" dirty="0"/>
              <a:t>" % </a:t>
            </a:r>
            <a:r>
              <a:rPr lang="lv-LV" dirty="0" err="1"/>
              <a:t>line</a:t>
            </a:r>
            <a:r>
              <a:rPr lang="lv-LV" dirty="0"/>
              <a:t> </a:t>
            </a:r>
            <a:r>
              <a:rPr lang="lv-LV" dirty="0" err="1"/>
              <a:t>for</a:t>
            </a:r>
            <a:r>
              <a:rPr lang="lv-LV" dirty="0"/>
              <a:t> </a:t>
            </a:r>
            <a:r>
              <a:rPr lang="lv-LV" dirty="0" err="1"/>
              <a:t>line</a:t>
            </a:r>
            <a:r>
              <a:rPr lang="lv-LV" dirty="0"/>
              <a:t> </a:t>
            </a:r>
            <a:r>
              <a:rPr lang="lv-LV" dirty="0" err="1"/>
              <a:t>in</a:t>
            </a:r>
            <a:r>
              <a:rPr lang="lv-LV" dirty="0"/>
              <a:t> </a:t>
            </a:r>
            <a:r>
              <a:rPr lang="lv-LV" dirty="0" err="1"/>
              <a:t>aa</a:t>
            </a:r>
            <a:r>
              <a:rPr lang="lv-LV" dirty="0"/>
              <a:t>)</a:t>
            </a:r>
          </a:p>
          <a:p>
            <a:pPr marL="0" indent="0">
              <a:buNone/>
            </a:pPr>
            <a:r>
              <a:rPr lang="lv-LV" dirty="0"/>
              <a:t>d = open("dati2.csv","r")</a:t>
            </a:r>
          </a:p>
          <a:p>
            <a:pPr marL="0" indent="0">
              <a:buNone/>
            </a:pPr>
            <a:r>
              <a:rPr lang="lv-LV" dirty="0" err="1"/>
              <a:t>for</a:t>
            </a:r>
            <a:r>
              <a:rPr lang="lv-LV" dirty="0"/>
              <a:t> a </a:t>
            </a:r>
            <a:r>
              <a:rPr lang="lv-LV" dirty="0" err="1"/>
              <a:t>in</a:t>
            </a:r>
            <a:r>
              <a:rPr lang="lv-LV" dirty="0"/>
              <a:t> d: # s: kārtējā rindiņa</a:t>
            </a:r>
          </a:p>
          <a:p>
            <a:pPr marL="0" indent="0">
              <a:buNone/>
            </a:pPr>
            <a:r>
              <a:rPr lang="lv-LV" dirty="0"/>
              <a:t>    </a:t>
            </a:r>
            <a:r>
              <a:rPr lang="lv-LV" dirty="0" err="1"/>
              <a:t>print(float(a</a:t>
            </a:r>
            <a:r>
              <a:rPr lang="lv-LV" dirty="0"/>
              <a:t>), </a:t>
            </a:r>
            <a:r>
              <a:rPr lang="lv-LV" dirty="0" err="1"/>
              <a:t>end</a:t>
            </a:r>
            <a:r>
              <a:rPr lang="lv-LV" dirty="0"/>
              <a:t>=" ")</a:t>
            </a:r>
          </a:p>
          <a:p>
            <a:pPr marL="0" indent="0">
              <a:buNone/>
            </a:pPr>
            <a:r>
              <a:rPr lang="lv-LV" dirty="0"/>
              <a:t>    </a:t>
            </a:r>
            <a:r>
              <a:rPr lang="lv-LV" dirty="0" err="1"/>
              <a:t>bb.append(float(a</a:t>
            </a:r>
            <a:r>
              <a:rPr lang="lv-LV" dirty="0"/>
              <a:t>))</a:t>
            </a:r>
          </a:p>
          <a:p>
            <a:pPr marL="0" indent="0">
              <a:buNone/>
            </a:pPr>
            <a:r>
              <a:rPr lang="lv-LV" dirty="0" err="1"/>
              <a:t>print(bb</a:t>
            </a:r>
            <a:r>
              <a:rPr lang="lv-LV" dirty="0"/>
              <a:t>)    </a:t>
            </a:r>
          </a:p>
          <a:p>
            <a:pPr marL="0" indent="0">
              <a:buNone/>
            </a:pPr>
            <a:r>
              <a:rPr lang="lv-LV" dirty="0" err="1"/>
              <a:t>d.close</a:t>
            </a:r>
            <a:r>
              <a:rPr lang="lv-LV" dirty="0"/>
              <a:t>()</a:t>
            </a:r>
          </a:p>
          <a:p>
            <a:pPr marL="0" indent="0">
              <a:buNone/>
            </a:pPr>
            <a:r>
              <a:rPr lang="lv-LV" dirty="0" err="1"/>
              <a:t>with</a:t>
            </a:r>
            <a:r>
              <a:rPr lang="lv-LV" dirty="0"/>
              <a:t> </a:t>
            </a:r>
            <a:r>
              <a:rPr lang="lv-LV" dirty="0" err="1"/>
              <a:t>open(r"dati_kopa.csv</a:t>
            </a:r>
            <a:r>
              <a:rPr lang="lv-LV" dirty="0"/>
              <a:t>", "</a:t>
            </a:r>
            <a:r>
              <a:rPr lang="lv-LV" b="1" dirty="0"/>
              <a:t>a</a:t>
            </a:r>
            <a:r>
              <a:rPr lang="lv-LV" dirty="0"/>
              <a:t>") as file:</a:t>
            </a:r>
          </a:p>
          <a:p>
            <a:pPr marL="0" indent="0">
              <a:buNone/>
            </a:pPr>
            <a:r>
              <a:rPr lang="lv-LV" dirty="0"/>
              <a:t>    </a:t>
            </a:r>
            <a:r>
              <a:rPr lang="lv-LV" dirty="0" err="1"/>
              <a:t>file.writelines("%s\n</a:t>
            </a:r>
            <a:r>
              <a:rPr lang="lv-LV" dirty="0"/>
              <a:t>" % </a:t>
            </a:r>
            <a:r>
              <a:rPr lang="lv-LV" dirty="0" err="1"/>
              <a:t>line</a:t>
            </a:r>
            <a:r>
              <a:rPr lang="lv-LV" dirty="0"/>
              <a:t> </a:t>
            </a:r>
            <a:r>
              <a:rPr lang="lv-LV" dirty="0" err="1"/>
              <a:t>for</a:t>
            </a:r>
            <a:r>
              <a:rPr lang="lv-LV" dirty="0"/>
              <a:t> </a:t>
            </a:r>
            <a:r>
              <a:rPr lang="lv-LV" dirty="0" err="1"/>
              <a:t>line</a:t>
            </a:r>
            <a:r>
              <a:rPr lang="lv-LV" dirty="0"/>
              <a:t> </a:t>
            </a:r>
            <a:r>
              <a:rPr lang="lv-LV" dirty="0" err="1"/>
              <a:t>in</a:t>
            </a:r>
            <a:r>
              <a:rPr lang="lv-LV" dirty="0"/>
              <a:t> </a:t>
            </a:r>
            <a:r>
              <a:rPr lang="lv-LV" dirty="0" err="1"/>
              <a:t>bb</a:t>
            </a:r>
            <a:r>
              <a:rPr lang="lv-LV" dirty="0"/>
              <a:t>)</a:t>
            </a:r>
          </a:p>
        </p:txBody>
      </p:sp>
      <p:sp>
        <p:nvSpPr>
          <p:cNvPr id="4" name="Virsraksts 1"/>
          <p:cNvSpPr>
            <a:spLocks noGrp="1"/>
          </p:cNvSpPr>
          <p:nvPr>
            <p:ph type="title"/>
          </p:nvPr>
        </p:nvSpPr>
        <p:spPr>
          <a:xfrm>
            <a:off x="272955" y="-51321"/>
            <a:ext cx="11327642" cy="1054211"/>
          </a:xfrm>
        </p:spPr>
        <p:txBody>
          <a:bodyPr>
            <a:normAutofit fontScale="90000"/>
          </a:bodyPr>
          <a:lstStyle/>
          <a:p>
            <a:r>
              <a:rPr lang="lv-LV" b="1" dirty="0"/>
              <a:t>Uzdevums F16</a:t>
            </a:r>
            <a:r>
              <a:rPr lang="lv-LV" dirty="0"/>
              <a:t/>
            </a:r>
            <a:br>
              <a:rPr lang="lv-LV" dirty="0"/>
            </a:br>
            <a:r>
              <a:rPr lang="lv-LV" sz="4000" dirty="0"/>
              <a:t>Papildināt failu beigās; neeksistējošu izveidot no jauna</a:t>
            </a:r>
          </a:p>
        </p:txBody>
      </p:sp>
      <p:pic>
        <p:nvPicPr>
          <p:cNvPr id="8" name="Picture 7"/>
          <p:cNvPicPr>
            <a:picLocks noChangeAspect="1"/>
          </p:cNvPicPr>
          <p:nvPr/>
        </p:nvPicPr>
        <p:blipFill>
          <a:blip r:embed="rId3"/>
          <a:stretch>
            <a:fillRect/>
          </a:stretch>
        </p:blipFill>
        <p:spPr>
          <a:xfrm>
            <a:off x="9717958" y="3409335"/>
            <a:ext cx="1752600" cy="3048000"/>
          </a:xfrm>
          <a:prstGeom prst="rect">
            <a:avLst/>
          </a:prstGeom>
        </p:spPr>
      </p:pic>
      <p:pic>
        <p:nvPicPr>
          <p:cNvPr id="9" name="Picture 8"/>
          <p:cNvPicPr>
            <a:picLocks noChangeAspect="1"/>
          </p:cNvPicPr>
          <p:nvPr/>
        </p:nvPicPr>
        <p:blipFill>
          <a:blip r:embed="rId4"/>
          <a:stretch>
            <a:fillRect/>
          </a:stretch>
        </p:blipFill>
        <p:spPr>
          <a:xfrm>
            <a:off x="5060476" y="1274242"/>
            <a:ext cx="1752600" cy="3048000"/>
          </a:xfrm>
          <a:prstGeom prst="rect">
            <a:avLst/>
          </a:prstGeom>
        </p:spPr>
      </p:pic>
      <p:pic>
        <p:nvPicPr>
          <p:cNvPr id="10" name="Picture 9"/>
          <p:cNvPicPr>
            <a:picLocks noChangeAspect="1"/>
          </p:cNvPicPr>
          <p:nvPr/>
        </p:nvPicPr>
        <p:blipFill>
          <a:blip r:embed="rId5"/>
          <a:stretch>
            <a:fillRect/>
          </a:stretch>
        </p:blipFill>
        <p:spPr>
          <a:xfrm>
            <a:off x="7389217" y="2111478"/>
            <a:ext cx="1752600" cy="3048000"/>
          </a:xfrm>
          <a:prstGeom prst="rect">
            <a:avLst/>
          </a:prstGeom>
        </p:spPr>
      </p:pic>
    </p:spTree>
    <p:extLst>
      <p:ext uri="{BB962C8B-B14F-4D97-AF65-F5344CB8AC3E}">
        <p14:creationId xmlns:p14="http://schemas.microsoft.com/office/powerpoint/2010/main" val="30938672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Datus no diviem failiem ievietot viena sarakstā un ierakstīt failā</a:t>
            </a:r>
          </a:p>
        </p:txBody>
      </p:sp>
      <p:sp>
        <p:nvSpPr>
          <p:cNvPr id="3" name="Content Placeholder 2"/>
          <p:cNvSpPr>
            <a:spLocks noGrp="1"/>
          </p:cNvSpPr>
          <p:nvPr>
            <p:ph idx="1"/>
          </p:nvPr>
        </p:nvSpPr>
        <p:spPr>
          <a:xfrm>
            <a:off x="221226" y="1825625"/>
            <a:ext cx="11132574" cy="4855394"/>
          </a:xfrm>
        </p:spPr>
        <p:txBody>
          <a:bodyPr>
            <a:normAutofit fontScale="47500" lnSpcReduction="20000"/>
          </a:bodyPr>
          <a:lstStyle/>
          <a:p>
            <a:pPr marL="0" indent="0">
              <a:buNone/>
            </a:pPr>
            <a:r>
              <a:rPr lang="lv-LV" dirty="0" err="1"/>
              <a:t>aa</a:t>
            </a:r>
            <a:r>
              <a:rPr lang="lv-LV" dirty="0"/>
              <a:t>=[]</a:t>
            </a:r>
          </a:p>
          <a:p>
            <a:pPr marL="0" indent="0">
              <a:buNone/>
            </a:pPr>
            <a:r>
              <a:rPr lang="lv-LV" dirty="0" err="1"/>
              <a:t>bb</a:t>
            </a:r>
            <a:r>
              <a:rPr lang="lv-LV" dirty="0"/>
              <a:t>=[]</a:t>
            </a:r>
          </a:p>
          <a:p>
            <a:pPr marL="0" indent="0">
              <a:buNone/>
            </a:pPr>
            <a:r>
              <a:rPr lang="lv-LV" dirty="0"/>
              <a:t>f = open("dati1.csv","r")</a:t>
            </a:r>
          </a:p>
          <a:p>
            <a:pPr marL="0" indent="0">
              <a:buNone/>
            </a:pPr>
            <a:r>
              <a:rPr lang="lv-LV" dirty="0" err="1"/>
              <a:t>for</a:t>
            </a:r>
            <a:r>
              <a:rPr lang="lv-LV" dirty="0"/>
              <a:t> s </a:t>
            </a:r>
            <a:r>
              <a:rPr lang="lv-LV" dirty="0" err="1"/>
              <a:t>in</a:t>
            </a:r>
            <a:r>
              <a:rPr lang="lv-LV" dirty="0"/>
              <a:t> f: # s: kārtējā rindiņa</a:t>
            </a:r>
          </a:p>
          <a:p>
            <a:pPr marL="0" indent="0">
              <a:buNone/>
            </a:pPr>
            <a:r>
              <a:rPr lang="lv-LV" dirty="0"/>
              <a:t>    </a:t>
            </a:r>
            <a:r>
              <a:rPr lang="lv-LV" dirty="0" err="1"/>
              <a:t>print(float(s</a:t>
            </a:r>
            <a:r>
              <a:rPr lang="lv-LV" dirty="0"/>
              <a:t>), </a:t>
            </a:r>
            <a:r>
              <a:rPr lang="lv-LV" dirty="0" err="1"/>
              <a:t>end</a:t>
            </a:r>
            <a:r>
              <a:rPr lang="lv-LV" dirty="0"/>
              <a:t>=", ")</a:t>
            </a:r>
          </a:p>
          <a:p>
            <a:pPr marL="0" indent="0">
              <a:buNone/>
            </a:pPr>
            <a:r>
              <a:rPr lang="lv-LV" dirty="0"/>
              <a:t>    </a:t>
            </a:r>
            <a:r>
              <a:rPr lang="lv-LV" dirty="0" err="1"/>
              <a:t>aa.append(float(s</a:t>
            </a:r>
            <a:r>
              <a:rPr lang="lv-LV" dirty="0"/>
              <a:t>))</a:t>
            </a:r>
          </a:p>
          <a:p>
            <a:pPr marL="0" indent="0">
              <a:buNone/>
            </a:pPr>
            <a:r>
              <a:rPr lang="lv-LV" dirty="0" err="1"/>
              <a:t>print(aa</a:t>
            </a:r>
            <a:r>
              <a:rPr lang="lv-LV" dirty="0"/>
              <a:t>)    </a:t>
            </a:r>
          </a:p>
          <a:p>
            <a:pPr marL="0" indent="0">
              <a:buNone/>
            </a:pPr>
            <a:r>
              <a:rPr lang="lv-LV" dirty="0" err="1"/>
              <a:t>f.close</a:t>
            </a:r>
            <a:r>
              <a:rPr lang="lv-LV" dirty="0"/>
              <a:t>()</a:t>
            </a:r>
          </a:p>
          <a:p>
            <a:pPr marL="0" indent="0">
              <a:buNone/>
            </a:pPr>
            <a:r>
              <a:rPr lang="lv-LV" dirty="0" err="1"/>
              <a:t>with</a:t>
            </a:r>
            <a:r>
              <a:rPr lang="lv-LV" dirty="0"/>
              <a:t> </a:t>
            </a:r>
            <a:r>
              <a:rPr lang="lv-LV" dirty="0" err="1"/>
              <a:t>open(r"dati_kopa.csv</a:t>
            </a:r>
            <a:r>
              <a:rPr lang="lv-LV" dirty="0"/>
              <a:t>", "w") as file:</a:t>
            </a:r>
          </a:p>
          <a:p>
            <a:pPr marL="0" indent="0">
              <a:buNone/>
            </a:pPr>
            <a:r>
              <a:rPr lang="lv-LV" dirty="0"/>
              <a:t>    </a:t>
            </a:r>
            <a:r>
              <a:rPr lang="lv-LV" dirty="0" err="1"/>
              <a:t>file.writelines("%s\n</a:t>
            </a:r>
            <a:r>
              <a:rPr lang="lv-LV" dirty="0"/>
              <a:t>" % </a:t>
            </a:r>
            <a:r>
              <a:rPr lang="lv-LV" dirty="0" err="1"/>
              <a:t>line</a:t>
            </a:r>
            <a:r>
              <a:rPr lang="lv-LV" dirty="0"/>
              <a:t> </a:t>
            </a:r>
            <a:r>
              <a:rPr lang="lv-LV" dirty="0" err="1"/>
              <a:t>for</a:t>
            </a:r>
            <a:r>
              <a:rPr lang="lv-LV" dirty="0"/>
              <a:t> </a:t>
            </a:r>
            <a:r>
              <a:rPr lang="lv-LV" dirty="0" err="1"/>
              <a:t>line</a:t>
            </a:r>
            <a:r>
              <a:rPr lang="lv-LV" dirty="0"/>
              <a:t> </a:t>
            </a:r>
            <a:r>
              <a:rPr lang="lv-LV" dirty="0" err="1"/>
              <a:t>in</a:t>
            </a:r>
            <a:r>
              <a:rPr lang="lv-LV" dirty="0"/>
              <a:t> </a:t>
            </a:r>
            <a:r>
              <a:rPr lang="lv-LV" dirty="0" err="1"/>
              <a:t>aa</a:t>
            </a:r>
            <a:r>
              <a:rPr lang="lv-LV" dirty="0"/>
              <a:t>)</a:t>
            </a:r>
          </a:p>
          <a:p>
            <a:pPr marL="0" indent="0">
              <a:buNone/>
            </a:pPr>
            <a:r>
              <a:rPr lang="lv-LV" dirty="0"/>
              <a:t>d = open("dati2.csv","r")</a:t>
            </a:r>
          </a:p>
          <a:p>
            <a:pPr marL="0" indent="0">
              <a:buNone/>
            </a:pPr>
            <a:r>
              <a:rPr lang="lv-LV" dirty="0" err="1"/>
              <a:t>for</a:t>
            </a:r>
            <a:r>
              <a:rPr lang="lv-LV" dirty="0"/>
              <a:t> a </a:t>
            </a:r>
            <a:r>
              <a:rPr lang="lv-LV" dirty="0" err="1"/>
              <a:t>in</a:t>
            </a:r>
            <a:r>
              <a:rPr lang="lv-LV" dirty="0"/>
              <a:t> d: # s: kārtējā rindiņa</a:t>
            </a:r>
          </a:p>
          <a:p>
            <a:pPr marL="0" indent="0">
              <a:buNone/>
            </a:pPr>
            <a:r>
              <a:rPr lang="lv-LV" dirty="0"/>
              <a:t>    </a:t>
            </a:r>
            <a:r>
              <a:rPr lang="lv-LV" dirty="0" err="1"/>
              <a:t>print(float(a</a:t>
            </a:r>
            <a:r>
              <a:rPr lang="lv-LV" dirty="0"/>
              <a:t>), </a:t>
            </a:r>
            <a:r>
              <a:rPr lang="lv-LV" dirty="0" err="1"/>
              <a:t>end</a:t>
            </a:r>
            <a:r>
              <a:rPr lang="lv-LV" dirty="0"/>
              <a:t>=" ")</a:t>
            </a:r>
          </a:p>
          <a:p>
            <a:pPr marL="0" indent="0">
              <a:buNone/>
            </a:pPr>
            <a:r>
              <a:rPr lang="lv-LV" dirty="0"/>
              <a:t>    </a:t>
            </a:r>
            <a:r>
              <a:rPr lang="lv-LV" dirty="0" err="1"/>
              <a:t>bb.append(float(a</a:t>
            </a:r>
            <a:r>
              <a:rPr lang="lv-LV" dirty="0"/>
              <a:t>))</a:t>
            </a:r>
          </a:p>
          <a:p>
            <a:pPr marL="0" indent="0">
              <a:buNone/>
            </a:pPr>
            <a:r>
              <a:rPr lang="lv-LV" dirty="0" err="1"/>
              <a:t>print(bb</a:t>
            </a:r>
            <a:r>
              <a:rPr lang="lv-LV" dirty="0"/>
              <a:t>)    </a:t>
            </a:r>
          </a:p>
          <a:p>
            <a:pPr marL="0" indent="0">
              <a:buNone/>
            </a:pPr>
            <a:r>
              <a:rPr lang="lv-LV" dirty="0" err="1"/>
              <a:t>d.close</a:t>
            </a:r>
            <a:r>
              <a:rPr lang="lv-LV" dirty="0"/>
              <a:t>()</a:t>
            </a:r>
          </a:p>
          <a:p>
            <a:pPr marL="0" indent="0">
              <a:buNone/>
            </a:pPr>
            <a:r>
              <a:rPr lang="lv-LV" dirty="0" err="1"/>
              <a:t>with</a:t>
            </a:r>
            <a:r>
              <a:rPr lang="lv-LV" dirty="0"/>
              <a:t> </a:t>
            </a:r>
            <a:r>
              <a:rPr lang="lv-LV" dirty="0" err="1"/>
              <a:t>open(r"dati_kopa.csv</a:t>
            </a:r>
            <a:r>
              <a:rPr lang="lv-LV" dirty="0"/>
              <a:t>", "a") as file:</a:t>
            </a:r>
          </a:p>
          <a:p>
            <a:pPr marL="0" indent="0">
              <a:buNone/>
            </a:pPr>
            <a:r>
              <a:rPr lang="lv-LV" dirty="0"/>
              <a:t>    </a:t>
            </a:r>
            <a:r>
              <a:rPr lang="lv-LV" dirty="0" err="1"/>
              <a:t>file.writelines("%s\n</a:t>
            </a:r>
            <a:r>
              <a:rPr lang="lv-LV" dirty="0"/>
              <a:t>" % </a:t>
            </a:r>
            <a:r>
              <a:rPr lang="lv-LV" dirty="0" err="1"/>
              <a:t>line</a:t>
            </a:r>
            <a:r>
              <a:rPr lang="lv-LV" dirty="0"/>
              <a:t> </a:t>
            </a:r>
            <a:r>
              <a:rPr lang="lv-LV" dirty="0" err="1"/>
              <a:t>for</a:t>
            </a:r>
            <a:r>
              <a:rPr lang="lv-LV" dirty="0"/>
              <a:t> </a:t>
            </a:r>
            <a:r>
              <a:rPr lang="lv-LV" dirty="0" err="1"/>
              <a:t>line</a:t>
            </a:r>
            <a:r>
              <a:rPr lang="lv-LV" dirty="0"/>
              <a:t> </a:t>
            </a:r>
            <a:r>
              <a:rPr lang="lv-LV" dirty="0" err="1"/>
              <a:t>in</a:t>
            </a:r>
            <a:r>
              <a:rPr lang="lv-LV" dirty="0"/>
              <a:t> </a:t>
            </a:r>
            <a:r>
              <a:rPr lang="lv-LV" dirty="0" err="1"/>
              <a:t>bb</a:t>
            </a:r>
            <a:r>
              <a:rPr lang="lv-LV" dirty="0"/>
              <a:t>)</a:t>
            </a:r>
          </a:p>
        </p:txBody>
      </p:sp>
    </p:spTree>
    <p:extLst>
      <p:ext uri="{BB962C8B-B14F-4D97-AF65-F5344CB8AC3E}">
        <p14:creationId xmlns:p14="http://schemas.microsoft.com/office/powerpoint/2010/main" val="14092067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p:cNvSpPr>
            <a:spLocks noGrp="1"/>
          </p:cNvSpPr>
          <p:nvPr>
            <p:ph type="title"/>
          </p:nvPr>
        </p:nvSpPr>
        <p:spPr>
          <a:xfrm>
            <a:off x="176980" y="0"/>
            <a:ext cx="11786419" cy="990600"/>
          </a:xfrm>
        </p:spPr>
        <p:txBody>
          <a:bodyPr>
            <a:normAutofit fontScale="90000"/>
          </a:bodyPr>
          <a:lstStyle/>
          <a:p>
            <a:r>
              <a:rPr lang="lv-LV" sz="2400" b="1" dirty="0"/>
              <a:t>Uzdevums F17</a:t>
            </a:r>
            <a:r>
              <a:rPr lang="lv-LV" sz="2400" dirty="0"/>
              <a:t/>
            </a:r>
            <a:br>
              <a:rPr lang="lv-LV" sz="2400" dirty="0"/>
            </a:br>
            <a:r>
              <a:rPr lang="lv-LV" sz="2400" b="1" dirty="0"/>
              <a:t>Uzrakstīt funkciju ievades datu </a:t>
            </a:r>
            <a:r>
              <a:rPr lang="lv-LV" sz="2400" b="1" dirty="0" smtClean="0"/>
              <a:t>pārbaudei. Programma pieprasa ievadīt N skolēnu uzvārdus.  Pieprasījums atkārtojas, kamēr nebūs ievadīts kaut viens simbols.</a:t>
            </a:r>
            <a:endParaRPr lang="lv-LV" sz="2400" b="1" dirty="0"/>
          </a:p>
        </p:txBody>
      </p:sp>
      <p:sp>
        <p:nvSpPr>
          <p:cNvPr id="3" name="Satura vietturis 2"/>
          <p:cNvSpPr>
            <a:spLocks noGrp="1"/>
          </p:cNvSpPr>
          <p:nvPr>
            <p:ph idx="1"/>
          </p:nvPr>
        </p:nvSpPr>
        <p:spPr>
          <a:xfrm>
            <a:off x="176981" y="1066799"/>
            <a:ext cx="11176819" cy="5894439"/>
          </a:xfrm>
        </p:spPr>
        <p:txBody>
          <a:bodyPr>
            <a:normAutofit fontScale="77500" lnSpcReduction="20000"/>
          </a:bodyPr>
          <a:lstStyle/>
          <a:p>
            <a:pPr marL="0" indent="0">
              <a:buNone/>
            </a:pPr>
            <a:r>
              <a:rPr lang="lv-LV" dirty="0" err="1"/>
              <a:t>uu</a:t>
            </a:r>
            <a:r>
              <a:rPr lang="lv-LV" dirty="0"/>
              <a:t>=[]</a:t>
            </a:r>
          </a:p>
          <a:p>
            <a:pPr marL="0" indent="0">
              <a:buNone/>
            </a:pPr>
            <a:r>
              <a:rPr lang="lv-LV" dirty="0" err="1"/>
              <a:t>a=int(input("</a:t>
            </a:r>
            <a:r>
              <a:rPr lang="lv-LV" dirty="0" err="1" smtClean="0"/>
              <a:t>skolēnu</a:t>
            </a:r>
            <a:r>
              <a:rPr lang="lv-LV" dirty="0" smtClean="0"/>
              <a:t> </a:t>
            </a:r>
            <a:r>
              <a:rPr lang="lv-LV" dirty="0"/>
              <a:t>skaits - "))</a:t>
            </a:r>
          </a:p>
          <a:p>
            <a:pPr marL="0" indent="0">
              <a:buNone/>
            </a:pPr>
            <a:r>
              <a:rPr lang="lv-LV" dirty="0" err="1"/>
              <a:t>def</a:t>
            </a:r>
            <a:r>
              <a:rPr lang="lv-LV" dirty="0"/>
              <a:t> </a:t>
            </a:r>
            <a:r>
              <a:rPr lang="lv-LV" dirty="0" err="1"/>
              <a:t>uzvards</a:t>
            </a:r>
            <a:r>
              <a:rPr lang="lv-LV" dirty="0"/>
              <a:t> (u):</a:t>
            </a:r>
          </a:p>
          <a:p>
            <a:pPr marL="0" indent="0">
              <a:buNone/>
            </a:pPr>
            <a:r>
              <a:rPr lang="lv-LV" dirty="0"/>
              <a:t>    </a:t>
            </a:r>
            <a:r>
              <a:rPr lang="lv-LV" dirty="0" err="1"/>
              <a:t>return</a:t>
            </a:r>
            <a:r>
              <a:rPr lang="lv-LV" dirty="0"/>
              <a:t> </a:t>
            </a:r>
            <a:r>
              <a:rPr lang="lv-LV" dirty="0" err="1"/>
              <a:t>len(u</a:t>
            </a:r>
            <a:r>
              <a:rPr lang="lv-LV" dirty="0"/>
              <a:t>)</a:t>
            </a:r>
          </a:p>
          <a:p>
            <a:pPr marL="0" indent="0">
              <a:buNone/>
            </a:pPr>
            <a:r>
              <a:rPr lang="lv-LV" dirty="0" err="1" smtClean="0"/>
              <a:t>for</a:t>
            </a:r>
            <a:r>
              <a:rPr lang="lv-LV" dirty="0" smtClean="0"/>
              <a:t> </a:t>
            </a:r>
            <a:r>
              <a:rPr lang="lv-LV" dirty="0"/>
              <a:t>i </a:t>
            </a:r>
            <a:r>
              <a:rPr lang="lv-LV" dirty="0" err="1"/>
              <a:t>in</a:t>
            </a:r>
            <a:r>
              <a:rPr lang="lv-LV" dirty="0"/>
              <a:t> </a:t>
            </a:r>
            <a:r>
              <a:rPr lang="lv-LV" dirty="0" err="1"/>
              <a:t>range</a:t>
            </a:r>
            <a:r>
              <a:rPr lang="lv-LV" dirty="0"/>
              <a:t> (a): </a:t>
            </a:r>
          </a:p>
          <a:p>
            <a:pPr marL="0" indent="0">
              <a:buNone/>
            </a:pPr>
            <a:r>
              <a:rPr lang="lv-LV" dirty="0"/>
              <a:t>    </a:t>
            </a:r>
            <a:r>
              <a:rPr lang="lv-LV" dirty="0" err="1"/>
              <a:t>uzv=input</a:t>
            </a:r>
            <a:r>
              <a:rPr lang="lv-LV" dirty="0" smtClean="0"/>
              <a:t>(" Ievadiet </a:t>
            </a:r>
            <a:r>
              <a:rPr lang="lv-LV" dirty="0"/>
              <a:t>"+str(i+1)+" skolēna </a:t>
            </a:r>
            <a:r>
              <a:rPr lang="lv-LV" dirty="0" smtClean="0"/>
              <a:t>uzvārdu </a:t>
            </a:r>
            <a:r>
              <a:rPr lang="lv-LV" dirty="0"/>
              <a:t>-")</a:t>
            </a:r>
          </a:p>
          <a:p>
            <a:pPr marL="0" indent="0">
              <a:buNone/>
            </a:pPr>
            <a:r>
              <a:rPr lang="lv-LV" dirty="0"/>
              <a:t>    </a:t>
            </a:r>
            <a:r>
              <a:rPr lang="lv-LV" dirty="0" err="1"/>
              <a:t>x=uzvards(uzv</a:t>
            </a:r>
            <a:r>
              <a:rPr lang="lv-LV" dirty="0"/>
              <a:t>)</a:t>
            </a:r>
          </a:p>
          <a:p>
            <a:pPr marL="0" indent="0">
              <a:buNone/>
            </a:pPr>
            <a:r>
              <a:rPr lang="lv-LV" dirty="0"/>
              <a:t>    </a:t>
            </a:r>
            <a:r>
              <a:rPr lang="lv-LV" dirty="0" err="1"/>
              <a:t>if</a:t>
            </a:r>
            <a:r>
              <a:rPr lang="lv-LV" dirty="0"/>
              <a:t> x&gt;0:uu.append(uzv)</a:t>
            </a:r>
          </a:p>
          <a:p>
            <a:pPr marL="0" indent="0">
              <a:buNone/>
            </a:pPr>
            <a:r>
              <a:rPr lang="lv-LV" dirty="0"/>
              <a:t>    </a:t>
            </a:r>
            <a:r>
              <a:rPr lang="lv-LV" dirty="0" err="1"/>
              <a:t>else</a:t>
            </a:r>
            <a:r>
              <a:rPr lang="lv-LV" dirty="0"/>
              <a:t>:</a:t>
            </a:r>
          </a:p>
          <a:p>
            <a:pPr marL="0" indent="0">
              <a:buNone/>
            </a:pPr>
            <a:r>
              <a:rPr lang="lv-LV" dirty="0" smtClean="0"/>
              <a:t>            </a:t>
            </a:r>
            <a:r>
              <a:rPr lang="lv-LV" dirty="0" err="1" smtClean="0"/>
              <a:t>while</a:t>
            </a:r>
            <a:r>
              <a:rPr lang="lv-LV" dirty="0" smtClean="0"/>
              <a:t> x==0:</a:t>
            </a:r>
          </a:p>
          <a:p>
            <a:pPr marL="0" indent="0">
              <a:buNone/>
            </a:pPr>
            <a:r>
              <a:rPr lang="lv-LV" dirty="0" smtClean="0"/>
              <a:t>            	</a:t>
            </a:r>
            <a:r>
              <a:rPr lang="lv-LV" dirty="0" err="1" smtClean="0"/>
              <a:t>uzv=input</a:t>
            </a:r>
            <a:r>
              <a:rPr lang="lv-LV" dirty="0" err="1"/>
              <a:t>("Ievadiet</a:t>
            </a:r>
            <a:r>
              <a:rPr lang="lv-LV" dirty="0"/>
              <a:t> "+str(i+1)+" skolēna </a:t>
            </a:r>
            <a:r>
              <a:rPr lang="lv-LV" dirty="0" smtClean="0"/>
              <a:t>uzvārdu </a:t>
            </a:r>
            <a:r>
              <a:rPr lang="lv-LV" dirty="0"/>
              <a:t>-")</a:t>
            </a:r>
          </a:p>
          <a:p>
            <a:pPr marL="0" indent="0">
              <a:buNone/>
            </a:pPr>
            <a:r>
              <a:rPr lang="lv-LV" dirty="0"/>
              <a:t>            </a:t>
            </a:r>
            <a:r>
              <a:rPr lang="lv-LV" dirty="0" smtClean="0"/>
              <a:t>	</a:t>
            </a:r>
            <a:r>
              <a:rPr lang="lv-LV" dirty="0" err="1" smtClean="0"/>
              <a:t>x=uzvards(uzv</a:t>
            </a:r>
            <a:r>
              <a:rPr lang="lv-LV" dirty="0"/>
              <a:t>)</a:t>
            </a:r>
          </a:p>
          <a:p>
            <a:pPr marL="0" indent="0">
              <a:buNone/>
            </a:pPr>
            <a:r>
              <a:rPr lang="lv-LV" dirty="0"/>
              <a:t>            </a:t>
            </a:r>
            <a:r>
              <a:rPr lang="lv-LV" dirty="0" smtClean="0"/>
              <a:t>	</a:t>
            </a:r>
            <a:r>
              <a:rPr lang="lv-LV" dirty="0" err="1" smtClean="0"/>
              <a:t>if</a:t>
            </a:r>
            <a:r>
              <a:rPr lang="lv-LV" dirty="0" smtClean="0"/>
              <a:t> </a:t>
            </a:r>
            <a:r>
              <a:rPr lang="lv-LV" dirty="0"/>
              <a:t>x&gt;=1:</a:t>
            </a:r>
          </a:p>
          <a:p>
            <a:pPr marL="0" indent="0">
              <a:buNone/>
            </a:pPr>
            <a:r>
              <a:rPr lang="lv-LV" dirty="0"/>
              <a:t>                </a:t>
            </a:r>
            <a:r>
              <a:rPr lang="lv-LV" dirty="0" err="1"/>
              <a:t>uu.append(uzv</a:t>
            </a:r>
            <a:r>
              <a:rPr lang="lv-LV" dirty="0"/>
              <a:t>)</a:t>
            </a:r>
          </a:p>
          <a:p>
            <a:pPr marL="0" indent="0">
              <a:buNone/>
            </a:pPr>
            <a:r>
              <a:rPr lang="lv-LV" dirty="0"/>
              <a:t>                </a:t>
            </a:r>
            <a:r>
              <a:rPr lang="lv-LV" dirty="0" err="1"/>
              <a:t>break</a:t>
            </a:r>
            <a:endParaRPr lang="lv-LV" dirty="0"/>
          </a:p>
          <a:p>
            <a:pPr marL="0" indent="0">
              <a:buNone/>
            </a:pPr>
            <a:r>
              <a:rPr lang="lv-LV" dirty="0" err="1" smtClean="0"/>
              <a:t>print(uu</a:t>
            </a:r>
            <a:r>
              <a:rPr lang="lv-LV" dirty="0"/>
              <a:t>)</a:t>
            </a:r>
          </a:p>
        </p:txBody>
      </p:sp>
    </p:spTree>
    <p:extLst>
      <p:ext uri="{BB962C8B-B14F-4D97-AF65-F5344CB8AC3E}">
        <p14:creationId xmlns:p14="http://schemas.microsoft.com/office/powerpoint/2010/main" val="36442039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7262"/>
          </a:xfrm>
        </p:spPr>
        <p:txBody>
          <a:bodyPr>
            <a:noAutofit/>
          </a:bodyPr>
          <a:lstStyle/>
          <a:p>
            <a:r>
              <a:rPr lang="lv-LV" sz="2800" b="1" dirty="0"/>
              <a:t>Uzdevums </a:t>
            </a:r>
            <a:r>
              <a:rPr lang="lv-LV" sz="2800" b="1" dirty="0" smtClean="0"/>
              <a:t>F17_1</a:t>
            </a:r>
            <a:r>
              <a:rPr lang="lv-LV" sz="2800" dirty="0"/>
              <a:t/>
            </a:r>
            <a:br>
              <a:rPr lang="lv-LV" sz="2800" dirty="0"/>
            </a:br>
            <a:r>
              <a:rPr lang="lv-LV" sz="2800" b="1" dirty="0"/>
              <a:t>Uzrakstīt funkciju ievades datu pārbaudei</a:t>
            </a:r>
            <a:endParaRPr lang="lv-LV" sz="2800" dirty="0"/>
          </a:p>
        </p:txBody>
      </p:sp>
      <p:sp>
        <p:nvSpPr>
          <p:cNvPr id="3" name="Content Placeholder 2"/>
          <p:cNvSpPr>
            <a:spLocks noGrp="1"/>
          </p:cNvSpPr>
          <p:nvPr>
            <p:ph idx="1"/>
          </p:nvPr>
        </p:nvSpPr>
        <p:spPr/>
        <p:txBody>
          <a:bodyPr/>
          <a:lstStyle/>
          <a:p>
            <a:pPr marL="0" indent="0">
              <a:buNone/>
            </a:pPr>
            <a:r>
              <a:rPr lang="lv-LV" dirty="0" smtClean="0"/>
              <a:t>Uzrakstīt programmu, kura pieprasa </a:t>
            </a:r>
            <a:r>
              <a:rPr lang="lv-LV" dirty="0"/>
              <a:t>ievadīt N skolēnu </a:t>
            </a:r>
            <a:r>
              <a:rPr lang="lv-LV" dirty="0" smtClean="0"/>
              <a:t>personas kodus un pārbauda:</a:t>
            </a:r>
          </a:p>
          <a:p>
            <a:pPr marL="514350" indent="-514350">
              <a:buAutoNum type="arabicParenR"/>
            </a:pPr>
            <a:r>
              <a:rPr lang="lv-LV" dirty="0" smtClean="0"/>
              <a:t>simbolu skaitu </a:t>
            </a:r>
            <a:r>
              <a:rPr lang="lv-LV" dirty="0"/>
              <a:t>ievadītājā </a:t>
            </a:r>
            <a:r>
              <a:rPr lang="lv-LV" dirty="0" smtClean="0"/>
              <a:t>kodā (12 simboli),</a:t>
            </a:r>
          </a:p>
          <a:p>
            <a:pPr marL="514350" indent="-514350">
              <a:buAutoNum type="arabicParenR"/>
            </a:pPr>
            <a:r>
              <a:rPr lang="lv-LV" dirty="0" smtClean="0"/>
              <a:t>defises esamību pareizajā vietā (septītais simbols).</a:t>
            </a:r>
          </a:p>
          <a:p>
            <a:pPr marL="0" indent="0">
              <a:buNone/>
            </a:pPr>
            <a:r>
              <a:rPr lang="lv-LV" dirty="0" smtClean="0"/>
              <a:t>Rezultātu (pareizi ievadīto skolēnu personas kodus) pierakstīt </a:t>
            </a:r>
            <a:r>
              <a:rPr lang="lv-LV" dirty="0"/>
              <a:t>failā </a:t>
            </a:r>
            <a:r>
              <a:rPr lang="lv-LV" b="1" dirty="0" err="1" smtClean="0"/>
              <a:t>kodi.csv</a:t>
            </a:r>
            <a:r>
              <a:rPr lang="lv-LV" b="1" dirty="0"/>
              <a:t>. </a:t>
            </a:r>
            <a:r>
              <a:rPr lang="lv-LV" b="1" dirty="0" smtClean="0"/>
              <a:t>Personas kodā jābūt 12 simboliem un defisei. </a:t>
            </a:r>
          </a:p>
          <a:p>
            <a:pPr marL="0" indent="0">
              <a:buNone/>
            </a:pPr>
            <a:r>
              <a:rPr lang="lv-LV" b="1" dirty="0" smtClean="0"/>
              <a:t>Programma </a:t>
            </a:r>
            <a:r>
              <a:rPr lang="lv-LV" b="1" dirty="0"/>
              <a:t>atkārto piedāvājumu ievadīt skolēna personas kodu, kamēr nebūs </a:t>
            </a:r>
            <a:r>
              <a:rPr lang="lv-LV" b="1" dirty="0" smtClean="0"/>
              <a:t>ievadīts skolēna personas kods atbilstoši kritērijiem (simbolu skaits un defise). </a:t>
            </a:r>
            <a:endParaRPr lang="lv-LV" b="1" dirty="0"/>
          </a:p>
          <a:p>
            <a:pPr marL="0" indent="0">
              <a:buNone/>
            </a:pPr>
            <a:endParaRPr lang="lv-LV" b="1" dirty="0"/>
          </a:p>
        </p:txBody>
      </p:sp>
    </p:spTree>
    <p:extLst>
      <p:ext uri="{BB962C8B-B14F-4D97-AF65-F5344CB8AC3E}">
        <p14:creationId xmlns:p14="http://schemas.microsoft.com/office/powerpoint/2010/main" val="42928253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344400" cy="1690688"/>
          </a:xfrm>
        </p:spPr>
        <p:txBody>
          <a:bodyPr>
            <a:normAutofit/>
          </a:bodyPr>
          <a:lstStyle/>
          <a:p>
            <a:r>
              <a:rPr lang="lv-LV" sz="3600" b="1" dirty="0" smtClean="0"/>
              <a:t>Uzdevums</a:t>
            </a:r>
            <a:r>
              <a:rPr lang="en-US" sz="3600" b="1" dirty="0" smtClean="0"/>
              <a:t> </a:t>
            </a:r>
            <a:r>
              <a:rPr lang="lv-LV" sz="3600" b="1" dirty="0" smtClean="0"/>
              <a:t>F</a:t>
            </a:r>
            <a:r>
              <a:rPr lang="en-US" sz="3600" b="1" dirty="0" smtClean="0"/>
              <a:t>18</a:t>
            </a:r>
            <a:r>
              <a:rPr lang="lv-LV" sz="3600" dirty="0"/>
              <a:t/>
            </a:r>
            <a:br>
              <a:rPr lang="lv-LV" sz="3600" dirty="0"/>
            </a:br>
            <a:r>
              <a:rPr lang="lv-LV" sz="3600" b="1" dirty="0"/>
              <a:t>Uzrakstīt funkciju ievades datu </a:t>
            </a:r>
            <a:r>
              <a:rPr lang="lv-LV" sz="3600" b="1" dirty="0" smtClean="0"/>
              <a:t>pārbaudei</a:t>
            </a:r>
            <a:r>
              <a:rPr lang="en-US" sz="3600" b="1" dirty="0" smtClean="0"/>
              <a:t>. </a:t>
            </a:r>
            <a:r>
              <a:rPr lang="lv-LV" sz="3600" b="1" dirty="0" smtClean="0"/>
              <a:t>Izņēmumu apstrāde. Programma lasa tikai skaitļus</a:t>
            </a:r>
            <a:r>
              <a:rPr lang="lv-LV" sz="3600" b="1" dirty="0"/>
              <a:t>.</a:t>
            </a:r>
            <a:endParaRPr lang="lv-LV" sz="3600" dirty="0"/>
          </a:p>
        </p:txBody>
      </p:sp>
      <p:sp>
        <p:nvSpPr>
          <p:cNvPr id="3" name="Content Placeholder 2"/>
          <p:cNvSpPr>
            <a:spLocks noGrp="1"/>
          </p:cNvSpPr>
          <p:nvPr>
            <p:ph idx="1"/>
          </p:nvPr>
        </p:nvSpPr>
        <p:spPr>
          <a:xfrm>
            <a:off x="228600" y="1825625"/>
            <a:ext cx="11673348" cy="4351338"/>
          </a:xfrm>
        </p:spPr>
        <p:txBody>
          <a:bodyPr>
            <a:normAutofit fontScale="92500" lnSpcReduction="20000"/>
          </a:bodyPr>
          <a:lstStyle/>
          <a:p>
            <a:pPr marL="0" indent="0">
              <a:buNone/>
            </a:pPr>
            <a:r>
              <a:rPr lang="lv-LV" dirty="0" err="1"/>
              <a:t>while</a:t>
            </a:r>
            <a:r>
              <a:rPr lang="lv-LV" dirty="0"/>
              <a:t> </a:t>
            </a:r>
            <a:r>
              <a:rPr lang="lv-LV" dirty="0" err="1"/>
              <a:t>True</a:t>
            </a:r>
            <a:r>
              <a:rPr lang="lv-LV" dirty="0"/>
              <a:t>:</a:t>
            </a:r>
          </a:p>
          <a:p>
            <a:pPr marL="0" indent="0">
              <a:buNone/>
            </a:pPr>
            <a:r>
              <a:rPr lang="lv-LV" dirty="0"/>
              <a:t>    </a:t>
            </a:r>
            <a:r>
              <a:rPr lang="lv-LV" dirty="0" err="1"/>
              <a:t>try</a:t>
            </a:r>
            <a:r>
              <a:rPr lang="lv-LV" dirty="0"/>
              <a:t>: </a:t>
            </a:r>
            <a:r>
              <a:rPr lang="lv-LV" sz="1900" dirty="0"/>
              <a:t>#ja </a:t>
            </a:r>
            <a:r>
              <a:rPr lang="lv-LV" sz="1900" dirty="0" smtClean="0"/>
              <a:t>aprēķinos </a:t>
            </a:r>
            <a:r>
              <a:rPr lang="lv-LV" sz="1900" dirty="0"/>
              <a:t>var </a:t>
            </a:r>
            <a:r>
              <a:rPr lang="lv-LV" sz="1900" dirty="0" smtClean="0"/>
              <a:t>būt izņēmums, </a:t>
            </a:r>
            <a:r>
              <a:rPr lang="lv-LV" sz="1900" dirty="0"/>
              <a:t>tad izmantojam bloku </a:t>
            </a:r>
            <a:r>
              <a:rPr lang="lv-LV" sz="1900" dirty="0" err="1"/>
              <a:t>try</a:t>
            </a:r>
            <a:endParaRPr lang="lv-LV" sz="1900" dirty="0"/>
          </a:p>
          <a:p>
            <a:pPr marL="0" indent="0">
              <a:buNone/>
            </a:pPr>
            <a:r>
              <a:rPr lang="lv-LV" dirty="0"/>
              <a:t>        </a:t>
            </a:r>
            <a:r>
              <a:rPr lang="lv-LV" dirty="0" err="1"/>
              <a:t>input_data</a:t>
            </a:r>
            <a:r>
              <a:rPr lang="lv-LV" dirty="0"/>
              <a:t> = </a:t>
            </a:r>
            <a:r>
              <a:rPr lang="lv-LV" dirty="0" err="1"/>
              <a:t>float(input("Ievadiet</a:t>
            </a:r>
            <a:r>
              <a:rPr lang="lv-LV" dirty="0"/>
              <a:t> skaitli: "))</a:t>
            </a:r>
          </a:p>
          <a:p>
            <a:pPr marL="0" indent="0">
              <a:buNone/>
            </a:pPr>
            <a:r>
              <a:rPr lang="lv-LV" dirty="0"/>
              <a:t>        </a:t>
            </a:r>
            <a:r>
              <a:rPr lang="lv-LV" dirty="0" err="1"/>
              <a:t>if</a:t>
            </a:r>
            <a:r>
              <a:rPr lang="lv-LV" dirty="0"/>
              <a:t> 10 &lt;= </a:t>
            </a:r>
            <a:r>
              <a:rPr lang="lv-LV" dirty="0" err="1"/>
              <a:t>input_data</a:t>
            </a:r>
            <a:r>
              <a:rPr lang="lv-LV" dirty="0"/>
              <a:t> &lt;= 50:</a:t>
            </a:r>
          </a:p>
          <a:p>
            <a:pPr marL="0" indent="0">
              <a:buNone/>
            </a:pPr>
            <a:r>
              <a:rPr lang="lv-LV" dirty="0"/>
              <a:t>            </a:t>
            </a:r>
            <a:r>
              <a:rPr lang="lv-LV" dirty="0" err="1"/>
              <a:t>print('OK</a:t>
            </a:r>
            <a:r>
              <a:rPr lang="lv-LV" dirty="0"/>
              <a:t>')</a:t>
            </a:r>
          </a:p>
          <a:p>
            <a:pPr marL="0" indent="0">
              <a:buNone/>
            </a:pPr>
            <a:r>
              <a:rPr lang="lv-LV" dirty="0"/>
              <a:t>            </a:t>
            </a:r>
            <a:r>
              <a:rPr lang="lv-LV" dirty="0" err="1"/>
              <a:t>break</a:t>
            </a:r>
            <a:endParaRPr lang="lv-LV" dirty="0"/>
          </a:p>
          <a:p>
            <a:pPr marL="0" indent="0">
              <a:buNone/>
            </a:pPr>
            <a:r>
              <a:rPr lang="lv-LV" dirty="0"/>
              <a:t>        </a:t>
            </a:r>
            <a:r>
              <a:rPr lang="lv-LV" dirty="0" err="1"/>
              <a:t>else</a:t>
            </a:r>
            <a:r>
              <a:rPr lang="lv-LV" dirty="0"/>
              <a:t>:</a:t>
            </a:r>
          </a:p>
          <a:p>
            <a:pPr marL="0" indent="0">
              <a:buNone/>
            </a:pPr>
            <a:r>
              <a:rPr lang="lv-LV" dirty="0"/>
              <a:t>            </a:t>
            </a:r>
            <a:r>
              <a:rPr lang="lv-LV" dirty="0" err="1"/>
              <a:t>raise</a:t>
            </a:r>
            <a:r>
              <a:rPr lang="lv-LV" dirty="0"/>
              <a:t> </a:t>
            </a:r>
            <a:r>
              <a:rPr lang="lv-LV" dirty="0" err="1"/>
              <a:t>ValueError</a:t>
            </a:r>
            <a:r>
              <a:rPr lang="lv-LV" dirty="0"/>
              <a:t> </a:t>
            </a:r>
            <a:r>
              <a:rPr lang="lv-LV" sz="1900" dirty="0"/>
              <a:t>#kāds izņēmums var tikt izsaukts, </a:t>
            </a:r>
            <a:r>
              <a:rPr lang="lv-LV" sz="1900" dirty="0" err="1"/>
              <a:t>Value</a:t>
            </a:r>
            <a:r>
              <a:rPr lang="lv-LV" sz="1900" dirty="0"/>
              <a:t> </a:t>
            </a:r>
            <a:r>
              <a:rPr lang="lv-LV" sz="1900" dirty="0" err="1"/>
              <a:t>Error-</a:t>
            </a:r>
            <a:r>
              <a:rPr lang="lv-LV" sz="1900" dirty="0"/>
              <a:t> </a:t>
            </a:r>
            <a:r>
              <a:rPr lang="lv-LV" sz="1900" dirty="0" smtClean="0"/>
              <a:t>neatbilstoša </a:t>
            </a:r>
            <a:r>
              <a:rPr lang="lv-LV" sz="1900" dirty="0"/>
              <a:t>vērtība</a:t>
            </a:r>
          </a:p>
          <a:p>
            <a:pPr marL="0" indent="0">
              <a:buNone/>
            </a:pPr>
            <a:r>
              <a:rPr lang="lv-LV" dirty="0"/>
              <a:t>    </a:t>
            </a:r>
            <a:r>
              <a:rPr lang="lv-LV" dirty="0" err="1"/>
              <a:t>except</a:t>
            </a:r>
            <a:r>
              <a:rPr lang="lv-LV" dirty="0"/>
              <a:t> </a:t>
            </a:r>
            <a:r>
              <a:rPr lang="lv-LV" dirty="0" err="1"/>
              <a:t>ValueError</a:t>
            </a:r>
            <a:r>
              <a:rPr lang="lv-LV" sz="1900" dirty="0"/>
              <a:t>: #ja ir </a:t>
            </a:r>
            <a:r>
              <a:rPr lang="lv-LV" sz="1900" dirty="0" smtClean="0"/>
              <a:t>izņēmums, </a:t>
            </a:r>
            <a:r>
              <a:rPr lang="lv-LV" sz="1900" dirty="0"/>
              <a:t>tad tiek </a:t>
            </a:r>
            <a:r>
              <a:rPr lang="lv-LV" sz="1900" dirty="0" smtClean="0"/>
              <a:t>izpildīta </a:t>
            </a:r>
            <a:r>
              <a:rPr lang="lv-LV" sz="1900" smtClean="0"/>
              <a:t>darbība blokā </a:t>
            </a:r>
            <a:r>
              <a:rPr lang="lv-LV" sz="1900" dirty="0" err="1"/>
              <a:t>except</a:t>
            </a:r>
            <a:endParaRPr lang="lv-LV" sz="1900" dirty="0"/>
          </a:p>
          <a:p>
            <a:pPr marL="0" indent="0">
              <a:buNone/>
            </a:pPr>
            <a:r>
              <a:rPr lang="lv-LV" dirty="0"/>
              <a:t>        </a:t>
            </a:r>
            <a:r>
              <a:rPr lang="lv-LV" dirty="0" err="1"/>
              <a:t>print("Tas</a:t>
            </a:r>
            <a:r>
              <a:rPr lang="lv-LV" dirty="0"/>
              <a:t> nav skaitlis vai skaitlis nav </a:t>
            </a:r>
            <a:r>
              <a:rPr lang="lv-LV" dirty="0" smtClean="0"/>
              <a:t>intervālā </a:t>
            </a:r>
            <a:r>
              <a:rPr lang="lv-LV" dirty="0"/>
              <a:t>[10;50]. </a:t>
            </a:r>
            <a:r>
              <a:rPr lang="lv-LV" dirty="0" smtClean="0"/>
              <a:t>Mēģiniet </a:t>
            </a:r>
            <a:r>
              <a:rPr lang="lv-LV" dirty="0"/>
              <a:t>vel reiz: ")</a:t>
            </a:r>
          </a:p>
        </p:txBody>
      </p:sp>
    </p:spTree>
    <p:extLst>
      <p:ext uri="{BB962C8B-B14F-4D97-AF65-F5344CB8AC3E}">
        <p14:creationId xmlns:p14="http://schemas.microsoft.com/office/powerpoint/2010/main" val="10621602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7262"/>
          </a:xfrm>
        </p:spPr>
        <p:txBody>
          <a:bodyPr>
            <a:noAutofit/>
          </a:bodyPr>
          <a:lstStyle/>
          <a:p>
            <a:r>
              <a:rPr lang="lv-LV" sz="2800" b="1" dirty="0"/>
              <a:t>Uzdevums </a:t>
            </a:r>
            <a:r>
              <a:rPr lang="lv-LV" sz="2800" b="1" dirty="0" smtClean="0"/>
              <a:t>F18_1</a:t>
            </a:r>
            <a:r>
              <a:rPr lang="lv-LV" sz="2800" dirty="0"/>
              <a:t/>
            </a:r>
            <a:br>
              <a:rPr lang="lv-LV" sz="2800" dirty="0"/>
            </a:br>
            <a:r>
              <a:rPr lang="lv-LV" sz="2800" b="1" dirty="0"/>
              <a:t>Uzrakstīt funkciju ievades datu pārbaudei</a:t>
            </a:r>
            <a:endParaRPr lang="lv-LV" sz="2800" dirty="0"/>
          </a:p>
        </p:txBody>
      </p:sp>
      <p:sp>
        <p:nvSpPr>
          <p:cNvPr id="3" name="Content Placeholder 2"/>
          <p:cNvSpPr>
            <a:spLocks noGrp="1"/>
          </p:cNvSpPr>
          <p:nvPr>
            <p:ph idx="1"/>
          </p:nvPr>
        </p:nvSpPr>
        <p:spPr/>
        <p:txBody>
          <a:bodyPr/>
          <a:lstStyle/>
          <a:p>
            <a:pPr marL="0" indent="0">
              <a:buNone/>
            </a:pPr>
            <a:r>
              <a:rPr lang="lv-LV" dirty="0" smtClean="0"/>
              <a:t>Uzrakstīt programmu, kura pieprasa ievadīt N skolēnu tālruņu numurus un pārbauda ciparu skaitu ievadītajā tālruņa numurā un rezultātu pieraksta failā </a:t>
            </a:r>
            <a:r>
              <a:rPr lang="lv-LV" b="1" dirty="0" err="1" smtClean="0"/>
              <a:t>talruni.csv</a:t>
            </a:r>
            <a:r>
              <a:rPr lang="lv-LV" b="1" dirty="0" smtClean="0"/>
              <a:t>. Numurā jābūt 8 cipariem. Programma atkārto piedāvājumu ievadīt skolēna tālruņa numuru, kamēr nebūs ievadīts numurs ar astoņiem cipariem (tikai cipariem!).</a:t>
            </a:r>
            <a:endParaRPr lang="lv-LV" b="1" dirty="0"/>
          </a:p>
        </p:txBody>
      </p:sp>
    </p:spTree>
    <p:extLst>
      <p:ext uri="{BB962C8B-B14F-4D97-AF65-F5344CB8AC3E}">
        <p14:creationId xmlns:p14="http://schemas.microsoft.com/office/powerpoint/2010/main" val="41538287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err="1"/>
              <a:t>Python</a:t>
            </a:r>
            <a:r>
              <a:rPr lang="lv-LV" dirty="0"/>
              <a:t> datu efektīva saglabāšana failā</a:t>
            </a:r>
          </a:p>
        </p:txBody>
      </p:sp>
      <p:sp>
        <p:nvSpPr>
          <p:cNvPr id="3" name="Content Placeholder 2"/>
          <p:cNvSpPr>
            <a:spLocks noGrp="1"/>
          </p:cNvSpPr>
          <p:nvPr>
            <p:ph idx="1"/>
          </p:nvPr>
        </p:nvSpPr>
        <p:spPr/>
        <p:txBody>
          <a:bodyPr/>
          <a:lstStyle/>
          <a:p>
            <a:pPr marL="0" indent="0">
              <a:buNone/>
            </a:pPr>
            <a:r>
              <a:rPr lang="lv-LV" dirty="0"/>
              <a:t>Šajā sadaļā tiks aprakstīta </a:t>
            </a:r>
            <a:r>
              <a:rPr lang="lv-LV" dirty="0" err="1"/>
              <a:t>Python</a:t>
            </a:r>
            <a:r>
              <a:rPr lang="lv-LV" dirty="0"/>
              <a:t> objektu ērta saglabāšana failā, automātiski veicot to </a:t>
            </a:r>
            <a:r>
              <a:rPr lang="lv-LV" dirty="0" err="1"/>
              <a:t>serializāciju</a:t>
            </a:r>
            <a:r>
              <a:rPr lang="lv-LV" dirty="0"/>
              <a:t>.</a:t>
            </a:r>
          </a:p>
          <a:p>
            <a:pPr marL="0" indent="0">
              <a:buNone/>
            </a:pPr>
            <a:r>
              <a:rPr lang="es-ES" dirty="0" err="1"/>
              <a:t>Serializācija</a:t>
            </a:r>
            <a:r>
              <a:rPr lang="es-ES" dirty="0"/>
              <a:t> (</a:t>
            </a:r>
            <a:r>
              <a:rPr lang="es-ES" dirty="0" err="1"/>
              <a:t>serialization</a:t>
            </a:r>
            <a:r>
              <a:rPr lang="es-ES" dirty="0"/>
              <a:t>) ir (</a:t>
            </a:r>
            <a:r>
              <a:rPr lang="es-ES" dirty="0" err="1"/>
              <a:t>operatīvajā</a:t>
            </a:r>
            <a:r>
              <a:rPr lang="es-ES" dirty="0"/>
              <a:t> </a:t>
            </a:r>
            <a:r>
              <a:rPr lang="es-ES" dirty="0" err="1"/>
              <a:t>atmiņā</a:t>
            </a:r>
            <a:r>
              <a:rPr lang="es-ES" dirty="0"/>
              <a:t> </a:t>
            </a:r>
            <a:r>
              <a:rPr lang="es-ES" dirty="0" err="1"/>
              <a:t>esošo</a:t>
            </a:r>
            <a:r>
              <a:rPr lang="es-ES" dirty="0"/>
              <a:t>) </a:t>
            </a:r>
            <a:r>
              <a:rPr lang="es-ES" dirty="0" err="1"/>
              <a:t>datu</a:t>
            </a:r>
            <a:r>
              <a:rPr lang="lv-LV" dirty="0"/>
              <a:t> pārveidošana saglabājamā formātā (piemēram, ierakstīšanai failā).</a:t>
            </a:r>
          </a:p>
          <a:p>
            <a:pPr marL="0" indent="0">
              <a:buNone/>
            </a:pPr>
            <a:endParaRPr lang="lv-LV" dirty="0"/>
          </a:p>
          <a:p>
            <a:pPr marL="0" indent="0">
              <a:buNone/>
            </a:pPr>
            <a:r>
              <a:rPr lang="lv-LV" dirty="0"/>
              <a:t>Tiks apskatītas divas bibliotēkas datu saglabāšanai:</a:t>
            </a:r>
          </a:p>
          <a:p>
            <a:r>
              <a:rPr lang="lv-LV" dirty="0" err="1"/>
              <a:t>pickle</a:t>
            </a:r>
            <a:r>
              <a:rPr lang="lv-LV" dirty="0"/>
              <a:t> – objektu saglabāšanai bināri,</a:t>
            </a:r>
          </a:p>
          <a:p>
            <a:r>
              <a:rPr lang="lv-LV" dirty="0" err="1"/>
              <a:t>json</a:t>
            </a:r>
            <a:r>
              <a:rPr lang="lv-LV" dirty="0"/>
              <a:t> – objektu saglabāšana teksta formātā.</a:t>
            </a:r>
          </a:p>
        </p:txBody>
      </p:sp>
    </p:spTree>
    <p:extLst>
      <p:ext uri="{BB962C8B-B14F-4D97-AF65-F5344CB8AC3E}">
        <p14:creationId xmlns:p14="http://schemas.microsoft.com/office/powerpoint/2010/main" val="364434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sz="3600" b="1" dirty="0"/>
              <a:t>Uzdevums 3</a:t>
            </a:r>
            <a:r>
              <a:rPr lang="lv-LV" sz="4000" dirty="0"/>
              <a:t/>
            </a:r>
            <a:br>
              <a:rPr lang="lv-LV" sz="4000" dirty="0"/>
            </a:br>
            <a:r>
              <a:rPr lang="lv-LV" sz="2400" dirty="0"/>
              <a:t>Ar komatiem atdalītu vērtību virkne kvadrātiekavās automātiski nozīmē saraksta izveidošanu. </a:t>
            </a:r>
            <a:r>
              <a:rPr lang="pt-BR" sz="2400" dirty="0"/>
              <a:t>Saraksta izveidošana ar inicializācijas virkni.</a:t>
            </a:r>
            <a:endParaRPr lang="lv-LV" sz="2200" dirty="0"/>
          </a:p>
        </p:txBody>
      </p:sp>
      <p:sp>
        <p:nvSpPr>
          <p:cNvPr id="3" name="Content Placeholder 2"/>
          <p:cNvSpPr>
            <a:spLocks noGrp="1"/>
          </p:cNvSpPr>
          <p:nvPr>
            <p:ph idx="1"/>
          </p:nvPr>
        </p:nvSpPr>
        <p:spPr/>
        <p:txBody>
          <a:bodyPr/>
          <a:lstStyle/>
          <a:p>
            <a:pPr marL="0" indent="0">
              <a:buNone/>
            </a:pPr>
            <a:r>
              <a:rPr lang="lv-LV" sz="2200" b="1" dirty="0" err="1">
                <a:latin typeface="Courier New" panose="02070309020205020404" pitchFamily="49" charset="0"/>
                <a:cs typeface="Courier New" panose="02070309020205020404" pitchFamily="49" charset="0"/>
              </a:rPr>
              <a:t>aa</a:t>
            </a:r>
            <a:r>
              <a:rPr lang="lv-LV" sz="2200" b="1" dirty="0">
                <a:latin typeface="Courier New" panose="02070309020205020404" pitchFamily="49" charset="0"/>
                <a:cs typeface="Courier New" panose="02070309020205020404" pitchFamily="49" charset="0"/>
              </a:rPr>
              <a:t> = [1,2,3,4,5]</a:t>
            </a:r>
          </a:p>
          <a:p>
            <a:pPr marL="0" indent="0">
              <a:buNone/>
            </a:pPr>
            <a:r>
              <a:rPr lang="lv-LV" sz="2200" b="1" dirty="0" err="1">
                <a:latin typeface="Courier New" panose="02070309020205020404" pitchFamily="49" charset="0"/>
                <a:cs typeface="Courier New" panose="02070309020205020404" pitchFamily="49" charset="0"/>
              </a:rPr>
              <a:t>print(aa</a:t>
            </a:r>
            <a:r>
              <a:rPr lang="lv-LV" sz="2200" b="1" dirty="0">
                <a:latin typeface="Courier New" panose="02070309020205020404" pitchFamily="49" charset="0"/>
                <a:cs typeface="Courier New" panose="02070309020205020404" pitchFamily="49" charset="0"/>
              </a:rPr>
              <a:t>)</a:t>
            </a:r>
          </a:p>
          <a:p>
            <a:pPr marL="0" indent="0">
              <a:buNone/>
            </a:pPr>
            <a:endParaRPr lang="lv-LV" sz="2200" b="1" dirty="0">
              <a:latin typeface="Courier New" panose="02070309020205020404" pitchFamily="49" charset="0"/>
              <a:cs typeface="Courier New" panose="02070309020205020404" pitchFamily="49" charset="0"/>
            </a:endParaRPr>
          </a:p>
          <a:p>
            <a:pPr marL="0" indent="0">
              <a:buNone/>
            </a:pPr>
            <a:endParaRPr lang="lv-LV" sz="2200" b="1" dirty="0">
              <a:latin typeface="Courier New" panose="02070309020205020404" pitchFamily="49" charset="0"/>
              <a:cs typeface="Courier New" panose="02070309020205020404" pitchFamily="49" charset="0"/>
            </a:endParaRPr>
          </a:p>
          <a:p>
            <a:pPr marL="0" indent="0">
              <a:buNone/>
            </a:pPr>
            <a:r>
              <a:rPr lang="lv-LV" sz="2200" dirty="0">
                <a:latin typeface="Courier New" panose="02070309020205020404" pitchFamily="49" charset="0"/>
                <a:cs typeface="Courier New" panose="02070309020205020404" pitchFamily="49" charset="0"/>
              </a:rPr>
              <a:t>[1, 2, 3, 4, 5]</a:t>
            </a:r>
          </a:p>
          <a:p>
            <a:pPr marL="0" indent="0">
              <a:buNone/>
            </a:pPr>
            <a:endParaRPr lang="lv-LV" dirty="0"/>
          </a:p>
          <a:p>
            <a:pPr marL="0" indent="0">
              <a:buNone/>
            </a:pPr>
            <a:endParaRPr lang="lv-LV" dirty="0"/>
          </a:p>
          <a:p>
            <a:pPr marL="0" indent="0">
              <a:buNone/>
            </a:pPr>
            <a:endParaRPr lang="lv-LV" dirty="0"/>
          </a:p>
        </p:txBody>
      </p:sp>
    </p:spTree>
    <p:extLst>
      <p:ext uri="{BB962C8B-B14F-4D97-AF65-F5344CB8AC3E}">
        <p14:creationId xmlns:p14="http://schemas.microsoft.com/office/powerpoint/2010/main" val="13466248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Bibliotēka </a:t>
            </a:r>
            <a:r>
              <a:rPr lang="lv-LV" dirty="0" err="1"/>
              <a:t>pickle</a:t>
            </a:r>
            <a:endParaRPr lang="lv-LV" dirty="0"/>
          </a:p>
        </p:txBody>
      </p:sp>
      <p:sp>
        <p:nvSpPr>
          <p:cNvPr id="3" name="Content Placeholder 2"/>
          <p:cNvSpPr>
            <a:spLocks noGrp="1"/>
          </p:cNvSpPr>
          <p:nvPr>
            <p:ph idx="1"/>
          </p:nvPr>
        </p:nvSpPr>
        <p:spPr/>
        <p:txBody>
          <a:bodyPr/>
          <a:lstStyle/>
          <a:p>
            <a:pPr marL="0" indent="0">
              <a:buNone/>
            </a:pPr>
            <a:r>
              <a:rPr lang="lv-LV" dirty="0"/>
              <a:t>Bibliotēka </a:t>
            </a:r>
            <a:r>
              <a:rPr lang="lv-LV" dirty="0" err="1"/>
              <a:t>pickle</a:t>
            </a:r>
            <a:r>
              <a:rPr lang="lv-LV" dirty="0"/>
              <a:t> ļauj saglabāt vienu vai vairākus objektus pēc kārtas failā binārā formā.</a:t>
            </a:r>
          </a:p>
          <a:p>
            <a:pPr marL="0" indent="0">
              <a:buNone/>
            </a:pPr>
            <a:r>
              <a:rPr lang="lv-LV" dirty="0"/>
              <a:t>Lai saglabātu objektus failā ar </a:t>
            </a:r>
            <a:r>
              <a:rPr lang="lv-LV" b="1" dirty="0" err="1"/>
              <a:t>pickle</a:t>
            </a:r>
            <a:r>
              <a:rPr lang="lv-LV" dirty="0"/>
              <a:t>:</a:t>
            </a:r>
          </a:p>
          <a:p>
            <a:r>
              <a:rPr lang="lv-LV" dirty="0"/>
              <a:t>jāatver fails binārā rakstīšanas režīmā (režīms “</a:t>
            </a:r>
            <a:r>
              <a:rPr lang="lv-LV" b="1" dirty="0" err="1"/>
              <a:t>wb</a:t>
            </a:r>
            <a:r>
              <a:rPr lang="lv-LV" dirty="0"/>
              <a:t>”),</a:t>
            </a:r>
          </a:p>
          <a:p>
            <a:r>
              <a:rPr lang="lv-LV" dirty="0"/>
              <a:t>katra objekta saglabāšanai pēc kārtas lieto metodi </a:t>
            </a:r>
            <a:r>
              <a:rPr lang="lv-LV" b="1" dirty="0" err="1"/>
              <a:t>dump</a:t>
            </a:r>
            <a:r>
              <a:rPr lang="lv-LV" dirty="0"/>
              <a:t>(),</a:t>
            </a:r>
          </a:p>
          <a:p>
            <a:r>
              <a:rPr lang="lv-LV" dirty="0"/>
              <a:t>beigās obligāti aizvērt failu ar </a:t>
            </a:r>
            <a:r>
              <a:rPr lang="lv-LV" b="1" dirty="0" err="1"/>
              <a:t>close</a:t>
            </a:r>
            <a:r>
              <a:rPr lang="lv-LV" dirty="0"/>
              <a:t>().</a:t>
            </a:r>
          </a:p>
        </p:txBody>
      </p:sp>
    </p:spTree>
    <p:extLst>
      <p:ext uri="{BB962C8B-B14F-4D97-AF65-F5344CB8AC3E}">
        <p14:creationId xmlns:p14="http://schemas.microsoft.com/office/powerpoint/2010/main" val="32845631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p:txBody>
          <a:bodyPr>
            <a:normAutofit fontScale="92500"/>
          </a:bodyPr>
          <a:lstStyle/>
          <a:p>
            <a:r>
              <a:rPr lang="lv-LV">
                <a:hlinkClick r:id="rId2"/>
              </a:rPr>
              <a:t>http://prog.tversu.ru/chemistry2/task5.pdf</a:t>
            </a:r>
            <a:endParaRPr lang="en-US"/>
          </a:p>
          <a:p>
            <a:r>
              <a:rPr lang="lv-LV">
                <a:hlinkClick r:id="rId3"/>
              </a:rPr>
              <a:t>https://all-python.ru/osnovy/csv.html</a:t>
            </a:r>
            <a:endParaRPr lang="en-US"/>
          </a:p>
          <a:p>
            <a:r>
              <a:rPr lang="lv-LV">
                <a:hlinkClick r:id="rId4"/>
              </a:rPr>
              <a:t>https://support.microsoft.com/lv-lv/office/-csv-failu-izveido%C5%A1ana-vai-redi%C4%A3%C4%93%C5%A1ana-import%C4%93%C5%A1anai-programm%C4%81-outlook-4518d70d-8fe9-46ad-94fa-1494247193c7</a:t>
            </a:r>
            <a:endParaRPr lang="en-US"/>
          </a:p>
          <a:p>
            <a:r>
              <a:rPr lang="lv-LV">
                <a:hlinkClick r:id="rId5"/>
              </a:rPr>
              <a:t>https://www.it-swarm.com.ru/ru/python/kak-prochitat-tekstovyi-fail-v-spisok-ili-massiv-s-pomoshyu-python/1071362373/</a:t>
            </a:r>
            <a:endParaRPr lang="en-US"/>
          </a:p>
          <a:p>
            <a:r>
              <a:rPr lang="lv-LV">
                <a:hlinkClick r:id="rId6"/>
              </a:rPr>
              <a:t>https://tproger.ru/articles/files-in-python/</a:t>
            </a:r>
            <a:endParaRPr lang="en-US"/>
          </a:p>
          <a:p>
            <a:r>
              <a:rPr lang="lv-LV">
                <a:hlinkClick r:id="rId7"/>
              </a:rPr>
              <a:t>http://itrobo.ru/programmirovanie/python/rabota-s-failami-v-piton.html</a:t>
            </a:r>
            <a:endParaRPr lang="en-US"/>
          </a:p>
          <a:p>
            <a:endParaRPr lang="lv-LV"/>
          </a:p>
        </p:txBody>
      </p:sp>
    </p:spTree>
    <p:extLst>
      <p:ext uri="{BB962C8B-B14F-4D97-AF65-F5344CB8AC3E}">
        <p14:creationId xmlns:p14="http://schemas.microsoft.com/office/powerpoint/2010/main" val="41270365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p:txBody>
          <a:bodyPr/>
          <a:lstStyle/>
          <a:p>
            <a:r>
              <a:rPr lang="lv-LV" dirty="0">
                <a:hlinkClick r:id="rId2"/>
              </a:rPr>
              <a:t>https://www.youtube.com/watch?v=ROalU379l3U</a:t>
            </a:r>
            <a:endParaRPr lang="lv-LV" dirty="0"/>
          </a:p>
          <a:p>
            <a:r>
              <a:rPr lang="lv-LV" dirty="0">
                <a:hlinkClick r:id="rId3"/>
              </a:rPr>
              <a:t>https://comuedu.ru/lv/solutions/metod-puzyrkovoi-sortirovki-v-odnomernom-massive-s-sortirovka.html</a:t>
            </a:r>
            <a:endParaRPr lang="lv-LV" dirty="0"/>
          </a:p>
          <a:p>
            <a:endParaRPr lang="lv-LV" dirty="0"/>
          </a:p>
          <a:p>
            <a:endParaRPr lang="lv-LV" dirty="0"/>
          </a:p>
        </p:txBody>
      </p:sp>
    </p:spTree>
    <p:extLst>
      <p:ext uri="{BB962C8B-B14F-4D97-AF65-F5344CB8AC3E}">
        <p14:creationId xmlns:p14="http://schemas.microsoft.com/office/powerpoint/2010/main" val="20132257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lv-LV"/>
          </a:p>
        </p:txBody>
      </p:sp>
      <p:sp>
        <p:nvSpPr>
          <p:cNvPr id="5" name="Content Placeholder 4"/>
          <p:cNvSpPr>
            <a:spLocks noGrp="1"/>
          </p:cNvSpPr>
          <p:nvPr>
            <p:ph idx="1"/>
          </p:nvPr>
        </p:nvSpPr>
        <p:spPr/>
        <p:txBody>
          <a:bodyPr/>
          <a:lstStyle/>
          <a:p>
            <a:r>
              <a:rPr lang="lv-LV" dirty="0">
                <a:hlinkClick r:id="rId2"/>
              </a:rPr>
              <a:t>https://www.cyberforum.ru/python-beginners/thread2231459.html</a:t>
            </a:r>
            <a:endParaRPr lang="ru-RU"/>
          </a:p>
          <a:p>
            <a:endParaRPr lang="lv-LV"/>
          </a:p>
        </p:txBody>
      </p:sp>
    </p:spTree>
    <p:extLst>
      <p:ext uri="{BB962C8B-B14F-4D97-AF65-F5344CB8AC3E}">
        <p14:creationId xmlns:p14="http://schemas.microsoft.com/office/powerpoint/2010/main" val="14501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3418</TotalTime>
  <Words>5200</Words>
  <Application>Microsoft Office PowerPoint</Application>
  <PresentationFormat>Widescreen</PresentationFormat>
  <Paragraphs>793</Paragraphs>
  <Slides>93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Arial</vt:lpstr>
      <vt:lpstr>Calibri</vt:lpstr>
      <vt:lpstr>Calibri Light</vt:lpstr>
      <vt:lpstr>Courier New</vt:lpstr>
      <vt:lpstr>Office Theme</vt:lpstr>
      <vt:lpstr>Saraksti Python</vt:lpstr>
      <vt:lpstr>Saraksti (list)</vt:lpstr>
      <vt:lpstr>PowerPoint Presentation</vt:lpstr>
      <vt:lpstr>Saraksta izveidošana</vt:lpstr>
      <vt:lpstr>Piekļuve saraksta elementiem</vt:lpstr>
      <vt:lpstr>Uzdevums 1 Python saraksts un piekļūšana tā elementiem. </vt:lpstr>
      <vt:lpstr>Saraksta izveidošana</vt:lpstr>
      <vt:lpstr>Uzdevums 2 Tukšu sarakstu izveido vai nu, izmantojot funkciju list, vai ar tukšām kvadrātiekavām [].</vt:lpstr>
      <vt:lpstr>Uzdevums 3 Ar komatiem atdalītu vērtību virkne kvadrātiekavās automātiski nozīmē saraksta izveidošanu. Saraksta izveidošana ar inicializācijas virkni.</vt:lpstr>
      <vt:lpstr>Uzdevums 4  Saraksta pilnas kopijas izveidošana no cita saraksta.</vt:lpstr>
      <vt:lpstr>Uzdevums 5 Saraksta izveidošana pēc simbolu virknes.</vt:lpstr>
      <vt:lpstr>Uzdevums 6  Saraksta izveidošana ar ģeneratoru – veselu skaitļu kvadrāti.</vt:lpstr>
      <vt:lpstr>Saraksta elementu pārlasīšana</vt:lpstr>
      <vt:lpstr>Uzdevums 7  Saraksta elementu pārlasīšana ar tiešo iterāciju.</vt:lpstr>
      <vt:lpstr>Uzdevums 8  Tiešā iterācija nenodrošina iespēju nomainīt saraksta elementus.</vt:lpstr>
      <vt:lpstr>Uzdevums 9 Saraksta pārstaigāšana pēc indeksa (ļauj piekļūt elementiem arī nomainīšanas režīmā).</vt:lpstr>
      <vt:lpstr>Uzdevums 10 Saraksta pārstaigāšana, izmantojot enumerate. Funkcija enumerate palīdz elementu kopuma pārstaigāšanā, automātiski uzturot elementa kārtas numuru (tātad, nav jāizmanto len):</vt:lpstr>
      <vt:lpstr>Uzdevums 11 Saraksta pārstaigāšana, izmantojot enumerate un slēgto sarakstu (tuple) viena elementa apzīmēšanai.</vt:lpstr>
      <vt:lpstr>Vērtību piederības pārbaude sarakstam (in, not in)</vt:lpstr>
      <vt:lpstr>Uzdevums 12 in un not in elementa piederības pārbaudei sarakstā.</vt:lpstr>
      <vt:lpstr>Uzdevums 13 in un not in elementa piederības pārbaude ar lēmuma pieņemšanu.</vt:lpstr>
      <vt:lpstr>Saraksti 1 Lietotājs ievada 10 veselus skaitļus un pēc tam vēl divus veselus skaitļus a un b. Izvadīt uz ekrāna tos lietotāja ievadītos skaitļus (no pirmajiem 10), kas atrodas intervālā [a;b]. </vt:lpstr>
      <vt:lpstr>Piekļūšana saraksta elementiem</vt:lpstr>
      <vt:lpstr>Uzdevums 14 Piekļūšana vienam elementam lasīšanas un rakstīšanas režīmos.</vt:lpstr>
      <vt:lpstr>Uzdevums 15  Python kļūdas paziņojums pie pārkāptas robežas.</vt:lpstr>
      <vt:lpstr>Uzdevums 16 Piekļūšana saraksta indeksam </vt:lpstr>
      <vt:lpstr>Uzdevums 17  Saraksta intervāla iegūšana.</vt:lpstr>
      <vt:lpstr>Uzdevums 18 Saraksta specializēta intervāla iegūšana (ar soli).</vt:lpstr>
      <vt:lpstr>Uzdevums 19  Piekļuve intervālam rakstīšanas režīmā.</vt:lpstr>
      <vt:lpstr>Uzdevums 20  Piekļuve intervālam rakstīšanas režīmā ar soli.</vt:lpstr>
      <vt:lpstr>Elementu pievienošana vai izdzēšana no saraksta</vt:lpstr>
      <vt:lpstr>Uzdevums 21 Saraksta izmaiņa par vienu elementu.</vt:lpstr>
      <vt:lpstr>Uzdevums 22  Elementu izdzēšana ar del.</vt:lpstr>
      <vt:lpstr>Vairāku sarakstu apvienošana</vt:lpstr>
      <vt:lpstr>Sarakstu konkatenācija</vt:lpstr>
      <vt:lpstr>Uzdevums 23 Parastā konkatenācija.</vt:lpstr>
      <vt:lpstr>Uzdevums 24 Konkatenācija ar piešķiršanu.</vt:lpstr>
      <vt:lpstr>Uzdevums 25 Sarakstu pavairošana.</vt:lpstr>
      <vt:lpstr>Vairāku sarakstu apvienošana pēc rāvējslēdzēja principa</vt:lpstr>
      <vt:lpstr>Uzdevums 26 Sarakstu apvienošana pēc rāvējslēdzēja principa ar zip – iegūts saraksts no sarakstiem.</vt:lpstr>
      <vt:lpstr>Saraksta parastā piešķiršana</vt:lpstr>
      <vt:lpstr>Uzdevums 27 Parastā piešķiršana</vt:lpstr>
      <vt:lpstr>Seklā kopēšana</vt:lpstr>
      <vt:lpstr>Uzdevums 28 Seklā kopēšana viena līmeņa sarakstā. Saraksti bb1..bb44 ir četras dažādas saraksta a sākotnējā varianta (pilnas vai daļējas) kopijas</vt:lpstr>
      <vt:lpstr>Uzdevums 29 Seklā kopēšana kopē tikai pirmo līmeni, bet tālākie līmeņi netiek kopēti, bet tikai piešķirti. Seklā kopēšana vairāku līmeņu sarakstam. Tiek kopēts tikai pirmais līmenis.</vt:lpstr>
      <vt:lpstr>Dziļā kopēšana</vt:lpstr>
      <vt:lpstr>Uzdevums 30 Dziļā kopēšana</vt:lpstr>
      <vt:lpstr>Slēgtie saraksti jeb korteži (tuple)</vt:lpstr>
      <vt:lpstr>PowerPoint Presentation</vt:lpstr>
      <vt:lpstr>Uzdevums 31 Slēgtā saraksta tuple elementi inicializējot tiek liekti apaļajās iekavās, un ar slēgtajiem sarakstiem, ja vien tos nemaina, var veikt tās pašas darbības, ko ar parastajiem sarakstiem (list).</vt:lpstr>
      <vt:lpstr>Ja jāparāda slēgtais saraksts ar garumu 1, liek papildus komatu aiz vienīgā elementa.</vt:lpstr>
      <vt:lpstr>Slēgtā saraksta datu tips ir tuple.</vt:lpstr>
      <vt:lpstr>Uzdevums 32 Slēgto sarakstu nevar mainīt.</vt:lpstr>
      <vt:lpstr>Slēgtā saraksta izveidošana ar ģeneratoru.</vt:lpstr>
      <vt:lpstr>Par slēgto sarakstu (tuple) tiek interpretēti elementi, kas vienkārši atdalīti ar komatiem.</vt:lpstr>
      <vt:lpstr>Darbs ar failiem</vt:lpstr>
      <vt:lpstr>Failu apstrādes principi</vt:lpstr>
      <vt:lpstr>PowerPoint Presentation</vt:lpstr>
      <vt:lpstr>PowerPoint Presentation</vt:lpstr>
      <vt:lpstr>Faila atvēršanas režīmi (jāpielieto kā simbolu virknes).</vt:lpstr>
      <vt:lpstr>PowerPoint Presentation</vt:lpstr>
      <vt:lpstr>PowerPoint Presentation</vt:lpstr>
      <vt:lpstr>Teksta failu apstrāde</vt:lpstr>
      <vt:lpstr>Faila nolasīšana notiek, </vt:lpstr>
      <vt:lpstr>Uzdevums F1 Teksta faila nolasīšana pa rindai un izvade uz ekrāna (tā kā rinda tiek nolasīta, ieskaitot ‘\n’, tad, izdrukājot rindu, to neliek).</vt:lpstr>
      <vt:lpstr>Uzdevums F2 Teksta faila nolasīšana pa rindai īsajā variantā, tieši neveidojot faila objektu.</vt:lpstr>
      <vt:lpstr>Uzdevums F3 Visa faila nolasīšana sarakstā ar vienu komandu.</vt:lpstr>
      <vt:lpstr>Uzdevums F4 Visa faila nolasīšana sarakstā</vt:lpstr>
      <vt:lpstr>Uzdevums F5</vt:lpstr>
      <vt:lpstr>Uzdevums F6 Uzrakstīt programmu F6.py datnes lasīšanai.</vt:lpstr>
      <vt:lpstr>Uzdevums F7 Uzrakstīt programmu F7.py datnes lasīšanai.</vt:lpstr>
      <vt:lpstr>Uzdevums F8 Uzrakstīt programmu F8.py datnes lasīšanai.</vt:lpstr>
      <vt:lpstr>Uzdevums F8_1 Uzrakstīt programmu F8_1.py datnes lasīšanai.</vt:lpstr>
      <vt:lpstr>Uzdevums F9 Uzrakstīt programmu F9.py datnes lasīšanai.</vt:lpstr>
      <vt:lpstr>Uzdevums F9_1 Uzrakstīt programmu F9_1.py datnes lasīšanai.</vt:lpstr>
      <vt:lpstr>Ierakstīšana failā</vt:lpstr>
      <vt:lpstr>Teksta ierakstīšana failā notiek</vt:lpstr>
      <vt:lpstr>Uzdevums F10 Rakstīšana teksta failā ar print.</vt:lpstr>
      <vt:lpstr>Uzdevums F11 Ierakstīt sarakstu teksta failā</vt:lpstr>
      <vt:lpstr>Uzdevums F12 Ierakstīt sarakstu teksta failā, katru elementu jaunā rindā</vt:lpstr>
      <vt:lpstr>Uzdevums F13 Ierakstīt sarakstu izklājlapas failā.</vt:lpstr>
      <vt:lpstr>Uzdevums F15 Pārveidot ielasītos datus </vt:lpstr>
      <vt:lpstr>Uzdevums F16 Papildināt failu beigās; neeksistējošu izveidot no jauna</vt:lpstr>
      <vt:lpstr>Datus no diviem failiem ievietot viena sarakstā un ierakstīt failā</vt:lpstr>
      <vt:lpstr>Uzdevums F17 Uzrakstīt funkciju ievades datu pārbaudei. Programma pieprasa ievadīt N skolēnu uzvārdus.  Pieprasījums atkārtojas, kamēr nebūs ievadīts kaut viens simbols.</vt:lpstr>
      <vt:lpstr>Uzdevums F17_1 Uzrakstīt funkciju ievades datu pārbaudei</vt:lpstr>
      <vt:lpstr>Uzdevums F18 Uzrakstīt funkciju ievades datu pārbaudei. Izņēmumu apstrāde. Programma lasa tikai skaitļus.</vt:lpstr>
      <vt:lpstr>Uzdevums F18_1 Uzrakstīt funkciju ievades datu pārbaudei</vt:lpstr>
      <vt:lpstr>Python datu efektīva saglabāšana failā</vt:lpstr>
      <vt:lpstr>Bibliotēka pickle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Saraksti Python</dc:title>
  <dc:creator>admin</dc:creator>
  <cp:lastModifiedBy>admin</cp:lastModifiedBy>
  <cp:revision>126</cp:revision>
  <cp:lastPrinted>2021-09-28T08:22:02Z</cp:lastPrinted>
  <dcterms:created xsi:type="dcterms:W3CDTF">2021-03-20T20:21:47Z</dcterms:created>
  <dcterms:modified xsi:type="dcterms:W3CDTF">2021-10-05T20:06:00Z</dcterms:modified>
</cp:coreProperties>
</file>