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72"/>
  </p:notesMasterIdLst>
  <p:sldIdLst>
    <p:sldId id="256" r:id="rId2"/>
    <p:sldId id="292" r:id="rId3"/>
    <p:sldId id="324" r:id="rId4"/>
    <p:sldId id="295" r:id="rId5"/>
    <p:sldId id="307" r:id="rId6"/>
    <p:sldId id="257" r:id="rId7"/>
    <p:sldId id="258" r:id="rId8"/>
    <p:sldId id="293" r:id="rId9"/>
    <p:sldId id="259" r:id="rId10"/>
    <p:sldId id="260" r:id="rId11"/>
    <p:sldId id="294" r:id="rId12"/>
    <p:sldId id="265" r:id="rId13"/>
    <p:sldId id="296" r:id="rId14"/>
    <p:sldId id="297" r:id="rId15"/>
    <p:sldId id="261" r:id="rId16"/>
    <p:sldId id="262" r:id="rId17"/>
    <p:sldId id="305" r:id="rId18"/>
    <p:sldId id="306" r:id="rId19"/>
    <p:sldId id="325" r:id="rId20"/>
    <p:sldId id="313" r:id="rId21"/>
    <p:sldId id="263" r:id="rId22"/>
    <p:sldId id="314" r:id="rId23"/>
    <p:sldId id="290" r:id="rId24"/>
    <p:sldId id="301" r:id="rId25"/>
    <p:sldId id="302" r:id="rId26"/>
    <p:sldId id="326" r:id="rId27"/>
    <p:sldId id="315" r:id="rId28"/>
    <p:sldId id="300" r:id="rId29"/>
    <p:sldId id="264" r:id="rId30"/>
    <p:sldId id="303" r:id="rId31"/>
    <p:sldId id="322" r:id="rId32"/>
    <p:sldId id="269" r:id="rId33"/>
    <p:sldId id="299" r:id="rId34"/>
    <p:sldId id="275" r:id="rId35"/>
    <p:sldId id="308" r:id="rId36"/>
    <p:sldId id="320" r:id="rId37"/>
    <p:sldId id="316" r:id="rId38"/>
    <p:sldId id="327" r:id="rId39"/>
    <p:sldId id="298" r:id="rId40"/>
    <p:sldId id="330" r:id="rId41"/>
    <p:sldId id="286" r:id="rId42"/>
    <p:sldId id="266" r:id="rId43"/>
    <p:sldId id="273" r:id="rId44"/>
    <p:sldId id="321" r:id="rId45"/>
    <p:sldId id="319" r:id="rId46"/>
    <p:sldId id="317" r:id="rId47"/>
    <p:sldId id="274" r:id="rId48"/>
    <p:sldId id="304" r:id="rId49"/>
    <p:sldId id="267" r:id="rId50"/>
    <p:sldId id="272" r:id="rId51"/>
    <p:sldId id="309" r:id="rId52"/>
    <p:sldId id="331" r:id="rId53"/>
    <p:sldId id="329" r:id="rId54"/>
    <p:sldId id="318" r:id="rId55"/>
    <p:sldId id="287" r:id="rId56"/>
    <p:sldId id="276" r:id="rId57"/>
    <p:sldId id="270" r:id="rId58"/>
    <p:sldId id="271" r:id="rId59"/>
    <p:sldId id="288" r:id="rId60"/>
    <p:sldId id="310" r:id="rId61"/>
    <p:sldId id="311" r:id="rId62"/>
    <p:sldId id="279" r:id="rId63"/>
    <p:sldId id="280" r:id="rId64"/>
    <p:sldId id="281" r:id="rId65"/>
    <p:sldId id="289" r:id="rId66"/>
    <p:sldId id="312" r:id="rId67"/>
    <p:sldId id="328" r:id="rId68"/>
    <p:sldId id="284" r:id="rId69"/>
    <p:sldId id="283" r:id="rId70"/>
    <p:sldId id="285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isin, Matej" initials="MM" lastIdx="1" clrIdx="0">
    <p:extLst>
      <p:ext uri="{19B8F6BF-5375-455C-9EA6-DF929625EA0E}">
        <p15:presenceInfo xmlns:p15="http://schemas.microsoft.com/office/powerpoint/2012/main" userId="S::marcisin@merck.com::48b543c7-c722-41bb-80aa-eb97f19a63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3"/>
    <p:restoredTop sz="94741"/>
  </p:normalViewPr>
  <p:slideViewPr>
    <p:cSldViewPr snapToGrid="0" snapToObjects="1">
      <p:cViewPr varScale="1">
        <p:scale>
          <a:sx n="107" d="100"/>
          <a:sy n="107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AE2AF-C10E-F949-ACF2-ACC5C7C18F0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2E5F06-8439-3F46-8A07-BDBD825E3710}">
      <dgm:prSet/>
      <dgm:spPr/>
      <dgm:t>
        <a:bodyPr/>
        <a:lstStyle/>
        <a:p>
          <a:r>
            <a:rPr lang="cs-CZ"/>
            <a:t>Your code </a:t>
          </a:r>
        </a:p>
      </dgm:t>
    </dgm:pt>
    <dgm:pt modelId="{AAF658DA-7A33-D948-A22E-3F837A87233A}" type="parTrans" cxnId="{9142939E-B0FF-EB4B-93D9-E936D01DA4F8}">
      <dgm:prSet/>
      <dgm:spPr/>
      <dgm:t>
        <a:bodyPr/>
        <a:lstStyle/>
        <a:p>
          <a:endParaRPr lang="en-US"/>
        </a:p>
      </dgm:t>
    </dgm:pt>
    <dgm:pt modelId="{FC2D3360-F366-FF42-8497-206ABD8C5FE1}" type="sibTrans" cxnId="{9142939E-B0FF-EB4B-93D9-E936D01DA4F8}">
      <dgm:prSet/>
      <dgm:spPr/>
      <dgm:t>
        <a:bodyPr/>
        <a:lstStyle/>
        <a:p>
          <a:endParaRPr lang="en-US"/>
        </a:p>
      </dgm:t>
    </dgm:pt>
    <dgm:pt modelId="{8C0DD3C3-B901-2F40-8EE8-464F26FD993F}">
      <dgm:prSet/>
      <dgm:spPr>
        <a:solidFill>
          <a:srgbClr val="FFC000"/>
        </a:solidFill>
      </dgm:spPr>
      <dgm:t>
        <a:bodyPr/>
        <a:lstStyle/>
        <a:p>
          <a:r>
            <a:rPr lang="en-US" noProof="0" dirty="0"/>
            <a:t>Compiled to</a:t>
          </a:r>
        </a:p>
        <a:p>
          <a:r>
            <a:rPr lang="en-US" noProof="0" dirty="0"/>
            <a:t>Byte code</a:t>
          </a:r>
        </a:p>
      </dgm:t>
    </dgm:pt>
    <dgm:pt modelId="{127982C5-D1EF-974A-AEC5-B93B968A5EF8}" type="parTrans" cxnId="{F1488A14-AEC3-C848-BA20-7A9945DC4A48}">
      <dgm:prSet/>
      <dgm:spPr/>
      <dgm:t>
        <a:bodyPr/>
        <a:lstStyle/>
        <a:p>
          <a:endParaRPr lang="en-US"/>
        </a:p>
      </dgm:t>
    </dgm:pt>
    <dgm:pt modelId="{57BB82C9-EC3B-654E-991D-43BC2D8ED9A1}" type="sibTrans" cxnId="{F1488A14-AEC3-C848-BA20-7A9945DC4A48}">
      <dgm:prSet/>
      <dgm:spPr/>
      <dgm:t>
        <a:bodyPr/>
        <a:lstStyle/>
        <a:p>
          <a:endParaRPr lang="en-US"/>
        </a:p>
      </dgm:t>
    </dgm:pt>
    <dgm:pt modelId="{63AE0D5C-414A-5840-A272-00F8C19F8A82}">
      <dgm:prSet/>
      <dgm:spPr>
        <a:solidFill>
          <a:srgbClr val="FFC000"/>
        </a:solidFill>
      </dgm:spPr>
      <dgm:t>
        <a:bodyPr/>
        <a:lstStyle/>
        <a:p>
          <a:r>
            <a:rPr lang="en-GB" noProof="0" dirty="0"/>
            <a:t>Prepared  010101010</a:t>
          </a:r>
        </a:p>
        <a:p>
          <a:r>
            <a:rPr lang="en-GB" noProof="0" dirty="0"/>
            <a:t>instructions </a:t>
          </a:r>
        </a:p>
      </dgm:t>
    </dgm:pt>
    <dgm:pt modelId="{C9B91499-B0D7-F34E-A528-511B332CC193}" type="parTrans" cxnId="{E4B32463-C5E9-B14A-8C22-A4B75C648363}">
      <dgm:prSet/>
      <dgm:spPr/>
      <dgm:t>
        <a:bodyPr/>
        <a:lstStyle/>
        <a:p>
          <a:endParaRPr lang="en-US"/>
        </a:p>
      </dgm:t>
    </dgm:pt>
    <dgm:pt modelId="{131DEE5E-F4DF-E54A-B004-03D1FAB0CFAF}" type="sibTrans" cxnId="{E4B32463-C5E9-B14A-8C22-A4B75C648363}">
      <dgm:prSet/>
      <dgm:spPr/>
      <dgm:t>
        <a:bodyPr/>
        <a:lstStyle/>
        <a:p>
          <a:endParaRPr lang="en-US"/>
        </a:p>
      </dgm:t>
    </dgm:pt>
    <dgm:pt modelId="{5DB36E4A-9F89-8A45-9A86-EE00469961B3}">
      <dgm:prSet/>
      <dgm:spPr/>
      <dgm:t>
        <a:bodyPr/>
        <a:lstStyle/>
        <a:p>
          <a:r>
            <a:rPr lang="en-US" noProof="0" dirty="0"/>
            <a:t>Machine can execute this</a:t>
          </a:r>
        </a:p>
      </dgm:t>
    </dgm:pt>
    <dgm:pt modelId="{FD542C3A-9DC3-8145-BCC5-E1340BC9FD11}" type="parTrans" cxnId="{77D3561F-FE67-854C-A92C-ABE2A9F0BD81}">
      <dgm:prSet/>
      <dgm:spPr/>
      <dgm:t>
        <a:bodyPr/>
        <a:lstStyle/>
        <a:p>
          <a:endParaRPr lang="en-US"/>
        </a:p>
      </dgm:t>
    </dgm:pt>
    <dgm:pt modelId="{695C5310-CB37-AD44-8045-C2F23072055E}" type="sibTrans" cxnId="{77D3561F-FE67-854C-A92C-ABE2A9F0BD81}">
      <dgm:prSet/>
      <dgm:spPr/>
      <dgm:t>
        <a:bodyPr/>
        <a:lstStyle/>
        <a:p>
          <a:endParaRPr lang="en-US"/>
        </a:p>
      </dgm:t>
    </dgm:pt>
    <dgm:pt modelId="{899ED13D-07AB-0E4F-9BC4-2C267279DD92}" type="pres">
      <dgm:prSet presAssocID="{BC9AE2AF-C10E-F949-ACF2-ACC5C7C18F0E}" presName="CompostProcess" presStyleCnt="0">
        <dgm:presLayoutVars>
          <dgm:dir/>
          <dgm:resizeHandles val="exact"/>
        </dgm:presLayoutVars>
      </dgm:prSet>
      <dgm:spPr/>
    </dgm:pt>
    <dgm:pt modelId="{1E4097C2-1925-6B4E-AAF1-80821D5C1E65}" type="pres">
      <dgm:prSet presAssocID="{BC9AE2AF-C10E-F949-ACF2-ACC5C7C18F0E}" presName="arrow" presStyleLbl="bgShp" presStyleIdx="0" presStyleCnt="1"/>
      <dgm:spPr/>
    </dgm:pt>
    <dgm:pt modelId="{2A36AB99-E8E1-014E-92BF-19A8C1825AD5}" type="pres">
      <dgm:prSet presAssocID="{BC9AE2AF-C10E-F949-ACF2-ACC5C7C18F0E}" presName="linearProcess" presStyleCnt="0"/>
      <dgm:spPr/>
    </dgm:pt>
    <dgm:pt modelId="{B982FDB1-783D-ED48-ADD1-E161E5711C61}" type="pres">
      <dgm:prSet presAssocID="{462E5F06-8439-3F46-8A07-BDBD825E3710}" presName="textNode" presStyleLbl="node1" presStyleIdx="0" presStyleCnt="4">
        <dgm:presLayoutVars>
          <dgm:bulletEnabled val="1"/>
        </dgm:presLayoutVars>
      </dgm:prSet>
      <dgm:spPr/>
    </dgm:pt>
    <dgm:pt modelId="{1D6FE9DF-8C80-AB42-B20D-8D9E42AE250B}" type="pres">
      <dgm:prSet presAssocID="{FC2D3360-F366-FF42-8497-206ABD8C5FE1}" presName="sibTrans" presStyleCnt="0"/>
      <dgm:spPr/>
    </dgm:pt>
    <dgm:pt modelId="{F444E111-CBA3-CF49-8128-1026C73BECC5}" type="pres">
      <dgm:prSet presAssocID="{8C0DD3C3-B901-2F40-8EE8-464F26FD993F}" presName="textNode" presStyleLbl="node1" presStyleIdx="1" presStyleCnt="4">
        <dgm:presLayoutVars>
          <dgm:bulletEnabled val="1"/>
        </dgm:presLayoutVars>
      </dgm:prSet>
      <dgm:spPr/>
    </dgm:pt>
    <dgm:pt modelId="{CA3EB88A-3159-AE48-B120-F4EB41933782}" type="pres">
      <dgm:prSet presAssocID="{57BB82C9-EC3B-654E-991D-43BC2D8ED9A1}" presName="sibTrans" presStyleCnt="0"/>
      <dgm:spPr/>
    </dgm:pt>
    <dgm:pt modelId="{8AFB9BD9-CF2C-5443-ADFB-81D5FE5B0088}" type="pres">
      <dgm:prSet presAssocID="{63AE0D5C-414A-5840-A272-00F8C19F8A82}" presName="textNode" presStyleLbl="node1" presStyleIdx="2" presStyleCnt="4">
        <dgm:presLayoutVars>
          <dgm:bulletEnabled val="1"/>
        </dgm:presLayoutVars>
      </dgm:prSet>
      <dgm:spPr/>
    </dgm:pt>
    <dgm:pt modelId="{F0E17CB0-647D-014C-99AB-A09372053DED}" type="pres">
      <dgm:prSet presAssocID="{131DEE5E-F4DF-E54A-B004-03D1FAB0CFAF}" presName="sibTrans" presStyleCnt="0"/>
      <dgm:spPr/>
    </dgm:pt>
    <dgm:pt modelId="{126736EF-E49C-2B4D-B178-A4801CB3D67C}" type="pres">
      <dgm:prSet presAssocID="{5DB36E4A-9F89-8A45-9A86-EE00469961B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488A14-AEC3-C848-BA20-7A9945DC4A48}" srcId="{BC9AE2AF-C10E-F949-ACF2-ACC5C7C18F0E}" destId="{8C0DD3C3-B901-2F40-8EE8-464F26FD993F}" srcOrd="1" destOrd="0" parTransId="{127982C5-D1EF-974A-AEC5-B93B968A5EF8}" sibTransId="{57BB82C9-EC3B-654E-991D-43BC2D8ED9A1}"/>
    <dgm:cxn modelId="{77D3561F-FE67-854C-A92C-ABE2A9F0BD81}" srcId="{BC9AE2AF-C10E-F949-ACF2-ACC5C7C18F0E}" destId="{5DB36E4A-9F89-8A45-9A86-EE00469961B3}" srcOrd="3" destOrd="0" parTransId="{FD542C3A-9DC3-8145-BCC5-E1340BC9FD11}" sibTransId="{695C5310-CB37-AD44-8045-C2F23072055E}"/>
    <dgm:cxn modelId="{E4B32463-C5E9-B14A-8C22-A4B75C648363}" srcId="{BC9AE2AF-C10E-F949-ACF2-ACC5C7C18F0E}" destId="{63AE0D5C-414A-5840-A272-00F8C19F8A82}" srcOrd="2" destOrd="0" parTransId="{C9B91499-B0D7-F34E-A528-511B332CC193}" sibTransId="{131DEE5E-F4DF-E54A-B004-03D1FAB0CFAF}"/>
    <dgm:cxn modelId="{DE0B8269-2392-0D45-9FD2-632F1DD4BA87}" type="presOf" srcId="{63AE0D5C-414A-5840-A272-00F8C19F8A82}" destId="{8AFB9BD9-CF2C-5443-ADFB-81D5FE5B0088}" srcOrd="0" destOrd="0" presId="urn:microsoft.com/office/officeart/2005/8/layout/hProcess9"/>
    <dgm:cxn modelId="{1BAD7799-10A1-6E43-AD87-59AEF0C8003C}" type="presOf" srcId="{5DB36E4A-9F89-8A45-9A86-EE00469961B3}" destId="{126736EF-E49C-2B4D-B178-A4801CB3D67C}" srcOrd="0" destOrd="0" presId="urn:microsoft.com/office/officeart/2005/8/layout/hProcess9"/>
    <dgm:cxn modelId="{9142939E-B0FF-EB4B-93D9-E936D01DA4F8}" srcId="{BC9AE2AF-C10E-F949-ACF2-ACC5C7C18F0E}" destId="{462E5F06-8439-3F46-8A07-BDBD825E3710}" srcOrd="0" destOrd="0" parTransId="{AAF658DA-7A33-D948-A22E-3F837A87233A}" sibTransId="{FC2D3360-F366-FF42-8497-206ABD8C5FE1}"/>
    <dgm:cxn modelId="{88CBD1BE-262E-6B41-B261-AC611FD46CD0}" type="presOf" srcId="{8C0DD3C3-B901-2F40-8EE8-464F26FD993F}" destId="{F444E111-CBA3-CF49-8128-1026C73BECC5}" srcOrd="0" destOrd="0" presId="urn:microsoft.com/office/officeart/2005/8/layout/hProcess9"/>
    <dgm:cxn modelId="{9013DED8-A1C1-324D-820F-ACBBE8C39EEA}" type="presOf" srcId="{BC9AE2AF-C10E-F949-ACF2-ACC5C7C18F0E}" destId="{899ED13D-07AB-0E4F-9BC4-2C267279DD92}" srcOrd="0" destOrd="0" presId="urn:microsoft.com/office/officeart/2005/8/layout/hProcess9"/>
    <dgm:cxn modelId="{EC9C6AE4-0FDB-5E43-A891-606184DC3363}" type="presOf" srcId="{462E5F06-8439-3F46-8A07-BDBD825E3710}" destId="{B982FDB1-783D-ED48-ADD1-E161E5711C61}" srcOrd="0" destOrd="0" presId="urn:microsoft.com/office/officeart/2005/8/layout/hProcess9"/>
    <dgm:cxn modelId="{DA0CC65D-B525-EB48-B089-8E3BBCBFED73}" type="presParOf" srcId="{899ED13D-07AB-0E4F-9BC4-2C267279DD92}" destId="{1E4097C2-1925-6B4E-AAF1-80821D5C1E65}" srcOrd="0" destOrd="0" presId="urn:microsoft.com/office/officeart/2005/8/layout/hProcess9"/>
    <dgm:cxn modelId="{251B8BCE-D2F1-BD4E-84A5-E008CE908EC9}" type="presParOf" srcId="{899ED13D-07AB-0E4F-9BC4-2C267279DD92}" destId="{2A36AB99-E8E1-014E-92BF-19A8C1825AD5}" srcOrd="1" destOrd="0" presId="urn:microsoft.com/office/officeart/2005/8/layout/hProcess9"/>
    <dgm:cxn modelId="{198A89DE-4EC6-9C4F-A4FF-CCD0E69270F8}" type="presParOf" srcId="{2A36AB99-E8E1-014E-92BF-19A8C1825AD5}" destId="{B982FDB1-783D-ED48-ADD1-E161E5711C61}" srcOrd="0" destOrd="0" presId="urn:microsoft.com/office/officeart/2005/8/layout/hProcess9"/>
    <dgm:cxn modelId="{580580DE-B69E-194F-BB6D-C39789260FE8}" type="presParOf" srcId="{2A36AB99-E8E1-014E-92BF-19A8C1825AD5}" destId="{1D6FE9DF-8C80-AB42-B20D-8D9E42AE250B}" srcOrd="1" destOrd="0" presId="urn:microsoft.com/office/officeart/2005/8/layout/hProcess9"/>
    <dgm:cxn modelId="{A9B7D373-154F-7F4D-9286-F6549548B0C6}" type="presParOf" srcId="{2A36AB99-E8E1-014E-92BF-19A8C1825AD5}" destId="{F444E111-CBA3-CF49-8128-1026C73BECC5}" srcOrd="2" destOrd="0" presId="urn:microsoft.com/office/officeart/2005/8/layout/hProcess9"/>
    <dgm:cxn modelId="{14D6054B-5960-054E-94B7-493935370C67}" type="presParOf" srcId="{2A36AB99-E8E1-014E-92BF-19A8C1825AD5}" destId="{CA3EB88A-3159-AE48-B120-F4EB41933782}" srcOrd="3" destOrd="0" presId="urn:microsoft.com/office/officeart/2005/8/layout/hProcess9"/>
    <dgm:cxn modelId="{71A270C7-9A6C-8448-B839-254275A65506}" type="presParOf" srcId="{2A36AB99-E8E1-014E-92BF-19A8C1825AD5}" destId="{8AFB9BD9-CF2C-5443-ADFB-81D5FE5B0088}" srcOrd="4" destOrd="0" presId="urn:microsoft.com/office/officeart/2005/8/layout/hProcess9"/>
    <dgm:cxn modelId="{92BAE0D3-9C9E-404C-A0FB-31E0E945EC7D}" type="presParOf" srcId="{2A36AB99-E8E1-014E-92BF-19A8C1825AD5}" destId="{F0E17CB0-647D-014C-99AB-A09372053DED}" srcOrd="5" destOrd="0" presId="urn:microsoft.com/office/officeart/2005/8/layout/hProcess9"/>
    <dgm:cxn modelId="{4134568C-D68D-F44C-813F-F74AED0AF28B}" type="presParOf" srcId="{2A36AB99-E8E1-014E-92BF-19A8C1825AD5}" destId="{126736EF-E49C-2B4D-B178-A4801CB3D67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097C2-1925-6B4E-AAF1-80821D5C1E65}">
      <dsp:nvSpPr>
        <dsp:cNvPr id="0" name=""/>
        <dsp:cNvSpPr/>
      </dsp:nvSpPr>
      <dsp:spPr>
        <a:xfrm>
          <a:off x="644750" y="0"/>
          <a:ext cx="7307167" cy="388077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2FDB1-783D-ED48-ADD1-E161E5711C61}">
      <dsp:nvSpPr>
        <dsp:cNvPr id="0" name=""/>
        <dsp:cNvSpPr/>
      </dsp:nvSpPr>
      <dsp:spPr>
        <a:xfrm>
          <a:off x="2684" y="1164231"/>
          <a:ext cx="2022841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Your code </a:t>
          </a:r>
        </a:p>
      </dsp:txBody>
      <dsp:txXfrm>
        <a:off x="78461" y="1240008"/>
        <a:ext cx="1871287" cy="1400755"/>
      </dsp:txXfrm>
    </dsp:sp>
    <dsp:sp modelId="{F444E111-CBA3-CF49-8128-1026C73BECC5}">
      <dsp:nvSpPr>
        <dsp:cNvPr id="0" name=""/>
        <dsp:cNvSpPr/>
      </dsp:nvSpPr>
      <dsp:spPr>
        <a:xfrm>
          <a:off x="2192170" y="1164231"/>
          <a:ext cx="2022841" cy="1552309"/>
        </a:xfrm>
        <a:prstGeom prst="roundRect">
          <a:avLst/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Compiled to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Byte code</a:t>
          </a:r>
        </a:p>
      </dsp:txBody>
      <dsp:txXfrm>
        <a:off x="2267947" y="1240008"/>
        <a:ext cx="1871287" cy="1400755"/>
      </dsp:txXfrm>
    </dsp:sp>
    <dsp:sp modelId="{8AFB9BD9-CF2C-5443-ADFB-81D5FE5B0088}">
      <dsp:nvSpPr>
        <dsp:cNvPr id="0" name=""/>
        <dsp:cNvSpPr/>
      </dsp:nvSpPr>
      <dsp:spPr>
        <a:xfrm>
          <a:off x="4381656" y="1164231"/>
          <a:ext cx="2022841" cy="1552309"/>
        </a:xfrm>
        <a:prstGeom prst="roundRect">
          <a:avLst/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/>
            <a:t>Prepared  010101010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/>
            <a:t>instructions </a:t>
          </a:r>
        </a:p>
      </dsp:txBody>
      <dsp:txXfrm>
        <a:off x="4457433" y="1240008"/>
        <a:ext cx="1871287" cy="1400755"/>
      </dsp:txXfrm>
    </dsp:sp>
    <dsp:sp modelId="{126736EF-E49C-2B4D-B178-A4801CB3D67C}">
      <dsp:nvSpPr>
        <dsp:cNvPr id="0" name=""/>
        <dsp:cNvSpPr/>
      </dsp:nvSpPr>
      <dsp:spPr>
        <a:xfrm>
          <a:off x="6571142" y="1164231"/>
          <a:ext cx="2022841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Machine can execute this</a:t>
          </a:r>
        </a:p>
      </dsp:txBody>
      <dsp:txXfrm>
        <a:off x="6646919" y="1240008"/>
        <a:ext cx="1871287" cy="1400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73F36-E0F9-5C47-BB87-804101646C26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B1A03-ADE1-2F45-B8DE-86E9C471E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1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Chceme</a:t>
            </a:r>
            <a:r>
              <a:rPr lang="en-US" dirty="0"/>
              <a:t>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ukazat</a:t>
            </a:r>
            <a:r>
              <a:rPr lang="en-US" dirty="0"/>
              <a:t>,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funguje</a:t>
            </a:r>
            <a:r>
              <a:rPr lang="en-US" dirty="0"/>
              <a:t> </a:t>
            </a:r>
            <a:r>
              <a:rPr lang="en-US" dirty="0" err="1"/>
              <a:t>programovanie</a:t>
            </a:r>
            <a:r>
              <a:rPr lang="en-US" dirty="0"/>
              <a:t>. </a:t>
            </a:r>
            <a:r>
              <a:rPr lang="en-US" dirty="0" err="1"/>
              <a:t>Nedokazeme</a:t>
            </a:r>
            <a:r>
              <a:rPr lang="en-US" dirty="0"/>
              <a:t> Vas </a:t>
            </a:r>
            <a:r>
              <a:rPr lang="en-US" dirty="0" err="1"/>
              <a:t>naucit</a:t>
            </a:r>
            <a:r>
              <a:rPr lang="en-US" dirty="0"/>
              <a:t> </a:t>
            </a:r>
            <a:r>
              <a:rPr lang="en-US" dirty="0" err="1"/>
              <a:t>vsetko</a:t>
            </a:r>
            <a:r>
              <a:rPr lang="en-US" dirty="0"/>
              <a:t>. </a:t>
            </a:r>
            <a:r>
              <a:rPr lang="en-US" dirty="0" err="1"/>
              <a:t>Dajake</a:t>
            </a:r>
            <a:r>
              <a:rPr lang="en-US" dirty="0"/>
              <a:t> </a:t>
            </a:r>
            <a:r>
              <a:rPr lang="en-US" dirty="0" err="1"/>
              <a:t>zaklady</a:t>
            </a:r>
            <a:r>
              <a:rPr lang="en-US" dirty="0"/>
              <a:t>. </a:t>
            </a:r>
            <a:r>
              <a:rPr lang="en-US" dirty="0" err="1"/>
              <a:t>Preco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Python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oblubeny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B1A03-ADE1-2F45-B8DE-86E9C471E3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50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B1A03-ADE1-2F45-B8DE-86E9C471E3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7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err="1"/>
              <a:t>Basically</a:t>
            </a:r>
            <a:r>
              <a:rPr lang="cs-CZ" dirty="0"/>
              <a:t> Excel + </a:t>
            </a:r>
            <a:r>
              <a:rPr lang="cs-CZ" dirty="0" err="1"/>
              <a:t>Powerpoint</a:t>
            </a:r>
            <a:r>
              <a:rPr lang="cs-CZ" dirty="0"/>
              <a:t> on a LOT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steroids</a:t>
            </a:r>
            <a:endParaRPr lang="cs-C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err="1"/>
              <a:t>World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Tanks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also</a:t>
            </a:r>
            <a:r>
              <a:rPr lang="cs-CZ" dirty="0"/>
              <a:t> in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err="1"/>
              <a:t>Scripting</a:t>
            </a:r>
            <a:r>
              <a:rPr lang="cs-CZ" dirty="0"/>
              <a:t> == </a:t>
            </a:r>
            <a:r>
              <a:rPr lang="cs-CZ" dirty="0" err="1"/>
              <a:t>veeeeery</a:t>
            </a:r>
            <a:r>
              <a:rPr lang="cs-CZ" dirty="0"/>
              <a:t> </a:t>
            </a:r>
            <a:r>
              <a:rPr lang="cs-CZ" dirty="0" err="1"/>
              <a:t>short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and many </a:t>
            </a:r>
            <a:r>
              <a:rPr lang="cs-CZ" dirty="0" err="1"/>
              <a:t>results</a:t>
            </a:r>
            <a:endParaRPr lang="cs-CZ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B1A03-ADE1-2F45-B8DE-86E9C471E3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8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 </a:t>
            </a:r>
            <a:r>
              <a:rPr lang="en-US" dirty="0" err="1"/>
              <a:t>tomto</a:t>
            </a:r>
            <a:r>
              <a:rPr lang="en-US" dirty="0"/>
              <a:t> by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mohli</a:t>
            </a:r>
            <a:r>
              <a:rPr lang="en-US" dirty="0"/>
              <a:t> </a:t>
            </a:r>
            <a:r>
              <a:rPr lang="en-US" dirty="0" err="1"/>
              <a:t>stravit</a:t>
            </a:r>
            <a:r>
              <a:rPr lang="en-US" dirty="0"/>
              <a:t> </a:t>
            </a:r>
            <a:r>
              <a:rPr lang="en-US" dirty="0" err="1"/>
              <a:t>roky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B1A03-ADE1-2F45-B8DE-86E9C471E3E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388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Poznamka</a:t>
            </a:r>
            <a:r>
              <a:rPr lang="en-GB" dirty="0"/>
              <a:t> o tom, </a:t>
            </a:r>
            <a:r>
              <a:rPr lang="en-GB" dirty="0" err="1"/>
              <a:t>ze</a:t>
            </a:r>
            <a:r>
              <a:rPr lang="en-GB" dirty="0"/>
              <a:t> </a:t>
            </a:r>
            <a:r>
              <a:rPr lang="en-GB" dirty="0" err="1"/>
              <a:t>programatori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strasne</a:t>
            </a:r>
            <a:r>
              <a:rPr lang="en-GB" dirty="0"/>
              <a:t> </a:t>
            </a:r>
            <a:r>
              <a:rPr lang="en-GB" dirty="0" err="1"/>
              <a:t>lenivi</a:t>
            </a:r>
            <a:r>
              <a:rPr lang="en-GB" dirty="0"/>
              <a:t> -&gt; v </a:t>
            </a:r>
            <a:r>
              <a:rPr lang="en-GB" dirty="0" err="1"/>
              <a:t>minulosti</a:t>
            </a:r>
            <a:r>
              <a:rPr lang="en-GB" dirty="0"/>
              <a:t> </a:t>
            </a:r>
            <a:r>
              <a:rPr lang="en-GB" dirty="0" err="1"/>
              <a:t>vracali</a:t>
            </a:r>
            <a:r>
              <a:rPr lang="en-GB" dirty="0"/>
              <a:t> </a:t>
            </a:r>
            <a:r>
              <a:rPr lang="en-GB" dirty="0" err="1"/>
              <a:t>cisla</a:t>
            </a:r>
            <a:r>
              <a:rPr lang="en-GB" dirty="0"/>
              <a:t> </a:t>
            </a:r>
            <a:r>
              <a:rPr lang="en-GB" dirty="0" err="1"/>
              <a:t>namiesto</a:t>
            </a:r>
            <a:r>
              <a:rPr lang="en-GB" dirty="0"/>
              <a:t> </a:t>
            </a:r>
            <a:r>
              <a:rPr lang="en-GB" dirty="0" err="1"/>
              <a:t>textu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B1A03-ADE1-2F45-B8DE-86E9C471E3E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95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-&gt; fail </a:t>
            </a:r>
            <a:r>
              <a:rPr lang="en-US" dirty="0" err="1"/>
              <a:t>lebo</a:t>
            </a:r>
            <a:r>
              <a:rPr lang="en-US" dirty="0"/>
              <a:t> true s </a:t>
            </a:r>
            <a:r>
              <a:rPr lang="en-US" dirty="0" err="1"/>
              <a:t>mali</a:t>
            </a:r>
            <a:r>
              <a:rPr lang="en-US" dirty="0"/>
              <a:t> t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True -&gt; case sensitive</a:t>
            </a:r>
          </a:p>
          <a:p>
            <a:r>
              <a:rPr lang="en-US" dirty="0"/>
              <a:t>G -&gt;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hucat</a:t>
            </a:r>
            <a:r>
              <a:rPr lang="en-US" dirty="0"/>
              <a:t> -&gt; </a:t>
            </a:r>
            <a:r>
              <a:rPr lang="en-US" dirty="0" err="1"/>
              <a:t>chyba</a:t>
            </a:r>
            <a:r>
              <a:rPr lang="en-US" dirty="0"/>
              <a:t> tam </a:t>
            </a:r>
            <a:r>
              <a:rPr lang="en-US" dirty="0" err="1"/>
              <a:t>jedno</a:t>
            </a:r>
            <a:r>
              <a:rPr lang="en-US" dirty="0"/>
              <a:t> = – </a:t>
            </a:r>
            <a:r>
              <a:rPr lang="en-US" dirty="0" err="1"/>
              <a:t>pozor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to. </a:t>
            </a:r>
            <a:r>
              <a:rPr lang="en-US" dirty="0" err="1"/>
              <a:t>Casta</a:t>
            </a:r>
            <a:r>
              <a:rPr lang="en-US" dirty="0"/>
              <a:t> </a:t>
            </a:r>
            <a:r>
              <a:rPr lang="en-US" dirty="0" err="1"/>
              <a:t>chyba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B1A03-ADE1-2F45-B8DE-86E9C471E3E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48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A=10</a:t>
            </a:r>
          </a:p>
          <a:p>
            <a:r>
              <a:rPr lang="en-US" dirty="0"/>
              <a:t>B=5</a:t>
            </a:r>
          </a:p>
          <a:p>
            <a:r>
              <a:rPr lang="en-US" dirty="0"/>
              <a:t>C=5</a:t>
            </a:r>
          </a:p>
          <a:p>
            <a:r>
              <a:rPr lang="en-US" dirty="0"/>
              <a:t>D=10</a:t>
            </a:r>
          </a:p>
          <a:p>
            <a:r>
              <a:rPr lang="en-US" dirty="0"/>
              <a:t>E=1</a:t>
            </a:r>
          </a:p>
          <a:p>
            <a:r>
              <a:rPr lang="en-US" dirty="0"/>
              <a:t>G=4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B1A03-ADE1-2F45-B8DE-86E9C471E3E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470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this exercise? -&gt; usually we want just some parts of data -&gt; filtering take a lot of programming</a:t>
            </a:r>
          </a:p>
          <a:p>
            <a:r>
              <a:rPr lang="en-US" dirty="0"/>
              <a:t>Every second letter -&gt;</a:t>
            </a:r>
          </a:p>
          <a:p>
            <a:r>
              <a:rPr lang="en-US" dirty="0"/>
              <a:t>Different file extensions -&gt; we need to learn how to distinguish files so we can do different things with each file type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B1A03-ADE1-2F45-B8DE-86E9C471E3E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899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Prime numbers are cornerstone of all of the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B1A03-ADE1-2F45-B8DE-86E9C471E3EC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76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276-16B6-2A48-86C0-BE7657511950}" type="datetimeFigureOut">
              <a:rPr lang="cs-CZ" smtClean="0"/>
              <a:t>16.05.19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CD01B-DD4F-3844-920F-6DB23F85A7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995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276-16B6-2A48-86C0-BE7657511950}" type="datetimeFigureOut">
              <a:rPr lang="cs-CZ" smtClean="0"/>
              <a:t>16.05.19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CD01B-DD4F-3844-920F-6DB23F85A7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598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276-16B6-2A48-86C0-BE7657511950}" type="datetimeFigureOut">
              <a:rPr lang="cs-CZ" smtClean="0"/>
              <a:t>16.05.19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CD01B-DD4F-3844-920F-6DB23F85A76D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568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276-16B6-2A48-86C0-BE7657511950}" type="datetimeFigureOut">
              <a:rPr lang="cs-CZ" smtClean="0"/>
              <a:t>16.05.19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CD01B-DD4F-3844-920F-6DB23F85A7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8552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276-16B6-2A48-86C0-BE7657511950}" type="datetimeFigureOut">
              <a:rPr lang="cs-CZ" smtClean="0"/>
              <a:t>16.05.19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CD01B-DD4F-3844-920F-6DB23F85A76D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506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276-16B6-2A48-86C0-BE7657511950}" type="datetimeFigureOut">
              <a:rPr lang="cs-CZ" smtClean="0"/>
              <a:t>16.05.19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CD01B-DD4F-3844-920F-6DB23F85A7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0564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276-16B6-2A48-86C0-BE7657511950}" type="datetimeFigureOut">
              <a:rPr lang="cs-CZ" smtClean="0"/>
              <a:t>16.05.19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CD01B-DD4F-3844-920F-6DB23F85A7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1654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276-16B6-2A48-86C0-BE7657511950}" type="datetimeFigureOut">
              <a:rPr lang="cs-CZ" smtClean="0"/>
              <a:t>16.05.19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CD01B-DD4F-3844-920F-6DB23F85A7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517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276-16B6-2A48-86C0-BE7657511950}" type="datetimeFigureOut">
              <a:rPr lang="cs-CZ" smtClean="0"/>
              <a:t>16.05.19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CD01B-DD4F-3844-920F-6DB23F85A7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658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276-16B6-2A48-86C0-BE7657511950}" type="datetimeFigureOut">
              <a:rPr lang="cs-CZ" smtClean="0"/>
              <a:t>16.05.19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CD01B-DD4F-3844-920F-6DB23F85A7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857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276-16B6-2A48-86C0-BE7657511950}" type="datetimeFigureOut">
              <a:rPr lang="cs-CZ" smtClean="0"/>
              <a:t>16.05.19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CD01B-DD4F-3844-920F-6DB23F85A7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907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276-16B6-2A48-86C0-BE7657511950}" type="datetimeFigureOut">
              <a:rPr lang="cs-CZ" smtClean="0"/>
              <a:t>16.05.19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CD01B-DD4F-3844-920F-6DB23F85A7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689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276-16B6-2A48-86C0-BE7657511950}" type="datetimeFigureOut">
              <a:rPr lang="cs-CZ" smtClean="0"/>
              <a:t>16.05.19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CD01B-DD4F-3844-920F-6DB23F85A7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492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276-16B6-2A48-86C0-BE7657511950}" type="datetimeFigureOut">
              <a:rPr lang="cs-CZ" smtClean="0"/>
              <a:t>16.05.19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CD01B-DD4F-3844-920F-6DB23F85A7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112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276-16B6-2A48-86C0-BE7657511950}" type="datetimeFigureOut">
              <a:rPr lang="cs-CZ" smtClean="0"/>
              <a:t>16.05.19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CD01B-DD4F-3844-920F-6DB23F85A7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697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CD01B-DD4F-3844-920F-6DB23F85A76D}" type="slidenum">
              <a:rPr lang="cs-CZ" smtClean="0"/>
              <a:t>‹#›</a:t>
            </a:fld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276-16B6-2A48-86C0-BE7657511950}" type="datetimeFigureOut">
              <a:rPr lang="cs-CZ" smtClean="0"/>
              <a:t>16.05.19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388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9276-16B6-2A48-86C0-BE7657511950}" type="datetimeFigureOut">
              <a:rPr lang="cs-CZ" smtClean="0"/>
              <a:t>16.05.19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8CD01B-DD4F-3844-920F-6DB23F85A7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76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reference.readthedocs.io/en/latest/docs/str/escape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A258-0A1B-874E-9249-C311EE502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Python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39971-2DB0-674E-A9A7-33642B8BB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Workshopy </a:t>
            </a:r>
            <a:r>
              <a:rPr lang="cs-CZ" dirty="0" err="1"/>
              <a:t>thingy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0740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2ACC-4680-4C44-AF93-BA0EF55F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5435-DA96-654D-B293-0F7EAF37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Start python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terminal</a:t>
            </a:r>
            <a:endParaRPr lang="cs-CZ" dirty="0"/>
          </a:p>
          <a:p>
            <a:r>
              <a:rPr lang="cs-CZ" dirty="0"/>
              <a:t>Just type python</a:t>
            </a:r>
          </a:p>
          <a:p>
            <a:r>
              <a:rPr lang="cs-CZ" dirty="0"/>
              <a:t>At </a:t>
            </a:r>
            <a:r>
              <a:rPr lang="cs-CZ" dirty="0" err="1"/>
              <a:t>the</a:t>
            </a:r>
            <a:r>
              <a:rPr lang="cs-CZ" dirty="0"/>
              <a:t> start </a:t>
            </a:r>
            <a:r>
              <a:rPr lang="cs-CZ" dirty="0" err="1"/>
              <a:t>of</a:t>
            </a:r>
            <a:r>
              <a:rPr lang="cs-CZ" dirty="0"/>
              <a:t> line </a:t>
            </a:r>
            <a:r>
              <a:rPr lang="cs-CZ" dirty="0" err="1"/>
              <a:t>should</a:t>
            </a:r>
            <a:r>
              <a:rPr lang="cs-CZ" dirty="0"/>
              <a:t> </a:t>
            </a:r>
            <a:r>
              <a:rPr lang="cs-CZ" dirty="0" err="1"/>
              <a:t>appear</a:t>
            </a:r>
            <a:r>
              <a:rPr lang="cs-CZ" dirty="0"/>
              <a:t> &gt;&gt;&gt;</a:t>
            </a:r>
          </a:p>
          <a:p>
            <a:endParaRPr lang="cs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BE683-8B41-1447-B919-659D7157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31" y="4364272"/>
            <a:ext cx="7951273" cy="119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3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2ACC-4680-4C44-AF93-BA0EF55F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5435-DA96-654D-B293-0F7EAF37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Start python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terminal</a:t>
            </a:r>
            <a:endParaRPr lang="cs-CZ" dirty="0"/>
          </a:p>
          <a:p>
            <a:r>
              <a:rPr lang="cs-CZ" dirty="0"/>
              <a:t>Just type python</a:t>
            </a:r>
          </a:p>
          <a:p>
            <a:r>
              <a:rPr lang="cs-CZ" dirty="0"/>
              <a:t>At </a:t>
            </a:r>
            <a:r>
              <a:rPr lang="cs-CZ" dirty="0" err="1"/>
              <a:t>the</a:t>
            </a:r>
            <a:r>
              <a:rPr lang="cs-CZ" dirty="0"/>
              <a:t> start </a:t>
            </a:r>
            <a:r>
              <a:rPr lang="cs-CZ" dirty="0" err="1"/>
              <a:t>of</a:t>
            </a:r>
            <a:r>
              <a:rPr lang="cs-CZ" dirty="0"/>
              <a:t> line </a:t>
            </a:r>
            <a:r>
              <a:rPr lang="cs-CZ" dirty="0" err="1"/>
              <a:t>should</a:t>
            </a:r>
            <a:r>
              <a:rPr lang="cs-CZ" dirty="0"/>
              <a:t> </a:t>
            </a:r>
            <a:r>
              <a:rPr lang="cs-CZ" dirty="0" err="1"/>
              <a:t>appear</a:t>
            </a:r>
            <a:r>
              <a:rPr lang="cs-CZ" dirty="0"/>
              <a:t> &gt;&gt;&gt;</a:t>
            </a:r>
          </a:p>
          <a:p>
            <a:endParaRPr lang="cs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BE683-8B41-1447-B919-659D7157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3645153"/>
            <a:ext cx="7951273" cy="1199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E97BE-2B35-5F4E-AD5F-D610545F4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239" y="5316446"/>
            <a:ext cx="7951273" cy="1199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095C5E-98B0-4C4C-9D71-75CBB2A1A9C6}"/>
              </a:ext>
            </a:extLst>
          </p:cNvPr>
          <p:cNvSpPr/>
          <p:nvPr/>
        </p:nvSpPr>
        <p:spPr>
          <a:xfrm>
            <a:off x="4608986" y="3575908"/>
            <a:ext cx="3515282" cy="1282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12CAA2-65CD-8346-84AA-93C3093C2356}"/>
              </a:ext>
            </a:extLst>
          </p:cNvPr>
          <p:cNvSpPr/>
          <p:nvPr/>
        </p:nvSpPr>
        <p:spPr>
          <a:xfrm>
            <a:off x="0" y="3804362"/>
            <a:ext cx="5005388" cy="1282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D6-812E-CE46-A896-97658E59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986" y="3659607"/>
            <a:ext cx="7951273" cy="1199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376093-29AC-8541-B030-FC12A54834F1}"/>
              </a:ext>
            </a:extLst>
          </p:cNvPr>
          <p:cNvSpPr/>
          <p:nvPr/>
        </p:nvSpPr>
        <p:spPr>
          <a:xfrm>
            <a:off x="3340894" y="3590362"/>
            <a:ext cx="4275610" cy="1282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57157F-E7F5-444A-AF58-44F37112ECF2}"/>
              </a:ext>
            </a:extLst>
          </p:cNvPr>
          <p:cNvSpPr/>
          <p:nvPr/>
        </p:nvSpPr>
        <p:spPr>
          <a:xfrm>
            <a:off x="7616504" y="3859214"/>
            <a:ext cx="5005388" cy="1282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8DD481-926A-6240-AA1F-C8EA3066C601}"/>
              </a:ext>
            </a:extLst>
          </p:cNvPr>
          <p:cNvSpPr/>
          <p:nvPr/>
        </p:nvSpPr>
        <p:spPr>
          <a:xfrm>
            <a:off x="10713775" y="3076211"/>
            <a:ext cx="5005388" cy="1282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684C9F-2FF2-E642-BB23-56F20CE4BD65}"/>
              </a:ext>
            </a:extLst>
          </p:cNvPr>
          <p:cNvSpPr txBox="1"/>
          <p:nvPr/>
        </p:nvSpPr>
        <p:spPr>
          <a:xfrm>
            <a:off x="838200" y="4050049"/>
            <a:ext cx="250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was here by default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56EEDD-1D4D-0840-B303-ED0A0102E0B4}"/>
              </a:ext>
            </a:extLst>
          </p:cNvPr>
          <p:cNvSpPr txBox="1"/>
          <p:nvPr/>
        </p:nvSpPr>
        <p:spPr>
          <a:xfrm>
            <a:off x="7594895" y="3989579"/>
            <a:ext cx="250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I wrote this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0BD231-047E-C44C-93D0-786CD2AF59C4}"/>
              </a:ext>
            </a:extLst>
          </p:cNvPr>
          <p:cNvSpPr txBox="1"/>
          <p:nvPr/>
        </p:nvSpPr>
        <p:spPr>
          <a:xfrm>
            <a:off x="4382147" y="4927853"/>
            <a:ext cx="250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what </a:t>
            </a:r>
            <a:r>
              <a:rPr lang="en-GB" dirty="0" err="1"/>
              <a:t>appeard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9819B9-93A3-3C4E-8352-FF9B7422BE5C}"/>
              </a:ext>
            </a:extLst>
          </p:cNvPr>
          <p:cNvSpPr/>
          <p:nvPr/>
        </p:nvSpPr>
        <p:spPr>
          <a:xfrm>
            <a:off x="1806317" y="5202840"/>
            <a:ext cx="8291271" cy="299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0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D616-921A-2340-91B4-F4C03B24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0F52-CF87-AD43-AE1C-AE616B1CB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Mathematical operations</a:t>
            </a:r>
          </a:p>
          <a:p>
            <a:pPr lvl="1"/>
            <a:r>
              <a:rPr lang="en-GB" dirty="0"/>
              <a:t>Addition: 2+2</a:t>
            </a:r>
          </a:p>
          <a:p>
            <a:pPr lvl="1"/>
            <a:r>
              <a:rPr lang="en-GB" dirty="0"/>
              <a:t>Multiplication: 2*2</a:t>
            </a:r>
          </a:p>
          <a:p>
            <a:pPr lvl="1"/>
            <a:r>
              <a:rPr lang="en-GB" dirty="0"/>
              <a:t>Squaring: 2**2</a:t>
            </a:r>
          </a:p>
          <a:p>
            <a:pPr lvl="1"/>
            <a:r>
              <a:rPr lang="en-GB" dirty="0"/>
              <a:t>Dividing: 2/2</a:t>
            </a:r>
          </a:p>
          <a:p>
            <a:pPr lvl="1"/>
            <a:r>
              <a:rPr lang="en-GB" dirty="0"/>
              <a:t>Operation order: 2*(2-2)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04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D616-921A-2340-91B4-F4C03B24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0F52-CF87-AD43-AE1C-AE616B1CB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Mathematical operations</a:t>
            </a:r>
          </a:p>
          <a:p>
            <a:pPr lvl="1"/>
            <a:r>
              <a:rPr lang="en-GB" dirty="0"/>
              <a:t>Addition: 2+2</a:t>
            </a:r>
          </a:p>
          <a:p>
            <a:pPr lvl="1"/>
            <a:r>
              <a:rPr lang="en-GB" dirty="0"/>
              <a:t>Multiplication: 2*2</a:t>
            </a:r>
          </a:p>
          <a:p>
            <a:pPr lvl="1"/>
            <a:r>
              <a:rPr lang="en-GB" dirty="0"/>
              <a:t>Squaring: 2**2</a:t>
            </a:r>
          </a:p>
          <a:p>
            <a:pPr lvl="1"/>
            <a:r>
              <a:rPr lang="en-GB" dirty="0"/>
              <a:t>Dividing: 2/2</a:t>
            </a:r>
          </a:p>
          <a:p>
            <a:pPr lvl="1"/>
            <a:r>
              <a:rPr lang="en-GB" dirty="0"/>
              <a:t>Operation order: 2*(2-2)</a:t>
            </a:r>
          </a:p>
          <a:p>
            <a:r>
              <a:rPr lang="en-GB" dirty="0"/>
              <a:t>Writing messages</a:t>
            </a:r>
          </a:p>
          <a:p>
            <a:pPr lvl="1"/>
            <a:r>
              <a:rPr lang="en-GB" dirty="0"/>
              <a:t>print(“</a:t>
            </a:r>
            <a:r>
              <a:rPr lang="en-GB" dirty="0" err="1"/>
              <a:t>Darude</a:t>
            </a:r>
            <a:r>
              <a:rPr lang="en-GB" dirty="0"/>
              <a:t> Sandstorm is the most epic song!”)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13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D616-921A-2340-91B4-F4C03B24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commands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30F52-CF87-AD43-AE1C-AE616B1CB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Mathematical operations</a:t>
                </a:r>
              </a:p>
              <a:p>
                <a:pPr lvl="1"/>
                <a:r>
                  <a:rPr lang="en-GB" dirty="0"/>
                  <a:t>Addition or Subtraction: 2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GB" dirty="0"/>
                  <a:t>2 </a:t>
                </a:r>
              </a:p>
              <a:p>
                <a:pPr lvl="1"/>
                <a:r>
                  <a:rPr lang="en-GB" dirty="0"/>
                  <a:t>Multiplication: 2*2</a:t>
                </a:r>
              </a:p>
              <a:p>
                <a:pPr lvl="1"/>
                <a:r>
                  <a:rPr lang="en-GB" dirty="0"/>
                  <a:t>Squaring: 2**2</a:t>
                </a:r>
              </a:p>
              <a:p>
                <a:pPr lvl="1"/>
                <a:r>
                  <a:rPr lang="en-GB" dirty="0"/>
                  <a:t>Dividing: 2/2</a:t>
                </a:r>
              </a:p>
              <a:p>
                <a:pPr lvl="1"/>
                <a:r>
                  <a:rPr lang="en-GB" dirty="0"/>
                  <a:t>Operation order: 2*(2-2)</a:t>
                </a:r>
              </a:p>
              <a:p>
                <a:pPr lvl="1"/>
                <a:r>
                  <a:rPr lang="en-GB" dirty="0"/>
                  <a:t>Works with negative, decimal or complex numbers too</a:t>
                </a:r>
              </a:p>
              <a:p>
                <a:r>
                  <a:rPr lang="en-GB" dirty="0"/>
                  <a:t>Writing messages</a:t>
                </a:r>
              </a:p>
              <a:p>
                <a:pPr lvl="1"/>
                <a:r>
                  <a:rPr lang="en-GB" dirty="0"/>
                  <a:t>print(“</a:t>
                </a:r>
                <a:r>
                  <a:rPr lang="en-GB" dirty="0" err="1"/>
                  <a:t>Darude</a:t>
                </a:r>
                <a:r>
                  <a:rPr lang="en-GB" dirty="0"/>
                  <a:t> Sandstorm is the most epic song!”)</a:t>
                </a:r>
              </a:p>
              <a:p>
                <a:r>
                  <a:rPr lang="en-GB" dirty="0"/>
                  <a:t>End the python</a:t>
                </a:r>
              </a:p>
              <a:p>
                <a:pPr lvl="1"/>
                <a:r>
                  <a:rPr lang="en-GB" dirty="0"/>
                  <a:t>exit()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30F52-CF87-AD43-AE1C-AE616B1CB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92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3F87-3CCB-F443-8138-B77D9612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70358-7CEF-564D-A336-60C58ADDA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Pointers</a:t>
            </a:r>
            <a:r>
              <a:rPr lang="cs-CZ" dirty="0"/>
              <a:t> -&gt; point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memory</a:t>
            </a:r>
            <a:r>
              <a:rPr lang="cs-CZ" dirty="0"/>
              <a:t> </a:t>
            </a:r>
            <a:r>
              <a:rPr lang="cs-CZ" dirty="0" err="1"/>
              <a:t>where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actual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stored</a:t>
            </a:r>
            <a:endParaRPr lang="cs-CZ" dirty="0"/>
          </a:p>
          <a:p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typing</a:t>
            </a:r>
            <a:r>
              <a:rPr lang="cs-CZ" dirty="0"/>
              <a:t> -&gt;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guess</a:t>
            </a:r>
            <a:r>
              <a:rPr lang="cs-CZ" dirty="0"/>
              <a:t> </a:t>
            </a:r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variable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want</a:t>
            </a:r>
            <a:r>
              <a:rPr lang="cs-CZ" dirty="0"/>
              <a:t> to use</a:t>
            </a:r>
            <a:endParaRPr lang="en-GB" dirty="0"/>
          </a:p>
          <a:p>
            <a:r>
              <a:rPr lang="en-GB" dirty="0"/>
              <a:t>Used for storing information</a:t>
            </a:r>
          </a:p>
          <a:p>
            <a:r>
              <a:rPr lang="en-GB" dirty="0"/>
              <a:t>Numbers -&gt; multiple types</a:t>
            </a:r>
          </a:p>
          <a:p>
            <a:r>
              <a:rPr lang="en-GB" dirty="0"/>
              <a:t>Text -&gt; string or character</a:t>
            </a:r>
          </a:p>
          <a:p>
            <a:r>
              <a:rPr lang="en-GB" dirty="0"/>
              <a:t>Logical values -&gt; </a:t>
            </a:r>
            <a:r>
              <a:rPr lang="en-GB" dirty="0" err="1"/>
              <a:t>boolean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63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1FD1-FE0A-5649-8026-A84965B7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types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65D9F-4544-9348-92EC-158D571DA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Integers</a:t>
            </a:r>
          </a:p>
          <a:p>
            <a:pPr lvl="1"/>
            <a:r>
              <a:rPr lang="en-GB" dirty="0"/>
              <a:t>x=1 </a:t>
            </a:r>
          </a:p>
          <a:p>
            <a:r>
              <a:rPr lang="en-GB" dirty="0"/>
              <a:t>Float</a:t>
            </a:r>
          </a:p>
          <a:p>
            <a:pPr lvl="1"/>
            <a:r>
              <a:rPr lang="en-GB" dirty="0" err="1"/>
              <a:t>my_float</a:t>
            </a:r>
            <a:r>
              <a:rPr lang="en-GB" dirty="0"/>
              <a:t>=1.12432</a:t>
            </a:r>
          </a:p>
          <a:p>
            <a:r>
              <a:rPr lang="en-GB" dirty="0"/>
              <a:t>Complex</a:t>
            </a:r>
          </a:p>
          <a:p>
            <a:pPr lvl="1"/>
            <a:r>
              <a:rPr lang="en-GB" dirty="0" err="1"/>
              <a:t>my_comp</a:t>
            </a:r>
            <a:r>
              <a:rPr lang="en-GB" dirty="0"/>
              <a:t> = 2 + 4j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97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FCA-5861-214B-A8F1-2BAE6144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 -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481D-09A2-5346-83A9-61DA5BEB9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Addition</a:t>
            </a:r>
          </a:p>
          <a:p>
            <a:pPr lvl="1"/>
            <a:r>
              <a:rPr lang="cs-CZ" dirty="0" err="1"/>
              <a:t>x</a:t>
            </a:r>
            <a:r>
              <a:rPr lang="cs-CZ" dirty="0"/>
              <a:t> + </a:t>
            </a:r>
            <a:r>
              <a:rPr lang="cs-CZ" dirty="0" err="1"/>
              <a:t>y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Substraction</a:t>
            </a:r>
            <a:endParaRPr lang="en-GB" dirty="0"/>
          </a:p>
          <a:p>
            <a:pPr lvl="1"/>
            <a:r>
              <a:rPr lang="cs-CZ" dirty="0" err="1"/>
              <a:t>x</a:t>
            </a:r>
            <a:r>
              <a:rPr lang="cs-CZ" dirty="0"/>
              <a:t> - </a:t>
            </a:r>
            <a:r>
              <a:rPr lang="cs-CZ" dirty="0" err="1"/>
              <a:t>y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Multiplication</a:t>
            </a:r>
          </a:p>
          <a:p>
            <a:pPr lvl="1"/>
            <a:r>
              <a:rPr lang="cs-CZ" dirty="0" err="1"/>
              <a:t>x</a:t>
            </a:r>
            <a:r>
              <a:rPr lang="cs-CZ" dirty="0"/>
              <a:t> * </a:t>
            </a:r>
            <a:r>
              <a:rPr lang="cs-CZ" dirty="0" err="1"/>
              <a:t>y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Division</a:t>
            </a:r>
          </a:p>
          <a:p>
            <a:pPr lvl="1"/>
            <a:r>
              <a:rPr lang="cs-CZ" dirty="0" err="1"/>
              <a:t>x</a:t>
            </a:r>
            <a:r>
              <a:rPr lang="cs-CZ" dirty="0"/>
              <a:t> / </a:t>
            </a:r>
            <a:r>
              <a:rPr lang="cs-CZ" dirty="0" err="1"/>
              <a:t>y</a:t>
            </a:r>
            <a:endParaRPr lang="cs-CZ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050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FCA-5861-214B-A8F1-2BAE6144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 -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481D-09A2-5346-83A9-61DA5BEB9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Modulus</a:t>
            </a:r>
          </a:p>
          <a:p>
            <a:pPr lvl="1"/>
            <a:r>
              <a:rPr lang="cs-CZ" dirty="0" err="1"/>
              <a:t>x</a:t>
            </a:r>
            <a:r>
              <a:rPr lang="cs-CZ" dirty="0"/>
              <a:t> % </a:t>
            </a:r>
            <a:r>
              <a:rPr lang="cs-CZ" dirty="0" err="1"/>
              <a:t>y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Exponentiation</a:t>
            </a:r>
          </a:p>
          <a:p>
            <a:pPr lvl="1"/>
            <a:r>
              <a:rPr lang="cs-CZ" dirty="0" err="1"/>
              <a:t>x</a:t>
            </a:r>
            <a:r>
              <a:rPr lang="cs-CZ" dirty="0"/>
              <a:t> ** </a:t>
            </a:r>
            <a:r>
              <a:rPr lang="cs-CZ" dirty="0" err="1"/>
              <a:t>y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Floor division</a:t>
            </a:r>
          </a:p>
          <a:p>
            <a:pPr lvl="1"/>
            <a:r>
              <a:rPr lang="cs-CZ" dirty="0" err="1"/>
              <a:t>x</a:t>
            </a:r>
            <a:r>
              <a:rPr lang="cs-CZ" dirty="0"/>
              <a:t> // </a:t>
            </a:r>
            <a:r>
              <a:rPr lang="cs-CZ" dirty="0" err="1"/>
              <a:t>y</a:t>
            </a:r>
            <a:endParaRPr lang="cs-CZ" dirty="0"/>
          </a:p>
          <a:p>
            <a:r>
              <a:rPr lang="cs-CZ" dirty="0" err="1"/>
              <a:t>Round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  <a:p>
            <a:pPr lvl="1"/>
            <a:r>
              <a:rPr lang="cs-CZ" dirty="0" err="1"/>
              <a:t>round</a:t>
            </a:r>
            <a:r>
              <a:rPr lang="cs-CZ" dirty="0"/>
              <a:t>(</a:t>
            </a:r>
            <a:r>
              <a:rPr lang="cs-CZ" dirty="0" err="1"/>
              <a:t>number</a:t>
            </a:r>
            <a:r>
              <a:rPr lang="cs-CZ" dirty="0"/>
              <a:t>, </a:t>
            </a:r>
            <a:r>
              <a:rPr lang="cs-CZ" dirty="0" err="1"/>
              <a:t>places</a:t>
            </a:r>
            <a:r>
              <a:rPr lang="cs-CZ" dirty="0"/>
              <a:t>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474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78E8478-9C91-1A46-8D61-DA0DE96F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GB" dirty="0"/>
              <a:t>Check of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210E-FBF6-6244-8A73-F889FCBBD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Which kind of variable is stored in x?</a:t>
            </a:r>
          </a:p>
          <a:p>
            <a:r>
              <a:rPr lang="en" dirty="0"/>
              <a:t>What is the difference between </a:t>
            </a:r>
            <a:r>
              <a:rPr lang="en" b="1" dirty="0"/>
              <a:t>9 / 2</a:t>
            </a:r>
            <a:r>
              <a:rPr lang="en" dirty="0"/>
              <a:t> and </a:t>
            </a:r>
            <a:r>
              <a:rPr lang="en" b="1" dirty="0"/>
              <a:t>9 // 2</a:t>
            </a:r>
            <a:r>
              <a:rPr lang="en" dirty="0"/>
              <a:t>?</a:t>
            </a:r>
          </a:p>
          <a:p>
            <a:r>
              <a:rPr lang="en" dirty="0"/>
              <a:t>What is the result of 10 ** 5?</a:t>
            </a:r>
          </a:p>
        </p:txBody>
      </p:sp>
    </p:spTree>
    <p:extLst>
      <p:ext uri="{BB962C8B-B14F-4D97-AF65-F5344CB8AC3E}">
        <p14:creationId xmlns:p14="http://schemas.microsoft.com/office/powerpoint/2010/main" val="94401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B8B7-D36A-754A-8F73-16656D45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1CE0-4F50-5D4E-9E86-E3D48797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your background? </a:t>
            </a:r>
          </a:p>
          <a:p>
            <a:r>
              <a:rPr lang="en-GB" dirty="0"/>
              <a:t>What brings you here? / What do you expect from this workshop?</a:t>
            </a:r>
          </a:p>
          <a:p>
            <a:r>
              <a:rPr lang="en-GB" dirty="0"/>
              <a:t>How would you like to use the knowledge gained here?</a:t>
            </a:r>
          </a:p>
          <a:p>
            <a:r>
              <a:rPr lang="en-GB" dirty="0"/>
              <a:t>Random fact </a:t>
            </a:r>
          </a:p>
        </p:txBody>
      </p:sp>
    </p:spTree>
    <p:extLst>
      <p:ext uri="{BB962C8B-B14F-4D97-AF65-F5344CB8AC3E}">
        <p14:creationId xmlns:p14="http://schemas.microsoft.com/office/powerpoint/2010/main" val="3803092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3C89D-599D-B441-8A81-D06960DB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Operator exercise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exc_01.py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F2A7-ADC7-0C48-8FCE-2A2AE08E5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Compute BMI calculation</a:t>
            </a:r>
          </a:p>
          <a:p>
            <a:r>
              <a:rPr lang="en-GB" dirty="0">
                <a:solidFill>
                  <a:schemeClr val="bg1"/>
                </a:solidFill>
              </a:rPr>
              <a:t>Convert weight from into stones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Add">
            <a:extLst>
              <a:ext uri="{FF2B5EF4-FFF2-40B4-BE49-F238E27FC236}">
                <a16:creationId xmlns:a16="http://schemas.microsoft.com/office/drawing/2014/main" id="{545EEFD5-7288-4040-98F3-177427883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0804" y="443971"/>
            <a:ext cx="2471387" cy="2471387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CEBB5F-1772-E441-986C-65F9BC252EC0}"/>
              </a:ext>
            </a:extLst>
          </p:cNvPr>
          <p:cNvSpPr txBox="1">
            <a:spLocks/>
          </p:cNvSpPr>
          <p:nvPr/>
        </p:nvSpPr>
        <p:spPr>
          <a:xfrm>
            <a:off x="5422246" y="2689228"/>
            <a:ext cx="6096000" cy="396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Useful commands: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+ - * /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** -&gt; square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// floor division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% modulus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39C11-2A50-D94C-8BE6-D5A80B439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281" y="4173644"/>
            <a:ext cx="2863395" cy="79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29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9C05-2E28-754A-8453-9983306D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3BC7-BB5C-6940-9768-DC9CBBAB2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Marked by apostrophes</a:t>
            </a:r>
          </a:p>
          <a:p>
            <a:pPr lvl="1"/>
            <a:r>
              <a:rPr lang="en-GB" dirty="0"/>
              <a:t>We can use ‘ ‘ or “ “ or “”” ”””</a:t>
            </a:r>
          </a:p>
          <a:p>
            <a:pPr lvl="1"/>
            <a:r>
              <a:rPr lang="en-GB" dirty="0"/>
              <a:t>‘ ’ and “ ” -&gt; no functional difference, can be used </a:t>
            </a:r>
            <a:r>
              <a:rPr lang="en-GB" u="sng" dirty="0"/>
              <a:t>only on single line</a:t>
            </a:r>
          </a:p>
          <a:p>
            <a:pPr lvl="2"/>
            <a:r>
              <a:rPr lang="en-GB" dirty="0">
                <a:highlight>
                  <a:srgbClr val="00FF00"/>
                </a:highlight>
              </a:rPr>
              <a:t>Good example</a:t>
            </a:r>
            <a:r>
              <a:rPr lang="en-GB" dirty="0"/>
              <a:t>: txt = “</a:t>
            </a:r>
            <a:r>
              <a:rPr lang="en-GB" i="1" u="sng" dirty="0"/>
              <a:t>Hi, now txt variable stores this single line text</a:t>
            </a:r>
            <a:r>
              <a:rPr lang="en-GB" dirty="0"/>
              <a:t>”</a:t>
            </a:r>
          </a:p>
          <a:p>
            <a:pPr lvl="2"/>
            <a:r>
              <a:rPr lang="en-GB" dirty="0">
                <a:highlight>
                  <a:srgbClr val="FF0000"/>
                </a:highlight>
              </a:rPr>
              <a:t>Bad example</a:t>
            </a:r>
            <a:r>
              <a:rPr lang="en-GB" dirty="0"/>
              <a:t>: txt_2 = “</a:t>
            </a:r>
            <a:r>
              <a:rPr lang="en-GB" i="1" u="sng" dirty="0"/>
              <a:t>Hi, no we try to store multiple</a:t>
            </a:r>
          </a:p>
          <a:p>
            <a:pPr marL="2743200" lvl="6" indent="0">
              <a:buNone/>
            </a:pPr>
            <a:r>
              <a:rPr lang="en-GB" i="1" u="sng" dirty="0"/>
              <a:t>Lines in this variable, </a:t>
            </a:r>
          </a:p>
          <a:p>
            <a:pPr marL="2743200" lvl="6" indent="0">
              <a:buNone/>
            </a:pPr>
            <a:r>
              <a:rPr lang="en-GB" i="1" u="sng" dirty="0"/>
              <a:t>which will brake our code </a:t>
            </a:r>
            <a:r>
              <a:rPr lang="en-GB" i="1" u="sng" dirty="0">
                <a:sym typeface="Wingdings" pitchFamily="2" charset="2"/>
              </a:rPr>
              <a:t>: ( </a:t>
            </a:r>
            <a:r>
              <a:rPr lang="en-GB" dirty="0">
                <a:sym typeface="Wingdings" pitchFamily="2" charset="2"/>
              </a:rPr>
              <a:t>“</a:t>
            </a:r>
            <a:endParaRPr lang="en-GB" dirty="0"/>
          </a:p>
          <a:p>
            <a:pPr lvl="1"/>
            <a:r>
              <a:rPr lang="en-GB" dirty="0"/>
              <a:t>‘ ’ -&gt; usually single character inside</a:t>
            </a:r>
          </a:p>
          <a:p>
            <a:pPr lvl="1"/>
            <a:r>
              <a:rPr lang="en-GB" dirty="0"/>
              <a:t>“ ” -&gt; usually multiple characters inside</a:t>
            </a:r>
          </a:p>
          <a:p>
            <a:pPr lvl="1"/>
            <a:r>
              <a:rPr lang="en-GB" dirty="0"/>
              <a:t>“”” “”” -&gt; text which spans across multiple lines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502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E540-2338-204F-999A-5D525DA8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40D7-9562-0F40-BEDE-BA2AB6E21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line: \n</a:t>
            </a:r>
          </a:p>
          <a:p>
            <a:r>
              <a:rPr lang="en-GB" dirty="0"/>
              <a:t>Tabulator: \t</a:t>
            </a:r>
          </a:p>
          <a:p>
            <a:r>
              <a:rPr lang="en-GB" dirty="0"/>
              <a:t>Escaping functional characters with \</a:t>
            </a:r>
          </a:p>
          <a:p>
            <a:pPr lvl="1"/>
            <a:r>
              <a:rPr lang="en-GB" dirty="0"/>
              <a:t>E.g. :</a:t>
            </a:r>
          </a:p>
          <a:p>
            <a:pPr lvl="2"/>
            <a:r>
              <a:rPr lang="en-GB" dirty="0"/>
              <a:t>\\</a:t>
            </a:r>
          </a:p>
          <a:p>
            <a:pPr lvl="2"/>
            <a:r>
              <a:rPr lang="en-GB" dirty="0"/>
              <a:t>\”</a:t>
            </a:r>
          </a:p>
          <a:p>
            <a:pPr lvl="2"/>
            <a:r>
              <a:rPr lang="en-GB" dirty="0"/>
              <a:t>\’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467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17EF-303C-204F-93BE-BD233588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print “ or ‘ in with print command?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32524-6AA0-D744-A9FC-8BB7FECBD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Character escaping</a:t>
            </a:r>
          </a:p>
          <a:p>
            <a:pPr lvl="1"/>
            <a:r>
              <a:rPr lang="en-GB" dirty="0"/>
              <a:t>Done with \</a:t>
            </a:r>
          </a:p>
          <a:p>
            <a:pPr lvl="1"/>
            <a:r>
              <a:rPr lang="en-GB" dirty="0"/>
              <a:t>The \ symbol has to functions: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Negates special effect of character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Add special function to a character</a:t>
            </a:r>
          </a:p>
          <a:p>
            <a:r>
              <a:rPr lang="en-GB" dirty="0"/>
              <a:t>Negating effect</a:t>
            </a:r>
          </a:p>
          <a:p>
            <a:pPr lvl="2"/>
            <a:r>
              <a:rPr lang="en-GB" dirty="0"/>
              <a:t>print(“Now we can print apostrophe \” . Easy.”)</a:t>
            </a:r>
          </a:p>
          <a:p>
            <a:r>
              <a:rPr lang="en-GB" dirty="0"/>
              <a:t>Add special functions</a:t>
            </a:r>
          </a:p>
          <a:p>
            <a:pPr lvl="2"/>
            <a:r>
              <a:rPr lang="en-GB" dirty="0"/>
              <a:t>\n -&gt; new line</a:t>
            </a:r>
          </a:p>
          <a:p>
            <a:pPr lvl="2"/>
            <a:r>
              <a:rPr lang="en-GB" dirty="0"/>
              <a:t>\t -&gt; tabulator</a:t>
            </a:r>
          </a:p>
          <a:p>
            <a:pPr lvl="2"/>
            <a:r>
              <a:rPr lang="en-GB" dirty="0"/>
              <a:t>print(“Now we can print \n multi line text \n in single line. Easy.”)</a:t>
            </a:r>
          </a:p>
          <a:p>
            <a:r>
              <a:rPr lang="en-GB" dirty="0"/>
              <a:t>For more see: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https://python-reference.readthedocs.io/en/latest/docs/str/escapes.html</a:t>
            </a:r>
            <a:r>
              <a:rPr lang="en-GB" dirty="0"/>
              <a:t> 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932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E6AD-4A4F-DE4D-A576-67D5F856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Manipulation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BE1E-1E4B-0E4E-9703-FDD111EF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1494" cy="4351338"/>
          </a:xfrm>
        </p:spPr>
        <p:txBody>
          <a:bodyPr/>
          <a:lstStyle/>
          <a:p>
            <a:r>
              <a:rPr lang="en-GB" dirty="0"/>
              <a:t>Storing in variable</a:t>
            </a:r>
          </a:p>
          <a:p>
            <a:pPr lvl="1"/>
            <a:r>
              <a:rPr lang="en-GB" dirty="0"/>
              <a:t>x=”Hello”</a:t>
            </a:r>
          </a:p>
          <a:p>
            <a:pPr lvl="1"/>
            <a:r>
              <a:rPr lang="en-GB" dirty="0"/>
              <a:t>y=“World”</a:t>
            </a:r>
          </a:p>
          <a:p>
            <a:r>
              <a:rPr lang="en-GB" dirty="0"/>
              <a:t>Merging 2 strings into one</a:t>
            </a:r>
          </a:p>
          <a:p>
            <a:pPr lvl="1"/>
            <a:r>
              <a:rPr lang="en-GB" dirty="0"/>
              <a:t>z=x + y</a:t>
            </a:r>
          </a:p>
          <a:p>
            <a:r>
              <a:rPr lang="en-GB" dirty="0"/>
              <a:t>Repeat one string n-times</a:t>
            </a:r>
          </a:p>
          <a:p>
            <a:pPr lvl="1"/>
            <a:r>
              <a:rPr lang="en-GB" dirty="0"/>
              <a:t>stars = “*” * 10</a:t>
            </a:r>
          </a:p>
        </p:txBody>
      </p:sp>
    </p:spTree>
    <p:extLst>
      <p:ext uri="{BB962C8B-B14F-4D97-AF65-F5344CB8AC3E}">
        <p14:creationId xmlns:p14="http://schemas.microsoft.com/office/powerpoint/2010/main" val="2765744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E6AD-4A4F-DE4D-A576-67D5F856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BE1E-1E4B-0E4E-9703-FDD111EF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7119" cy="4351338"/>
          </a:xfrm>
        </p:spPr>
        <p:txBody>
          <a:bodyPr>
            <a:normAutofit/>
          </a:bodyPr>
          <a:lstStyle/>
          <a:p>
            <a:r>
              <a:rPr lang="en-GB" dirty="0"/>
              <a:t>Storing in variable</a:t>
            </a:r>
          </a:p>
          <a:p>
            <a:pPr lvl="1"/>
            <a:r>
              <a:rPr lang="en-GB" dirty="0"/>
              <a:t>x=”Hello”</a:t>
            </a:r>
          </a:p>
          <a:p>
            <a:pPr lvl="1"/>
            <a:r>
              <a:rPr lang="en-GB" dirty="0"/>
              <a:t>y=“World”</a:t>
            </a:r>
          </a:p>
          <a:p>
            <a:pPr lvl="1"/>
            <a:r>
              <a:rPr lang="en-GB" dirty="0"/>
              <a:t>z=x + y</a:t>
            </a:r>
          </a:p>
          <a:p>
            <a:r>
              <a:rPr lang="en-GB" dirty="0"/>
              <a:t>Print variable</a:t>
            </a:r>
          </a:p>
          <a:p>
            <a:pPr lvl="1"/>
            <a:r>
              <a:rPr lang="en-GB" dirty="0"/>
              <a:t>print(z)</a:t>
            </a:r>
          </a:p>
          <a:p>
            <a:pPr lvl="1"/>
            <a:r>
              <a:rPr lang="en-GB" dirty="0"/>
              <a:t>print(x, y)</a:t>
            </a:r>
          </a:p>
        </p:txBody>
      </p:sp>
    </p:spTree>
    <p:extLst>
      <p:ext uri="{BB962C8B-B14F-4D97-AF65-F5344CB8AC3E}">
        <p14:creationId xmlns:p14="http://schemas.microsoft.com/office/powerpoint/2010/main" val="332065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BB37-A4CE-3548-8644-2840B7A0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6BD3-2ACA-E246-B43E-979F0600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</a:t>
            </a:r>
          </a:p>
          <a:p>
            <a:r>
              <a:rPr lang="en-US" dirty="0"/>
              <a:t>find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upper</a:t>
            </a:r>
          </a:p>
          <a:p>
            <a:r>
              <a:rPr lang="en-US" dirty="0"/>
              <a:t>lower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isAlpha</a:t>
            </a:r>
            <a:endParaRPr lang="en-US" dirty="0"/>
          </a:p>
          <a:p>
            <a:r>
              <a:rPr lang="en-US" dirty="0" err="1"/>
              <a:t>isdigit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96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3C89D-599D-B441-8A81-D06960DB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Print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F2A7-ADC7-0C48-8FCE-2A2AE08E5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Print variable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Print prepared x and y variables with space between words</a:t>
            </a:r>
          </a:p>
          <a:p>
            <a:r>
              <a:rPr lang="en-GB" dirty="0">
                <a:solidFill>
                  <a:schemeClr val="bg1"/>
                </a:solidFill>
              </a:rPr>
              <a:t>Print pyramid of stars with 6 layers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bg1"/>
                </a:solidFill>
              </a:rPr>
              <a:t>*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bg1"/>
                </a:solidFill>
              </a:rPr>
              <a:t>**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bg1"/>
                </a:solidFill>
              </a:rPr>
              <a:t>***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bg1"/>
                </a:solidFill>
              </a:rPr>
              <a:t>****</a:t>
            </a:r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545EEFD5-7288-4040-98F3-177427883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0804" y="443971"/>
            <a:ext cx="2471387" cy="2471387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CEBB5F-1772-E441-986C-65F9BC252EC0}"/>
              </a:ext>
            </a:extLst>
          </p:cNvPr>
          <p:cNvSpPr txBox="1">
            <a:spLocks/>
          </p:cNvSpPr>
          <p:nvPr/>
        </p:nvSpPr>
        <p:spPr>
          <a:xfrm>
            <a:off x="5422246" y="2689228"/>
            <a:ext cx="6096000" cy="396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Useful commands:</a:t>
            </a:r>
          </a:p>
          <a:p>
            <a:pPr lvl="1"/>
            <a:r>
              <a:rPr lang="en-GB" sz="2200" dirty="0">
                <a:solidFill>
                  <a:schemeClr val="tx1"/>
                </a:solidFill>
              </a:rPr>
              <a:t>“ ”</a:t>
            </a:r>
          </a:p>
          <a:p>
            <a:pPr lvl="1"/>
            <a:r>
              <a:rPr lang="en-GB" sz="2200" dirty="0">
                <a:solidFill>
                  <a:schemeClr val="tx1"/>
                </a:solidFill>
              </a:rPr>
              <a:t>print</a:t>
            </a:r>
          </a:p>
          <a:p>
            <a:pPr lvl="1"/>
            <a:r>
              <a:rPr lang="en-GB" sz="2200" dirty="0">
                <a:solidFill>
                  <a:schemeClr val="tx1"/>
                </a:solidFill>
              </a:rPr>
              <a:t>“x” * 5</a:t>
            </a:r>
          </a:p>
        </p:txBody>
      </p:sp>
    </p:spTree>
    <p:extLst>
      <p:ext uri="{BB962C8B-B14F-4D97-AF65-F5344CB8AC3E}">
        <p14:creationId xmlns:p14="http://schemas.microsoft.com/office/powerpoint/2010/main" val="1123339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78E8478-9C91-1A46-8D61-DA0DE96F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GB" dirty="0"/>
              <a:t>Check of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210E-FBF6-6244-8A73-F889FCBBD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Which kind of variable is stored in x?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X=1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X=“1.1”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X=“1.1”*10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X=“1” + “1.1”</a:t>
            </a:r>
          </a:p>
          <a:p>
            <a:pPr marL="571500" indent="-571500">
              <a:buFont typeface="+mj-lt"/>
              <a:buAutoNum type="alphaLcParenR"/>
            </a:pPr>
            <a:r>
              <a:rPr lang="en-GB" dirty="0"/>
              <a:t>X=1 + 1.1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X=</a:t>
            </a:r>
            <a:r>
              <a:rPr lang="en-GB" dirty="0" err="1"/>
              <a:t>int</a:t>
            </a:r>
            <a:r>
              <a:rPr lang="en-GB" dirty="0"/>
              <a:t>(“1”) + 1.1 </a:t>
            </a:r>
          </a:p>
        </p:txBody>
      </p:sp>
    </p:spTree>
    <p:extLst>
      <p:ext uri="{BB962C8B-B14F-4D97-AF65-F5344CB8AC3E}">
        <p14:creationId xmlns:p14="http://schemas.microsoft.com/office/powerpoint/2010/main" val="3832488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829F-DF31-A749-9049-B2E2FF63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D22B-4907-2F4E-949D-4BEDE46FD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Boolean variable </a:t>
            </a:r>
          </a:p>
          <a:p>
            <a:pPr lvl="1"/>
            <a:r>
              <a:rPr lang="en-GB" dirty="0"/>
              <a:t>True / False</a:t>
            </a:r>
          </a:p>
          <a:p>
            <a:r>
              <a:rPr lang="en-GB" dirty="0"/>
              <a:t>Case sensitive</a:t>
            </a:r>
          </a:p>
          <a:p>
            <a:pPr lvl="1"/>
            <a:r>
              <a:rPr lang="en-GB" dirty="0">
                <a:highlight>
                  <a:srgbClr val="00FF00"/>
                </a:highlight>
              </a:rPr>
              <a:t>True</a:t>
            </a:r>
            <a:r>
              <a:rPr lang="en-GB" dirty="0"/>
              <a:t> -&gt; Correct value!</a:t>
            </a:r>
          </a:p>
          <a:p>
            <a:pPr lvl="1"/>
            <a:r>
              <a:rPr lang="en-GB" dirty="0">
                <a:highlight>
                  <a:srgbClr val="FF0000"/>
                </a:highlight>
              </a:rPr>
              <a:t>true</a:t>
            </a:r>
            <a:r>
              <a:rPr lang="en-GB" dirty="0"/>
              <a:t> -&gt; Wtf is that???</a:t>
            </a:r>
          </a:p>
          <a:p>
            <a:r>
              <a:rPr lang="en-GB" dirty="0"/>
              <a:t>Can store only true or false</a:t>
            </a:r>
          </a:p>
          <a:p>
            <a:r>
              <a:rPr lang="en-GB" dirty="0"/>
              <a:t>Used in logical operations</a:t>
            </a:r>
          </a:p>
          <a:p>
            <a:r>
              <a:rPr lang="en-GB" dirty="0"/>
              <a:t>Numbers can be substitutions</a:t>
            </a:r>
          </a:p>
          <a:p>
            <a:pPr lvl="1"/>
            <a:r>
              <a:rPr lang="en-GB" dirty="0"/>
              <a:t>0 = True</a:t>
            </a:r>
          </a:p>
          <a:p>
            <a:pPr lvl="1"/>
            <a:r>
              <a:rPr lang="en-GB" dirty="0"/>
              <a:t>Any other integer value = False</a:t>
            </a:r>
          </a:p>
          <a:p>
            <a:pPr lvl="1"/>
            <a:r>
              <a:rPr lang="en-GB" dirty="0"/>
              <a:t>Has historical meaning </a:t>
            </a:r>
          </a:p>
          <a:p>
            <a:pPr lvl="2"/>
            <a:r>
              <a:rPr lang="en-GB" dirty="0"/>
              <a:t>0 everything went well</a:t>
            </a:r>
          </a:p>
          <a:p>
            <a:pPr lvl="2"/>
            <a:r>
              <a:rPr lang="en-GB" dirty="0"/>
              <a:t>All other numbers had assigned different error values, e.g. error 505 -&gt; not found</a:t>
            </a:r>
          </a:p>
        </p:txBody>
      </p:sp>
    </p:spTree>
    <p:extLst>
      <p:ext uri="{BB962C8B-B14F-4D97-AF65-F5344CB8AC3E}">
        <p14:creationId xmlns:p14="http://schemas.microsoft.com/office/powerpoint/2010/main" val="165991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B8B7-D36A-754A-8F73-16656D45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1CE0-4F50-5D4E-9E86-E3D48797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your background? </a:t>
            </a:r>
          </a:p>
          <a:p>
            <a:pPr lvl="1"/>
            <a:r>
              <a:rPr lang="en-GB" dirty="0"/>
              <a:t>Masters of Data Science &amp; Software engineering at CVUT</a:t>
            </a:r>
          </a:p>
          <a:p>
            <a:pPr lvl="1"/>
            <a:r>
              <a:rPr lang="en-GB" dirty="0"/>
              <a:t>Currently: Bioinformatics engineer at MSD</a:t>
            </a:r>
          </a:p>
          <a:p>
            <a:pPr lvl="1"/>
            <a:r>
              <a:rPr lang="en-GB" dirty="0"/>
              <a:t>Past: Coder at </a:t>
            </a:r>
            <a:r>
              <a:rPr lang="en-GB" dirty="0" err="1"/>
              <a:t>Profinit</a:t>
            </a:r>
            <a:r>
              <a:rPr lang="en-GB" dirty="0"/>
              <a:t>, IT management consultant in KPMG</a:t>
            </a:r>
          </a:p>
          <a:p>
            <a:r>
              <a:rPr lang="en-GB" dirty="0"/>
              <a:t>What brings you here? / What do you expect from this workshop?</a:t>
            </a:r>
          </a:p>
          <a:p>
            <a:pPr lvl="1"/>
            <a:r>
              <a:rPr lang="en-GB" dirty="0"/>
              <a:t>Want to give you motivation and baselines for python coding</a:t>
            </a:r>
          </a:p>
          <a:p>
            <a:r>
              <a:rPr lang="en-GB" dirty="0"/>
              <a:t>How would you like to use the knowledge gained here?</a:t>
            </a:r>
          </a:p>
          <a:p>
            <a:pPr lvl="1"/>
            <a:r>
              <a:rPr lang="en-GB" dirty="0"/>
              <a:t>Be better at passing on my experience</a:t>
            </a:r>
          </a:p>
          <a:p>
            <a:r>
              <a:rPr lang="en-GB" dirty="0"/>
              <a:t>Random fact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185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514E-AA57-3E47-A5F5-CEC53BCE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values with condition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1592-111E-BF42-A583-AF1DBC247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Operations of comparison</a:t>
            </a:r>
          </a:p>
          <a:p>
            <a:pPr lvl="1"/>
            <a:r>
              <a:rPr lang="en-GB" dirty="0"/>
              <a:t>A &lt; B </a:t>
            </a:r>
          </a:p>
          <a:p>
            <a:pPr lvl="2"/>
            <a:r>
              <a:rPr lang="en-GB" dirty="0"/>
              <a:t>A is less than B</a:t>
            </a:r>
          </a:p>
          <a:p>
            <a:pPr lvl="2"/>
            <a:r>
              <a:rPr lang="en-GB" dirty="0"/>
              <a:t>&lt;= equal or less</a:t>
            </a:r>
          </a:p>
          <a:p>
            <a:pPr lvl="1"/>
            <a:r>
              <a:rPr lang="en-GB" dirty="0"/>
              <a:t>A &gt; B</a:t>
            </a:r>
          </a:p>
          <a:p>
            <a:pPr lvl="2"/>
            <a:r>
              <a:rPr lang="en-GB" dirty="0"/>
              <a:t>A is greater than B</a:t>
            </a:r>
          </a:p>
          <a:p>
            <a:pPr lvl="2"/>
            <a:r>
              <a:rPr lang="en-GB" dirty="0"/>
              <a:t>&gt;= equal or greater</a:t>
            </a:r>
          </a:p>
          <a:p>
            <a:pPr lvl="1"/>
            <a:r>
              <a:rPr lang="en-GB" dirty="0"/>
              <a:t>A == B</a:t>
            </a:r>
          </a:p>
          <a:p>
            <a:pPr lvl="2"/>
            <a:r>
              <a:rPr lang="en-GB" dirty="0"/>
              <a:t>A is equal to B</a:t>
            </a:r>
          </a:p>
          <a:p>
            <a:pPr lvl="1"/>
            <a:r>
              <a:rPr lang="en-GB" dirty="0"/>
              <a:t>A != B</a:t>
            </a:r>
          </a:p>
          <a:p>
            <a:pPr lvl="2"/>
            <a:r>
              <a:rPr lang="en-GB" dirty="0"/>
              <a:t>A is not equal B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13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78E8478-9C91-1A46-8D61-DA0DE96F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GB" dirty="0"/>
              <a:t>Check of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210E-FBF6-6244-8A73-F889FCBBD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True or false?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2 &gt;= 2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( 2 &gt; 2 ) and (2 &lt;= 2) 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true or ( 2 &gt; 1 and 0 &lt; 0.1)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True and ( False or False )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0</a:t>
            </a:r>
          </a:p>
          <a:p>
            <a:pPr marL="571500" indent="-571500">
              <a:buFont typeface="+mj-lt"/>
              <a:buAutoNum type="alphaLcParenR"/>
            </a:pPr>
            <a:r>
              <a:rPr lang="en-GB" dirty="0"/>
              <a:t>1 or True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(1 != 0)  and (1 = 1)</a:t>
            </a:r>
          </a:p>
        </p:txBody>
      </p:sp>
    </p:spTree>
    <p:extLst>
      <p:ext uri="{BB962C8B-B14F-4D97-AF65-F5344CB8AC3E}">
        <p14:creationId xmlns:p14="http://schemas.microsoft.com/office/powerpoint/2010/main" val="1234137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9D51-F3B5-3D45-8F5E-1647855B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3774-9E96-644F-81BF-1C62A1E2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Flow Control</a:t>
            </a:r>
          </a:p>
          <a:p>
            <a:pPr lvl="1"/>
            <a:r>
              <a:rPr lang="en-GB" dirty="0"/>
              <a:t>If  -&gt; then -&gt; else</a:t>
            </a:r>
          </a:p>
          <a:p>
            <a:r>
              <a:rPr lang="en-GB" dirty="0"/>
              <a:t>Syntax</a:t>
            </a:r>
          </a:p>
          <a:p>
            <a:pPr lvl="1"/>
            <a:r>
              <a:rPr lang="en-GB" dirty="0"/>
              <a:t>If a &gt; b: </a:t>
            </a:r>
          </a:p>
          <a:p>
            <a:pPr marL="457200" lvl="1" indent="0">
              <a:buNone/>
            </a:pPr>
            <a:r>
              <a:rPr lang="en-GB" dirty="0"/>
              <a:t>	executed if condition is true</a:t>
            </a:r>
          </a:p>
          <a:p>
            <a:pPr marL="457200" lvl="1" indent="0">
              <a:buNone/>
            </a:pPr>
            <a:r>
              <a:rPr lang="en-GB" dirty="0"/>
              <a:t>   else: # optional</a:t>
            </a:r>
          </a:p>
          <a:p>
            <a:pPr marL="457200" lvl="1" indent="0">
              <a:buNone/>
            </a:pPr>
            <a:r>
              <a:rPr lang="en-GB" dirty="0"/>
              <a:t>	executed if condition is false</a:t>
            </a:r>
          </a:p>
          <a:p>
            <a:pPr marL="457200" lvl="1" indent="0">
              <a:buNone/>
            </a:pPr>
            <a:r>
              <a:rPr lang="en-GB" dirty="0"/>
              <a:t>   executed always, just another command </a:t>
            </a:r>
          </a:p>
        </p:txBody>
      </p:sp>
    </p:spTree>
    <p:extLst>
      <p:ext uri="{BB962C8B-B14F-4D97-AF65-F5344CB8AC3E}">
        <p14:creationId xmlns:p14="http://schemas.microsoft.com/office/powerpoint/2010/main" val="1733071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EC02-532C-9B4B-8FEA-2725EB82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6258-BBBD-F541-9BE2-8A4534E5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Merging multiple conditions</a:t>
            </a:r>
          </a:p>
          <a:p>
            <a:pPr lvl="1"/>
            <a:r>
              <a:rPr lang="en-GB" dirty="0"/>
              <a:t>and</a:t>
            </a:r>
          </a:p>
          <a:p>
            <a:pPr lvl="1"/>
            <a:r>
              <a:rPr lang="en-GB" dirty="0"/>
              <a:t>or</a:t>
            </a:r>
          </a:p>
          <a:p>
            <a:pPr lvl="1"/>
            <a:r>
              <a:rPr lang="en-GB" dirty="0"/>
              <a:t>not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7735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7D8B-2F02-1C44-8927-67333131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know what kind of variable we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BD6D-0F3B-894D-A902-BFACA59AC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 command</a:t>
            </a:r>
          </a:p>
          <a:p>
            <a:r>
              <a:rPr lang="en-GB" dirty="0"/>
              <a:t>type(</a:t>
            </a:r>
            <a:r>
              <a:rPr lang="en-GB" dirty="0" err="1"/>
              <a:t>my_variable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8985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1800-18F6-4146-A153-F002CFB2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0DA30-73DF-CB4D-B4DD-739B5E25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var = input("</a:t>
            </a:r>
            <a:r>
              <a:rPr lang="cs-CZ" dirty="0" err="1"/>
              <a:t>Please</a:t>
            </a:r>
            <a:r>
              <a:rPr lang="cs-CZ" dirty="0"/>
              <a:t> enter </a:t>
            </a:r>
            <a:r>
              <a:rPr lang="cs-CZ" dirty="0" err="1"/>
              <a:t>something</a:t>
            </a:r>
            <a:r>
              <a:rPr lang="cs-CZ" dirty="0"/>
              <a:t>: ") </a:t>
            </a:r>
          </a:p>
          <a:p>
            <a:r>
              <a:rPr lang="cs-CZ" dirty="0" err="1"/>
              <a:t>print</a:t>
            </a:r>
            <a:r>
              <a:rPr lang="cs-CZ" dirty="0"/>
              <a:t>("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entered</a:t>
            </a:r>
            <a:r>
              <a:rPr lang="cs-CZ" dirty="0"/>
              <a:t>: " + var)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8788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E7FE221-B855-1E42-8555-CE8999CF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GB" dirty="0"/>
              <a:t>Check of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40286-A4A6-8442-B4E9-216441D55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GB" dirty="0"/>
              <a:t>What will be result? True/False? What will be printed</a:t>
            </a:r>
          </a:p>
          <a:p>
            <a:pPr>
              <a:buFont typeface="+mj-lt"/>
              <a:buAutoNum type="alphaLcParenR"/>
            </a:pPr>
            <a:r>
              <a:rPr lang="en-GB" dirty="0"/>
              <a:t>If 10 &gt; 11: </a:t>
            </a:r>
          </a:p>
          <a:p>
            <a:pPr marL="0" indent="0">
              <a:buNone/>
            </a:pPr>
            <a:r>
              <a:rPr lang="en-GB" dirty="0"/>
              <a:t>           print(”10 is more”)</a:t>
            </a:r>
          </a:p>
          <a:p>
            <a:pPr marL="0" indent="0">
              <a:buNone/>
            </a:pPr>
            <a:r>
              <a:rPr lang="en-GB" dirty="0"/>
              <a:t>    print(“ups”)</a:t>
            </a:r>
          </a:p>
          <a:p>
            <a:pPr>
              <a:buFont typeface="+mj-lt"/>
              <a:buAutoNum type="alphaLcParenR"/>
            </a:pPr>
            <a:r>
              <a:rPr lang="en-GB" dirty="0"/>
              <a:t>What will the result?</a:t>
            </a:r>
          </a:p>
          <a:p>
            <a:pPr lvl="1">
              <a:buFont typeface="+mj-lt"/>
              <a:buAutoNum type="alphaLcParenR"/>
            </a:pPr>
            <a:r>
              <a:rPr lang="en-GB" dirty="0"/>
              <a:t>If “10” &gt;= 10:</a:t>
            </a:r>
          </a:p>
          <a:p>
            <a:pPr marL="400050" lvl="1" indent="0">
              <a:buNone/>
            </a:pPr>
            <a:r>
              <a:rPr lang="en-GB" dirty="0"/>
              <a:t>	  	   Print(“no clue”)</a:t>
            </a:r>
          </a:p>
          <a:p>
            <a:pPr marL="400050" lvl="1" indent="0">
              <a:buNone/>
            </a:pPr>
            <a:r>
              <a:rPr lang="en-GB" dirty="0"/>
              <a:t>      Else:</a:t>
            </a:r>
          </a:p>
          <a:p>
            <a:pPr marL="400050" lvl="1" indent="0">
              <a:buNone/>
            </a:pPr>
            <a:r>
              <a:rPr lang="en-GB" dirty="0"/>
              <a:t>	   	   Print(”clue”)</a:t>
            </a:r>
          </a:p>
          <a:p>
            <a:pPr>
              <a:buFont typeface="+mj-lt"/>
              <a:buAutoNum type="alphaLcParenR"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14324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3C89D-599D-B441-8A81-D06960DB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Conditions exercise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exc_03.py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F2A7-ADC7-0C48-8FCE-2A2AE08E5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Read word from console and print it in quotation marks ””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Word -&gt; “Word” </a:t>
            </a:r>
          </a:p>
          <a:p>
            <a:r>
              <a:rPr lang="en-GB" dirty="0">
                <a:solidFill>
                  <a:schemeClr val="bg1"/>
                </a:solidFill>
              </a:rPr>
              <a:t>Take prepared variables and print which is greater</a:t>
            </a:r>
          </a:p>
          <a:p>
            <a:r>
              <a:rPr lang="en-GB" dirty="0">
                <a:solidFill>
                  <a:schemeClr val="bg1"/>
                </a:solidFill>
              </a:rPr>
              <a:t>Print solution to prepared logical problems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cales of justice">
            <a:extLst>
              <a:ext uri="{FF2B5EF4-FFF2-40B4-BE49-F238E27FC236}">
                <a16:creationId xmlns:a16="http://schemas.microsoft.com/office/drawing/2014/main" id="{545EEFD5-7288-4040-98F3-177427883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0804" y="443971"/>
            <a:ext cx="2471387" cy="2471387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CEBB5F-1772-E441-986C-65F9BC252EC0}"/>
              </a:ext>
            </a:extLst>
          </p:cNvPr>
          <p:cNvSpPr txBox="1">
            <a:spLocks/>
          </p:cNvSpPr>
          <p:nvPr/>
        </p:nvSpPr>
        <p:spPr>
          <a:xfrm>
            <a:off x="5422246" y="2689228"/>
            <a:ext cx="6096000" cy="396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Useful commands:</a:t>
            </a:r>
          </a:p>
          <a:p>
            <a:pPr lvl="1"/>
            <a:r>
              <a:rPr lang="en-GB" sz="2200" dirty="0">
                <a:solidFill>
                  <a:schemeClr val="tx1"/>
                </a:solidFill>
              </a:rPr>
              <a:t>input() -&gt; waits for console input and returns imputed STRING</a:t>
            </a:r>
          </a:p>
          <a:p>
            <a:pPr lvl="1"/>
            <a:endParaRPr lang="en-GB" sz="2200" dirty="0">
              <a:solidFill>
                <a:schemeClr val="tx1"/>
              </a:solidFill>
            </a:endParaRPr>
          </a:p>
          <a:p>
            <a:pPr lvl="1"/>
            <a:endParaRPr lang="en-GB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058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3C89D-599D-B441-8A81-D06960DB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Call cost calculator exercise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call_cost.py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F2A7-ADC7-0C48-8FCE-2A2AE08E5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Read from console cost per second</a:t>
            </a:r>
          </a:p>
          <a:p>
            <a:r>
              <a:rPr lang="en-GB" dirty="0">
                <a:solidFill>
                  <a:schemeClr val="bg1"/>
                </a:solidFill>
              </a:rPr>
              <a:t>Read start of call time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HH:MM:SS</a:t>
            </a:r>
          </a:p>
          <a:p>
            <a:r>
              <a:rPr lang="en-GB" dirty="0">
                <a:solidFill>
                  <a:schemeClr val="bg1"/>
                </a:solidFill>
              </a:rPr>
              <a:t>Read end of call time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HH:MM:SS</a:t>
            </a:r>
          </a:p>
          <a:p>
            <a:r>
              <a:rPr lang="en-GB" dirty="0">
                <a:solidFill>
                  <a:schemeClr val="bg1"/>
                </a:solidFill>
              </a:rPr>
              <a:t>Check inputs</a:t>
            </a:r>
          </a:p>
          <a:p>
            <a:r>
              <a:rPr lang="en-GB" dirty="0">
                <a:solidFill>
                  <a:schemeClr val="bg1"/>
                </a:solidFill>
              </a:rPr>
              <a:t>Output call length in seconds + cost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cales of justice">
            <a:extLst>
              <a:ext uri="{FF2B5EF4-FFF2-40B4-BE49-F238E27FC236}">
                <a16:creationId xmlns:a16="http://schemas.microsoft.com/office/drawing/2014/main" id="{545EEFD5-7288-4040-98F3-177427883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0804" y="443971"/>
            <a:ext cx="2471387" cy="2471387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CEBB5F-1772-E441-986C-65F9BC252EC0}"/>
              </a:ext>
            </a:extLst>
          </p:cNvPr>
          <p:cNvSpPr txBox="1">
            <a:spLocks/>
          </p:cNvSpPr>
          <p:nvPr/>
        </p:nvSpPr>
        <p:spPr>
          <a:xfrm>
            <a:off x="5422246" y="2689228"/>
            <a:ext cx="6096000" cy="396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Useful commands:</a:t>
            </a:r>
          </a:p>
          <a:p>
            <a:pPr lvl="1"/>
            <a:r>
              <a:rPr lang="en-GB" sz="2200" dirty="0">
                <a:solidFill>
                  <a:schemeClr val="tx1"/>
                </a:solidFill>
              </a:rPr>
              <a:t>input() -&gt; waits for console input and returns imputed STRING</a:t>
            </a:r>
          </a:p>
          <a:p>
            <a:pPr lvl="1"/>
            <a:r>
              <a:rPr lang="en-GB" sz="2200" dirty="0" err="1">
                <a:solidFill>
                  <a:schemeClr val="tx1"/>
                </a:solidFill>
              </a:rPr>
              <a:t>int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 err="1">
                <a:solidFill>
                  <a:schemeClr val="tx1"/>
                </a:solidFill>
              </a:rPr>
              <a:t>var</a:t>
            </a:r>
            <a:r>
              <a:rPr lang="en-GB" sz="2200" dirty="0">
                <a:solidFill>
                  <a:schemeClr val="tx1"/>
                </a:solidFill>
              </a:rPr>
              <a:t>) -&gt; converts </a:t>
            </a:r>
            <a:r>
              <a:rPr lang="en-GB" sz="2200" dirty="0" err="1">
                <a:solidFill>
                  <a:schemeClr val="tx1"/>
                </a:solidFill>
              </a:rPr>
              <a:t>var</a:t>
            </a:r>
            <a:r>
              <a:rPr lang="en-GB" sz="2200" dirty="0">
                <a:solidFill>
                  <a:schemeClr val="tx1"/>
                </a:solidFill>
              </a:rPr>
              <a:t> to integer</a:t>
            </a:r>
          </a:p>
          <a:p>
            <a:pPr lvl="1"/>
            <a:r>
              <a:rPr lang="en-GB" sz="2200" dirty="0">
                <a:solidFill>
                  <a:schemeClr val="tx1"/>
                </a:solidFill>
              </a:rPr>
              <a:t>”a” in string -&gt; check if a is in string</a:t>
            </a:r>
          </a:p>
          <a:p>
            <a:pPr lvl="1"/>
            <a:r>
              <a:rPr lang="en-GB" sz="2200" dirty="0" err="1">
                <a:solidFill>
                  <a:schemeClr val="tx1"/>
                </a:solidFill>
              </a:rPr>
              <a:t>String.split</a:t>
            </a:r>
            <a:r>
              <a:rPr lang="en-GB" sz="2200" dirty="0">
                <a:solidFill>
                  <a:schemeClr val="tx1"/>
                </a:solidFill>
              </a:rPr>
              <a:t>(delimiter) -&gt; splits string on delimiter </a:t>
            </a:r>
          </a:p>
          <a:p>
            <a:pPr lvl="1"/>
            <a:endParaRPr lang="en-GB" sz="2200" dirty="0">
              <a:solidFill>
                <a:schemeClr val="tx1"/>
              </a:solidFill>
            </a:endParaRPr>
          </a:p>
          <a:p>
            <a:pPr lvl="1"/>
            <a:endParaRPr lang="en-GB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92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E131-F98F-6645-B171-CFF200B7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A57D-56DF-494C-9B9D-C1F25EFD3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Numbers</a:t>
            </a:r>
          </a:p>
          <a:p>
            <a:pPr lvl="1"/>
            <a:r>
              <a:rPr lang="en-GB" dirty="0"/>
              <a:t>Integer</a:t>
            </a:r>
          </a:p>
          <a:p>
            <a:pPr lvl="1"/>
            <a:r>
              <a:rPr lang="en-GB" dirty="0"/>
              <a:t>Float</a:t>
            </a:r>
          </a:p>
          <a:p>
            <a:pPr lvl="1"/>
            <a:r>
              <a:rPr lang="en-GB" dirty="0"/>
              <a:t>Complex</a:t>
            </a:r>
          </a:p>
          <a:p>
            <a:r>
              <a:rPr lang="en-GB" dirty="0"/>
              <a:t>Words</a:t>
            </a:r>
          </a:p>
          <a:p>
            <a:pPr lvl="1"/>
            <a:r>
              <a:rPr lang="en-GB" dirty="0"/>
              <a:t>Character</a:t>
            </a:r>
          </a:p>
          <a:p>
            <a:pPr lvl="1"/>
            <a:r>
              <a:rPr lang="en-GB" dirty="0"/>
              <a:t>String</a:t>
            </a:r>
          </a:p>
          <a:p>
            <a:r>
              <a:rPr lang="en-GB" dirty="0"/>
              <a:t>Logical value</a:t>
            </a:r>
          </a:p>
          <a:p>
            <a:pPr lvl="1"/>
            <a:r>
              <a:rPr lang="en-GB" dirty="0"/>
              <a:t>Boolean</a:t>
            </a:r>
          </a:p>
          <a:p>
            <a:r>
              <a:rPr lang="en-GB" dirty="0"/>
              <a:t>Identification</a:t>
            </a:r>
          </a:p>
          <a:p>
            <a:pPr lvl="1"/>
            <a:r>
              <a:rPr lang="en-GB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94942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E341-E514-D447-8320-4E9CA77B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Picture 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5189-D1B8-9C49-B997-0A65804C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many of you can use some kind of programming language?</a:t>
            </a:r>
          </a:p>
          <a:p>
            <a:r>
              <a:rPr lang="en-GB" dirty="0"/>
              <a:t>Difference between backend and frontend?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863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E131-F98F-6645-B171-CFF200B7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part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A57D-56DF-494C-9B9D-C1F25EFD3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Variables</a:t>
            </a:r>
          </a:p>
          <a:p>
            <a:pPr lvl="1"/>
            <a:r>
              <a:rPr lang="en-GB" dirty="0" err="1"/>
              <a:t>int</a:t>
            </a:r>
            <a:r>
              <a:rPr lang="en-GB" dirty="0"/>
              <a:t>, float, string, Boolean</a:t>
            </a:r>
          </a:p>
          <a:p>
            <a:pPr lvl="1"/>
            <a:r>
              <a:rPr lang="en-GB" dirty="0"/>
              <a:t>type() command to find out variable type</a:t>
            </a:r>
          </a:p>
          <a:p>
            <a:r>
              <a:rPr lang="en-GB" dirty="0"/>
              <a:t>Strings</a:t>
            </a:r>
          </a:p>
          <a:p>
            <a:pPr lvl="1"/>
            <a:r>
              <a:rPr lang="en-GB" dirty="0"/>
              <a:t>Split function</a:t>
            </a:r>
          </a:p>
          <a:p>
            <a:pPr lvl="1"/>
            <a:r>
              <a:rPr lang="en-GB" dirty="0"/>
              <a:t>\ escape characters -&gt; \” or \n</a:t>
            </a:r>
          </a:p>
          <a:p>
            <a:r>
              <a:rPr lang="en-GB" dirty="0"/>
              <a:t>Condition statements -&gt; if then else</a:t>
            </a:r>
          </a:p>
          <a:p>
            <a:r>
              <a:rPr lang="en-GB" dirty="0"/>
              <a:t>Loops</a:t>
            </a:r>
          </a:p>
          <a:p>
            <a:pPr lvl="1"/>
            <a:r>
              <a:rPr lang="en-GB" dirty="0"/>
              <a:t>For cycle</a:t>
            </a:r>
          </a:p>
          <a:p>
            <a:r>
              <a:rPr lang="en-GB" dirty="0"/>
              <a:t>Multi variables</a:t>
            </a:r>
          </a:p>
          <a:p>
            <a:pPr lvl="1"/>
            <a:r>
              <a:rPr lang="en-GB" dirty="0"/>
              <a:t>List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711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3189-CA8D-5649-8CE6-E5E52B75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42E8-1FDC-C746-83C5-D1826ECA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711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433B-059E-F345-AD58-A4A82FBF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store multiple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B9E8-4268-A249-B725-FF1ED60A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/ array</a:t>
            </a:r>
          </a:p>
          <a:p>
            <a:r>
              <a:rPr lang="en-GB" dirty="0"/>
              <a:t>Definition</a:t>
            </a:r>
          </a:p>
          <a:p>
            <a:pPr lvl="1"/>
            <a:r>
              <a:rPr lang="en-GB" dirty="0" err="1"/>
              <a:t>my_list</a:t>
            </a:r>
            <a:r>
              <a:rPr lang="en-GB" dirty="0"/>
              <a:t>=[]</a:t>
            </a:r>
          </a:p>
          <a:p>
            <a:pPr lvl="1"/>
            <a:r>
              <a:rPr lang="en-GB" dirty="0"/>
              <a:t>numbers = [1,2,3,4]</a:t>
            </a:r>
          </a:p>
          <a:p>
            <a:pPr lvl="1"/>
            <a:r>
              <a:rPr lang="en-GB" dirty="0"/>
              <a:t>strings = [“Python”, “looks”, “cool”]</a:t>
            </a:r>
          </a:p>
          <a:p>
            <a:pPr lvl="1"/>
            <a:r>
              <a:rPr lang="en-GB" dirty="0"/>
              <a:t>mix = [1, ”text”, 2 ]</a:t>
            </a:r>
          </a:p>
          <a:p>
            <a:r>
              <a:rPr lang="en-GB" dirty="0"/>
              <a:t>Information about list</a:t>
            </a:r>
          </a:p>
          <a:p>
            <a:pPr lvl="1"/>
            <a:r>
              <a:rPr lang="en-GB" dirty="0" err="1"/>
              <a:t>len</a:t>
            </a:r>
            <a:r>
              <a:rPr lang="en-GB" dirty="0"/>
              <a:t>(array) -&gt; returns number of elements in the list</a:t>
            </a:r>
          </a:p>
        </p:txBody>
      </p:sp>
    </p:spTree>
    <p:extLst>
      <p:ext uri="{BB962C8B-B14F-4D97-AF65-F5344CB8AC3E}">
        <p14:creationId xmlns:p14="http://schemas.microsoft.com/office/powerpoint/2010/main" val="4120576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9C48-77EF-4647-8601-CD033B47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elements in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9F92-CB4F-084D-8BA4-5F9CB0476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Accesing</a:t>
            </a:r>
            <a:r>
              <a:rPr lang="en-GB" dirty="0"/>
              <a:t> by index </a:t>
            </a:r>
          </a:p>
          <a:p>
            <a:pPr lvl="1"/>
            <a:r>
              <a:rPr lang="en-GB" dirty="0"/>
              <a:t>ALL PYTHON LIST ARE INDEXED FROM 0!!!</a:t>
            </a:r>
          </a:p>
          <a:p>
            <a:pPr lvl="1"/>
            <a:r>
              <a:rPr lang="en-GB" dirty="0"/>
              <a:t>print(</a:t>
            </a:r>
            <a:r>
              <a:rPr lang="en-GB" dirty="0" err="1"/>
              <a:t>my_list</a:t>
            </a:r>
            <a:r>
              <a:rPr lang="en-GB" dirty="0"/>
              <a:t>[0]) -&gt; prints the first element of the list</a:t>
            </a:r>
          </a:p>
          <a:p>
            <a:r>
              <a:rPr lang="en-GB" dirty="0"/>
              <a:t>Indexing from the back</a:t>
            </a:r>
          </a:p>
          <a:p>
            <a:pPr lvl="1"/>
            <a:r>
              <a:rPr lang="en-GB" dirty="0"/>
              <a:t>Last element </a:t>
            </a:r>
          </a:p>
          <a:p>
            <a:pPr lvl="2"/>
            <a:r>
              <a:rPr lang="en-GB" dirty="0"/>
              <a:t>print(</a:t>
            </a:r>
            <a:r>
              <a:rPr lang="en-GB" dirty="0" err="1"/>
              <a:t>my_list</a:t>
            </a:r>
            <a:r>
              <a:rPr lang="en-GB" dirty="0"/>
              <a:t>[-1])</a:t>
            </a:r>
          </a:p>
          <a:p>
            <a:r>
              <a:rPr lang="en-GB" dirty="0"/>
              <a:t>Printing from index 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dirty="0"/>
              <a:t>to </a:t>
            </a:r>
            <a:r>
              <a:rPr lang="en-GB" i="1" dirty="0"/>
              <a:t>j -&gt; </a:t>
            </a:r>
            <a:r>
              <a:rPr lang="en-GB" i="1" dirty="0" err="1"/>
              <a:t>my_list</a:t>
            </a:r>
            <a:r>
              <a:rPr lang="en-GB" i="1" dirty="0"/>
              <a:t>[</a:t>
            </a:r>
            <a:r>
              <a:rPr lang="en-GB" i="1" dirty="0" err="1"/>
              <a:t>i:j</a:t>
            </a:r>
            <a:r>
              <a:rPr lang="en-GB" i="1" dirty="0"/>
              <a:t>]</a:t>
            </a:r>
          </a:p>
          <a:p>
            <a:pPr lvl="1"/>
            <a:r>
              <a:rPr lang="en-GB" dirty="0"/>
              <a:t>Including the start </a:t>
            </a:r>
          </a:p>
          <a:p>
            <a:pPr lvl="1"/>
            <a:r>
              <a:rPr lang="en-GB" b="1" dirty="0"/>
              <a:t>Excluding the end</a:t>
            </a:r>
          </a:p>
          <a:p>
            <a:pPr lvl="1"/>
            <a:r>
              <a:rPr lang="en-GB" dirty="0"/>
              <a:t>Whole list </a:t>
            </a:r>
          </a:p>
          <a:p>
            <a:pPr lvl="2"/>
            <a:r>
              <a:rPr lang="en-GB" dirty="0"/>
              <a:t>print(</a:t>
            </a:r>
            <a:r>
              <a:rPr lang="en-GB" dirty="0" err="1"/>
              <a:t>my_list</a:t>
            </a:r>
            <a:r>
              <a:rPr lang="en-GB" dirty="0"/>
              <a:t>[0:-1])</a:t>
            </a:r>
          </a:p>
          <a:p>
            <a:pPr lvl="2"/>
            <a:r>
              <a:rPr lang="en-GB" dirty="0"/>
              <a:t>print(</a:t>
            </a:r>
            <a:r>
              <a:rPr lang="en-GB" dirty="0" err="1"/>
              <a:t>my_list</a:t>
            </a:r>
            <a:r>
              <a:rPr lang="en-GB" dirty="0"/>
              <a:t>[1:3])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175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4C74-7E72-7642-AE16-7DAD501F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indexing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0AB6BE-4263-0D4F-877C-F5909A9CC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35" y="2377292"/>
            <a:ext cx="10261530" cy="340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38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1010633-26E1-6048-AE2E-64A35813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GB" dirty="0"/>
              <a:t>Check of understanding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44D8143-F378-8C49-BB0A-1A8AAE226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What is the length of this array=[0,1,2,3,4,5,6,7,8,9]</a:t>
            </a:r>
          </a:p>
          <a:p>
            <a:pPr>
              <a:buFont typeface="+mj-lt"/>
              <a:buAutoNum type="alphaLcParenR"/>
            </a:pPr>
            <a:r>
              <a:rPr lang="en-GB" dirty="0" err="1"/>
              <a:t>len</a:t>
            </a:r>
            <a:r>
              <a:rPr lang="en-GB" dirty="0"/>
              <a:t>(array)</a:t>
            </a:r>
          </a:p>
          <a:p>
            <a:pPr>
              <a:buFont typeface="+mj-lt"/>
              <a:buAutoNum type="alphaLcParenR"/>
            </a:pPr>
            <a:r>
              <a:rPr lang="en-GB" dirty="0" err="1"/>
              <a:t>len</a:t>
            </a:r>
            <a:r>
              <a:rPr lang="en-GB" dirty="0"/>
              <a:t>(array[:5])</a:t>
            </a:r>
          </a:p>
          <a:p>
            <a:pPr>
              <a:buFont typeface="+mj-lt"/>
              <a:buAutoNum type="alphaLcParenR"/>
            </a:pPr>
            <a:r>
              <a:rPr lang="en-GB" dirty="0" err="1"/>
              <a:t>len</a:t>
            </a:r>
            <a:r>
              <a:rPr lang="en-GB" dirty="0"/>
              <a:t>(array[5:])</a:t>
            </a:r>
          </a:p>
          <a:p>
            <a:pPr>
              <a:buFont typeface="+mj-lt"/>
              <a:buAutoNum type="alphaLcParenR"/>
            </a:pPr>
            <a:r>
              <a:rPr lang="en-GB" dirty="0" err="1"/>
              <a:t>len</a:t>
            </a:r>
            <a:r>
              <a:rPr lang="en-GB" dirty="0"/>
              <a:t>(array[0:-1]</a:t>
            </a:r>
          </a:p>
          <a:p>
            <a:pPr>
              <a:buFont typeface="+mj-lt"/>
              <a:buAutoNum type="alphaLcParenR"/>
            </a:pPr>
            <a:r>
              <a:rPr lang="en-GB" dirty="0" err="1"/>
              <a:t>len</a:t>
            </a:r>
            <a:r>
              <a:rPr lang="en-GB" dirty="0"/>
              <a:t>(array[1])</a:t>
            </a:r>
          </a:p>
          <a:p>
            <a:pPr>
              <a:buFont typeface="+mj-lt"/>
              <a:buAutoNum type="alphaLcParenR"/>
            </a:pPr>
            <a:r>
              <a:rPr lang="en-GB" dirty="0" err="1"/>
              <a:t>len</a:t>
            </a:r>
            <a:r>
              <a:rPr lang="en-GB" dirty="0"/>
              <a:t>( array[10])</a:t>
            </a:r>
          </a:p>
          <a:p>
            <a:pPr>
              <a:buFont typeface="+mj-lt"/>
              <a:buAutoNum type="alphaLcParenR"/>
            </a:pPr>
            <a:r>
              <a:rPr lang="en-GB" dirty="0" err="1"/>
              <a:t>len</a:t>
            </a:r>
            <a:r>
              <a:rPr lang="en-GB" dirty="0"/>
              <a:t>(array[1:5])</a:t>
            </a:r>
          </a:p>
          <a:p>
            <a:pPr>
              <a:buFont typeface="+mj-lt"/>
              <a:buAutoNum type="alphaL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8712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3C89D-599D-B441-8A81-D06960DB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Reading the list exercise exc_04.py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F2A7-ADC7-0C48-8FCE-2A2AE08E5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Print the first half of prepared array</a:t>
            </a:r>
          </a:p>
          <a:p>
            <a:r>
              <a:rPr lang="en-GB" dirty="0">
                <a:solidFill>
                  <a:schemeClr val="bg1"/>
                </a:solidFill>
              </a:rPr>
              <a:t>Print the second half of prepared array</a:t>
            </a:r>
          </a:p>
          <a:p>
            <a:r>
              <a:rPr lang="en-GB" dirty="0">
                <a:solidFill>
                  <a:schemeClr val="bg1"/>
                </a:solidFill>
              </a:rPr>
              <a:t>Find median value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Print only elements above median</a:t>
            </a:r>
          </a:p>
          <a:p>
            <a:r>
              <a:rPr lang="en-GB" dirty="0">
                <a:solidFill>
                  <a:schemeClr val="bg1"/>
                </a:solidFill>
              </a:rPr>
              <a:t>Read word from console and print every single letter</a:t>
            </a:r>
          </a:p>
          <a:p>
            <a:r>
              <a:rPr lang="en-GB" dirty="0">
                <a:solidFill>
                  <a:schemeClr val="bg1"/>
                </a:solidFill>
              </a:rPr>
              <a:t>For provided list of files print if we need MS office, Acrobat or some other tool to read it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Open book">
            <a:extLst>
              <a:ext uri="{FF2B5EF4-FFF2-40B4-BE49-F238E27FC236}">
                <a16:creationId xmlns:a16="http://schemas.microsoft.com/office/drawing/2014/main" id="{545EEFD5-7288-4040-98F3-177427883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0804" y="443971"/>
            <a:ext cx="2471387" cy="2471387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CEBB5F-1772-E441-986C-65F9BC252EC0}"/>
              </a:ext>
            </a:extLst>
          </p:cNvPr>
          <p:cNvSpPr txBox="1">
            <a:spLocks/>
          </p:cNvSpPr>
          <p:nvPr/>
        </p:nvSpPr>
        <p:spPr>
          <a:xfrm>
            <a:off x="5422246" y="2689228"/>
            <a:ext cx="6096000" cy="396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Useful commands:</a:t>
            </a:r>
          </a:p>
          <a:p>
            <a:pPr lvl="1"/>
            <a:r>
              <a:rPr lang="en-GB" sz="2200" dirty="0">
                <a:solidFill>
                  <a:schemeClr val="tx1"/>
                </a:solidFill>
              </a:rPr>
              <a:t>sort(array) -&gt; returns sorted list by the value</a:t>
            </a:r>
          </a:p>
          <a:p>
            <a:pPr lvl="1"/>
            <a:r>
              <a:rPr lang="en-GB" sz="2200" dirty="0">
                <a:solidFill>
                  <a:schemeClr val="tx1"/>
                </a:solidFill>
              </a:rPr>
              <a:t>[0:5] -&gt; returns 0-th to 4-th element, because 5-th is excluded</a:t>
            </a:r>
          </a:p>
          <a:p>
            <a:pPr lvl="1"/>
            <a:r>
              <a:rPr lang="en-GB" sz="2200" dirty="0" err="1">
                <a:solidFill>
                  <a:schemeClr val="tx1"/>
                </a:solidFill>
              </a:rPr>
              <a:t>my_string.split</a:t>
            </a:r>
            <a:r>
              <a:rPr lang="en-GB" sz="2200" dirty="0">
                <a:solidFill>
                  <a:schemeClr val="tx1"/>
                </a:solidFill>
              </a:rPr>
              <a:t>() -&gt; splits the string</a:t>
            </a:r>
          </a:p>
          <a:p>
            <a:pPr lvl="1"/>
            <a:endParaRPr lang="en-GB" sz="2200" dirty="0">
              <a:solidFill>
                <a:schemeClr val="tx1"/>
              </a:solidFill>
            </a:endParaRPr>
          </a:p>
          <a:p>
            <a:pPr lvl="1"/>
            <a:endParaRPr lang="en-GB" sz="2200" dirty="0">
              <a:solidFill>
                <a:schemeClr val="tx1"/>
              </a:solidFill>
            </a:endParaRPr>
          </a:p>
          <a:p>
            <a:pPr lvl="1"/>
            <a:endParaRPr lang="en-GB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9077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EF5D-C563-E24C-B951-690902C1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or removing elements from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ABC29-E233-2948-B249-A651E51FB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Adding elements with </a:t>
            </a:r>
            <a:r>
              <a:rPr lang="en-GB" i="1" dirty="0"/>
              <a:t>append</a:t>
            </a:r>
            <a:r>
              <a:rPr lang="en-GB" dirty="0"/>
              <a:t> command</a:t>
            </a:r>
          </a:p>
          <a:p>
            <a:pPr lvl="1"/>
            <a:r>
              <a:rPr lang="en-GB" dirty="0" err="1"/>
              <a:t>my_list.append</a:t>
            </a:r>
            <a:r>
              <a:rPr lang="en-GB" dirty="0"/>
              <a:t>(1)</a:t>
            </a:r>
          </a:p>
          <a:p>
            <a:r>
              <a:rPr lang="en-GB" dirty="0"/>
              <a:t>Removing </a:t>
            </a:r>
          </a:p>
          <a:p>
            <a:pPr lvl="1"/>
            <a:r>
              <a:rPr lang="en-GB" dirty="0"/>
              <a:t>By index</a:t>
            </a:r>
          </a:p>
          <a:p>
            <a:pPr lvl="1"/>
            <a:r>
              <a:rPr lang="en-GB" dirty="0"/>
              <a:t>By value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918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7123-195D-C946-A65E-DCBCC2E5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store multiple variables?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80B1-33DB-EA4F-9218-692B60F4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Dictionaries</a:t>
            </a:r>
          </a:p>
          <a:p>
            <a:r>
              <a:rPr lang="en-GB" dirty="0"/>
              <a:t>Definition</a:t>
            </a:r>
          </a:p>
          <a:p>
            <a:pPr lvl="1"/>
            <a:r>
              <a:rPr lang="en-GB" dirty="0" err="1"/>
              <a:t>my_dict</a:t>
            </a:r>
            <a:r>
              <a:rPr lang="en-GB" dirty="0"/>
              <a:t>={}</a:t>
            </a:r>
          </a:p>
          <a:p>
            <a:pPr lvl="1"/>
            <a:r>
              <a:rPr lang="en-GB" dirty="0" err="1"/>
              <a:t>Allways</a:t>
            </a:r>
            <a:r>
              <a:rPr lang="en-GB" dirty="0"/>
              <a:t> key value pairs separated by :</a:t>
            </a:r>
          </a:p>
          <a:p>
            <a:pPr lvl="1"/>
            <a:r>
              <a:rPr lang="en-GB" dirty="0"/>
              <a:t>Key can be anything</a:t>
            </a:r>
          </a:p>
          <a:p>
            <a:pPr lvl="1"/>
            <a:r>
              <a:rPr lang="en-GB" dirty="0"/>
              <a:t>Value can be anything</a:t>
            </a:r>
          </a:p>
          <a:p>
            <a:r>
              <a:rPr lang="en-GB" dirty="0"/>
              <a:t>Initialization</a:t>
            </a:r>
          </a:p>
          <a:p>
            <a:pPr lvl="1"/>
            <a:r>
              <a:rPr lang="en-GB" dirty="0" err="1"/>
              <a:t>my_dict</a:t>
            </a:r>
            <a:r>
              <a:rPr lang="en-GB" dirty="0"/>
              <a:t>={1:”string 1”, “1”:1, ”123_key”:”my_value”}</a:t>
            </a:r>
          </a:p>
          <a:p>
            <a:r>
              <a:rPr lang="en-GB" dirty="0"/>
              <a:t>Accessing elements</a:t>
            </a:r>
          </a:p>
          <a:p>
            <a:pPr lvl="1"/>
            <a:r>
              <a:rPr lang="en-GB" dirty="0"/>
              <a:t>By key</a:t>
            </a:r>
          </a:p>
          <a:p>
            <a:pPr lvl="1"/>
            <a:r>
              <a:rPr lang="en-GB" dirty="0" err="1"/>
              <a:t>my_dict</a:t>
            </a:r>
            <a:r>
              <a:rPr lang="en-GB" dirty="0"/>
              <a:t>[1]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5898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E635-EBB8-794E-96C9-240FEFE1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6921-B35A-6640-86E4-2085F5BDB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Iterating over container (e.g. list) elements </a:t>
            </a:r>
          </a:p>
          <a:p>
            <a:r>
              <a:rPr lang="en-GB" dirty="0"/>
              <a:t>for value in </a:t>
            </a:r>
            <a:r>
              <a:rPr lang="en-GB" dirty="0" err="1"/>
              <a:t>my_list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        do something with the value</a:t>
            </a:r>
          </a:p>
          <a:p>
            <a:r>
              <a:rPr lang="en-GB" dirty="0"/>
              <a:t>Iterate N-times with range(N) function</a:t>
            </a:r>
          </a:p>
          <a:p>
            <a:pPr lvl="1"/>
            <a:r>
              <a:rPr lang="en-GB" dirty="0"/>
              <a:t>range(5) -&gt; creates list of 5 numbers starting from 0 -&gt; 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277448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7737-85A1-8241-B196-632B2EB9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cover in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B24E2-86B5-8D4C-AD89-DABA0F261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data types</a:t>
            </a:r>
          </a:p>
          <a:p>
            <a:r>
              <a:rPr lang="en-GB" dirty="0"/>
              <a:t>Conditional statements</a:t>
            </a:r>
          </a:p>
          <a:p>
            <a:r>
              <a:rPr lang="en-GB" dirty="0"/>
              <a:t>List &amp; dictionaries</a:t>
            </a:r>
          </a:p>
          <a:p>
            <a:r>
              <a:rPr lang="en-GB" dirty="0"/>
              <a:t>Loops</a:t>
            </a:r>
          </a:p>
          <a:p>
            <a:r>
              <a:rPr lang="en-GB" dirty="0"/>
              <a:t>Functions</a:t>
            </a:r>
          </a:p>
          <a:p>
            <a:r>
              <a:rPr lang="en-GB" dirty="0"/>
              <a:t>Modules</a:t>
            </a:r>
          </a:p>
          <a:p>
            <a:r>
              <a:rPr lang="en-GB" dirty="0"/>
              <a:t>File reading and writing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750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771-4A3E-DE49-A695-8A64E5E1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1AAB-E3AD-F247-9138-0BDF631D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while </a:t>
            </a:r>
            <a:r>
              <a:rPr lang="en-GB" dirty="0" err="1"/>
              <a:t>condition_is_true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r>
              <a:rPr lang="en-GB" dirty="0"/>
              <a:t># do something</a:t>
            </a:r>
          </a:p>
          <a:p>
            <a:pPr marL="457200" lvl="1" indent="0">
              <a:buNone/>
            </a:pPr>
            <a:r>
              <a:rPr lang="en-GB" dirty="0"/>
              <a:t>if </a:t>
            </a:r>
            <a:r>
              <a:rPr lang="en-GB" dirty="0" err="1"/>
              <a:t>other_ending_condition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r>
              <a:rPr lang="en-GB" dirty="0"/>
              <a:t>	break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9591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3C89D-599D-B441-8A81-D06960DB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Iteration exercise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caesar.py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F2A7-ADC7-0C48-8FCE-2A2AE08E5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Read input string </a:t>
            </a:r>
          </a:p>
          <a:p>
            <a:r>
              <a:rPr lang="en-GB" dirty="0">
                <a:solidFill>
                  <a:schemeClr val="bg1"/>
                </a:solidFill>
              </a:rPr>
              <a:t>Read command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E -&gt; encrypt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 -&gt; decrypt</a:t>
            </a:r>
          </a:p>
          <a:p>
            <a:r>
              <a:rPr lang="en-GB" dirty="0">
                <a:solidFill>
                  <a:schemeClr val="bg1"/>
                </a:solidFill>
              </a:rPr>
              <a:t>Print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(de)</a:t>
            </a:r>
            <a:r>
              <a:rPr lang="en-GB" dirty="0" err="1">
                <a:solidFill>
                  <a:schemeClr val="bg1"/>
                </a:solidFill>
              </a:rPr>
              <a:t>crypted</a:t>
            </a:r>
            <a:r>
              <a:rPr lang="en-GB" dirty="0">
                <a:solidFill>
                  <a:schemeClr val="bg1"/>
                </a:solidFill>
              </a:rPr>
              <a:t> text</a:t>
            </a:r>
          </a:p>
        </p:txBody>
      </p:sp>
      <p:pic>
        <p:nvPicPr>
          <p:cNvPr id="7" name="Graphic 6" descr="Line arrow: Rotate left">
            <a:extLst>
              <a:ext uri="{FF2B5EF4-FFF2-40B4-BE49-F238E27FC236}">
                <a16:creationId xmlns:a16="http://schemas.microsoft.com/office/drawing/2014/main" id="{545EEFD5-7288-4040-98F3-177427883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0804" y="443971"/>
            <a:ext cx="2471387" cy="2471387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CEBB5F-1772-E441-986C-65F9BC252EC0}"/>
              </a:ext>
            </a:extLst>
          </p:cNvPr>
          <p:cNvSpPr txBox="1">
            <a:spLocks/>
          </p:cNvSpPr>
          <p:nvPr/>
        </p:nvSpPr>
        <p:spPr>
          <a:xfrm>
            <a:off x="5458473" y="1896271"/>
            <a:ext cx="6096000" cy="396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Useful commands: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input(“Command:”)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for symbol in text:</a:t>
            </a:r>
          </a:p>
          <a:p>
            <a:pPr lvl="1"/>
            <a:r>
              <a:rPr lang="en-GB" sz="2100" dirty="0" err="1">
                <a:solidFill>
                  <a:schemeClr val="tx1"/>
                </a:solidFill>
              </a:rPr>
              <a:t>My_string</a:t>
            </a:r>
            <a:r>
              <a:rPr lang="en-GB" sz="2100" dirty="0">
                <a:solidFill>
                  <a:schemeClr val="tx1"/>
                </a:solidFill>
              </a:rPr>
              <a:t>.</a:t>
            </a:r>
            <a:r>
              <a:rPr lang="cs-CZ" sz="2100" dirty="0" err="1">
                <a:solidFill>
                  <a:schemeClr val="tx1"/>
                </a:solidFill>
              </a:rPr>
              <a:t>upper</a:t>
            </a:r>
            <a:r>
              <a:rPr lang="cs-CZ" sz="2100" dirty="0">
                <a:solidFill>
                  <a:schemeClr val="tx1"/>
                </a:solidFill>
              </a:rPr>
              <a:t>() -&gt; </a:t>
            </a:r>
            <a:r>
              <a:rPr lang="cs-CZ" sz="2100" dirty="0" err="1">
                <a:solidFill>
                  <a:schemeClr val="tx1"/>
                </a:solidFill>
              </a:rPr>
              <a:t>returns</a:t>
            </a:r>
            <a:r>
              <a:rPr lang="cs-CZ" sz="2100" dirty="0">
                <a:solidFill>
                  <a:schemeClr val="tx1"/>
                </a:solidFill>
              </a:rPr>
              <a:t> </a:t>
            </a:r>
            <a:r>
              <a:rPr lang="cs-CZ" sz="2100" dirty="0" err="1">
                <a:solidFill>
                  <a:schemeClr val="tx1"/>
                </a:solidFill>
              </a:rPr>
              <a:t>capitalized</a:t>
            </a:r>
            <a:r>
              <a:rPr lang="cs-CZ" sz="2100" dirty="0">
                <a:solidFill>
                  <a:schemeClr val="tx1"/>
                </a:solidFill>
              </a:rPr>
              <a:t> </a:t>
            </a:r>
            <a:r>
              <a:rPr lang="cs-CZ" sz="2100" dirty="0" err="1">
                <a:solidFill>
                  <a:schemeClr val="tx1"/>
                </a:solidFill>
              </a:rPr>
              <a:t>string</a:t>
            </a:r>
            <a:endParaRPr lang="cs-CZ" sz="2100" dirty="0">
              <a:solidFill>
                <a:schemeClr val="tx1"/>
              </a:solidFill>
            </a:endParaRPr>
          </a:p>
          <a:p>
            <a:pPr lvl="1"/>
            <a:r>
              <a:rPr lang="cs-CZ" sz="2100" dirty="0" err="1">
                <a:solidFill>
                  <a:schemeClr val="tx1"/>
                </a:solidFill>
              </a:rPr>
              <a:t>My_string.isalpha</a:t>
            </a:r>
            <a:r>
              <a:rPr lang="cs-CZ" sz="2100" dirty="0">
                <a:solidFill>
                  <a:schemeClr val="tx1"/>
                </a:solidFill>
              </a:rPr>
              <a:t>() -&gt; </a:t>
            </a:r>
            <a:r>
              <a:rPr lang="cs-CZ" sz="2100" dirty="0" err="1">
                <a:solidFill>
                  <a:schemeClr val="tx1"/>
                </a:solidFill>
              </a:rPr>
              <a:t>returns</a:t>
            </a:r>
            <a:r>
              <a:rPr lang="cs-CZ" sz="2100" dirty="0">
                <a:solidFill>
                  <a:schemeClr val="tx1"/>
                </a:solidFill>
              </a:rPr>
              <a:t> </a:t>
            </a:r>
            <a:r>
              <a:rPr lang="cs-CZ" sz="2100" dirty="0" err="1">
                <a:solidFill>
                  <a:schemeClr val="tx1"/>
                </a:solidFill>
              </a:rPr>
              <a:t>True</a:t>
            </a:r>
            <a:r>
              <a:rPr lang="cs-CZ" sz="2100" dirty="0">
                <a:solidFill>
                  <a:schemeClr val="tx1"/>
                </a:solidFill>
              </a:rPr>
              <a:t> </a:t>
            </a:r>
            <a:r>
              <a:rPr lang="cs-CZ" sz="2100" dirty="0" err="1">
                <a:solidFill>
                  <a:schemeClr val="tx1"/>
                </a:solidFill>
              </a:rPr>
              <a:t>if</a:t>
            </a:r>
            <a:r>
              <a:rPr lang="cs-CZ" sz="2100" dirty="0">
                <a:solidFill>
                  <a:schemeClr val="tx1"/>
                </a:solidFill>
              </a:rPr>
              <a:t> symbol </a:t>
            </a:r>
            <a:r>
              <a:rPr lang="cs-CZ" sz="2100" dirty="0" err="1">
                <a:solidFill>
                  <a:schemeClr val="tx1"/>
                </a:solidFill>
              </a:rPr>
              <a:t>is</a:t>
            </a:r>
            <a:r>
              <a:rPr lang="cs-CZ" sz="2100" dirty="0">
                <a:solidFill>
                  <a:schemeClr val="tx1"/>
                </a:solidFill>
              </a:rPr>
              <a:t> </a:t>
            </a:r>
            <a:r>
              <a:rPr lang="cs-CZ" sz="2100" dirty="0" err="1">
                <a:solidFill>
                  <a:schemeClr val="tx1"/>
                </a:solidFill>
              </a:rPr>
              <a:t>from</a:t>
            </a:r>
            <a:r>
              <a:rPr lang="cs-CZ" sz="2100" dirty="0">
                <a:solidFill>
                  <a:schemeClr val="tx1"/>
                </a:solidFill>
              </a:rPr>
              <a:t> interval </a:t>
            </a:r>
            <a:r>
              <a:rPr lang="cs-CZ" sz="2100" dirty="0" err="1">
                <a:solidFill>
                  <a:schemeClr val="tx1"/>
                </a:solidFill>
              </a:rPr>
              <a:t>a..z</a:t>
            </a:r>
            <a:r>
              <a:rPr lang="cs-CZ" sz="2100" dirty="0">
                <a:solidFill>
                  <a:schemeClr val="tx1"/>
                </a:solidFill>
              </a:rPr>
              <a:t> </a:t>
            </a:r>
            <a:r>
              <a:rPr lang="cs-CZ" sz="2100" dirty="0" err="1">
                <a:solidFill>
                  <a:schemeClr val="tx1"/>
                </a:solidFill>
              </a:rPr>
              <a:t>or</a:t>
            </a:r>
            <a:r>
              <a:rPr lang="cs-CZ" sz="2100">
                <a:solidFill>
                  <a:schemeClr val="tx1"/>
                </a:solidFill>
              </a:rPr>
              <a:t> A..Z</a:t>
            </a:r>
            <a:endParaRPr lang="cs-CZ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01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3C89D-599D-B441-8A81-D06960DB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Iteration exercise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bank_counting.py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F2A7-ADC7-0C48-8FCE-2A2AE08E5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Parse inputs, space delimited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 </a:t>
            </a:r>
            <a:r>
              <a:rPr lang="en-GB" dirty="0" err="1">
                <a:solidFill>
                  <a:schemeClr val="bg1"/>
                </a:solidFill>
              </a:rPr>
              <a:t>acc_id</a:t>
            </a:r>
            <a:r>
              <a:rPr lang="en-GB" dirty="0">
                <a:solidFill>
                  <a:schemeClr val="bg1"/>
                </a:solidFill>
              </a:rPr>
              <a:t> 1000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 </a:t>
            </a:r>
            <a:r>
              <a:rPr lang="en-GB" dirty="0" err="1">
                <a:solidFill>
                  <a:schemeClr val="bg1"/>
                </a:solidFill>
              </a:rPr>
              <a:t>acc_id</a:t>
            </a:r>
            <a:r>
              <a:rPr lang="en-GB" dirty="0">
                <a:solidFill>
                  <a:schemeClr val="bg1"/>
                </a:solidFill>
              </a:rPr>
              <a:t> 30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END</a:t>
            </a:r>
          </a:p>
        </p:txBody>
      </p:sp>
      <p:pic>
        <p:nvPicPr>
          <p:cNvPr id="7" name="Graphic 6" descr="Line arrow: Rotate left">
            <a:extLst>
              <a:ext uri="{FF2B5EF4-FFF2-40B4-BE49-F238E27FC236}">
                <a16:creationId xmlns:a16="http://schemas.microsoft.com/office/drawing/2014/main" id="{545EEFD5-7288-4040-98F3-177427883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0804" y="443971"/>
            <a:ext cx="2471387" cy="2471387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CEBB5F-1772-E441-986C-65F9BC252EC0}"/>
              </a:ext>
            </a:extLst>
          </p:cNvPr>
          <p:cNvSpPr txBox="1">
            <a:spLocks/>
          </p:cNvSpPr>
          <p:nvPr/>
        </p:nvSpPr>
        <p:spPr>
          <a:xfrm>
            <a:off x="5458473" y="1896271"/>
            <a:ext cx="6096000" cy="39687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Useful commands: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While 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if 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Break</a:t>
            </a:r>
          </a:p>
          <a:p>
            <a:pPr lvl="1"/>
            <a:r>
              <a:rPr lang="en-GB" sz="2000" dirty="0" err="1">
                <a:solidFill>
                  <a:schemeClr val="tx1"/>
                </a:solidFill>
              </a:rPr>
              <a:t>int</a:t>
            </a:r>
            <a:r>
              <a:rPr lang="en-GB" sz="2000" dirty="0">
                <a:solidFill>
                  <a:schemeClr val="tx1"/>
                </a:solidFill>
              </a:rPr>
              <a:t>(input(“Command:”))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Dictionary</a:t>
            </a:r>
          </a:p>
          <a:p>
            <a:pPr lvl="1"/>
            <a:r>
              <a:rPr lang="en-GB" sz="2100">
                <a:solidFill>
                  <a:schemeClr val="tx1"/>
                </a:solidFill>
              </a:rPr>
              <a:t>String.</a:t>
            </a:r>
            <a:r>
              <a:rPr lang="cs-CZ" sz="2100" dirty="0" err="1">
                <a:solidFill>
                  <a:schemeClr val="tx1"/>
                </a:solidFill>
              </a:rPr>
              <a:t>startswith</a:t>
            </a:r>
            <a:r>
              <a:rPr lang="cs-CZ" sz="2100" dirty="0">
                <a:solidFill>
                  <a:schemeClr val="tx1"/>
                </a:solidFill>
              </a:rPr>
              <a:t>(“F“) -&gt; </a:t>
            </a:r>
            <a:r>
              <a:rPr lang="cs-CZ" sz="2100" dirty="0" err="1">
                <a:solidFill>
                  <a:schemeClr val="tx1"/>
                </a:solidFill>
              </a:rPr>
              <a:t>check</a:t>
            </a:r>
            <a:r>
              <a:rPr lang="cs-CZ" sz="2100" dirty="0">
                <a:solidFill>
                  <a:schemeClr val="tx1"/>
                </a:solidFill>
              </a:rPr>
              <a:t> </a:t>
            </a:r>
            <a:r>
              <a:rPr lang="cs-CZ" sz="2100" dirty="0" err="1">
                <a:solidFill>
                  <a:schemeClr val="tx1"/>
                </a:solidFill>
              </a:rPr>
              <a:t>if</a:t>
            </a:r>
            <a:r>
              <a:rPr lang="cs-CZ" sz="2100" dirty="0">
                <a:solidFill>
                  <a:schemeClr val="tx1"/>
                </a:solidFill>
              </a:rPr>
              <a:t> </a:t>
            </a:r>
            <a:r>
              <a:rPr lang="cs-CZ" sz="2100" dirty="0" err="1">
                <a:solidFill>
                  <a:schemeClr val="tx1"/>
                </a:solidFill>
              </a:rPr>
              <a:t>string</a:t>
            </a:r>
            <a:r>
              <a:rPr lang="cs-CZ" sz="2100" dirty="0">
                <a:solidFill>
                  <a:schemeClr val="tx1"/>
                </a:solidFill>
              </a:rPr>
              <a:t> </a:t>
            </a:r>
            <a:r>
              <a:rPr lang="cs-CZ" sz="2100" dirty="0" err="1">
                <a:solidFill>
                  <a:schemeClr val="tx1"/>
                </a:solidFill>
              </a:rPr>
              <a:t>starts</a:t>
            </a:r>
            <a:r>
              <a:rPr lang="cs-CZ" sz="2100" dirty="0">
                <a:solidFill>
                  <a:schemeClr val="tx1"/>
                </a:solidFill>
              </a:rPr>
              <a:t> </a:t>
            </a:r>
            <a:r>
              <a:rPr lang="cs-CZ" sz="2100" dirty="0" err="1">
                <a:solidFill>
                  <a:schemeClr val="tx1"/>
                </a:solidFill>
              </a:rPr>
              <a:t>with</a:t>
            </a:r>
            <a:r>
              <a:rPr lang="cs-CZ" sz="2100" dirty="0">
                <a:solidFill>
                  <a:schemeClr val="tx1"/>
                </a:solidFill>
              </a:rPr>
              <a:t> F</a:t>
            </a:r>
          </a:p>
          <a:p>
            <a:pPr lvl="1"/>
            <a:r>
              <a:rPr lang="cs-CZ" sz="2100" dirty="0" err="1">
                <a:solidFill>
                  <a:schemeClr val="tx1"/>
                </a:solidFill>
              </a:rPr>
              <a:t>String.split</a:t>
            </a:r>
            <a:r>
              <a:rPr lang="cs-CZ" sz="2100" dirty="0">
                <a:solidFill>
                  <a:schemeClr val="tx1"/>
                </a:solidFill>
              </a:rPr>
              <a:t>(</a:t>
            </a:r>
            <a:r>
              <a:rPr lang="cs-CZ" sz="2100" dirty="0" err="1">
                <a:solidFill>
                  <a:schemeClr val="tx1"/>
                </a:solidFill>
              </a:rPr>
              <a:t>delimiter</a:t>
            </a:r>
            <a:r>
              <a:rPr lang="cs-CZ" sz="2100" dirty="0">
                <a:solidFill>
                  <a:schemeClr val="tx1"/>
                </a:solidFill>
              </a:rPr>
              <a:t>) -&gt; </a:t>
            </a:r>
            <a:r>
              <a:rPr lang="cs-CZ" sz="2100" dirty="0" err="1">
                <a:solidFill>
                  <a:schemeClr val="tx1"/>
                </a:solidFill>
              </a:rPr>
              <a:t>splits</a:t>
            </a:r>
            <a:r>
              <a:rPr lang="cs-CZ" sz="2100" dirty="0">
                <a:solidFill>
                  <a:schemeClr val="tx1"/>
                </a:solidFill>
              </a:rPr>
              <a:t> a </a:t>
            </a:r>
            <a:r>
              <a:rPr lang="cs-CZ" sz="2100" dirty="0" err="1">
                <a:solidFill>
                  <a:schemeClr val="tx1"/>
                </a:solidFill>
              </a:rPr>
              <a:t>string</a:t>
            </a:r>
            <a:r>
              <a:rPr lang="cs-CZ" sz="2100" dirty="0">
                <a:solidFill>
                  <a:schemeClr val="tx1"/>
                </a:solidFill>
              </a:rPr>
              <a:t> </a:t>
            </a:r>
            <a:r>
              <a:rPr lang="cs-CZ" sz="2100" dirty="0" err="1">
                <a:solidFill>
                  <a:schemeClr val="tx1"/>
                </a:solidFill>
              </a:rPr>
              <a:t>into</a:t>
            </a:r>
            <a:r>
              <a:rPr lang="cs-CZ" sz="2100" dirty="0">
                <a:solidFill>
                  <a:schemeClr val="tx1"/>
                </a:solidFill>
              </a:rPr>
              <a:t> </a:t>
            </a:r>
            <a:r>
              <a:rPr lang="cs-CZ" sz="2100" dirty="0" err="1">
                <a:solidFill>
                  <a:schemeClr val="tx1"/>
                </a:solidFill>
              </a:rPr>
              <a:t>array</a:t>
            </a:r>
            <a:endParaRPr lang="cs-CZ" sz="2100" dirty="0">
              <a:solidFill>
                <a:schemeClr val="tx1"/>
              </a:solidFill>
            </a:endParaRPr>
          </a:p>
          <a:p>
            <a:pPr lvl="1"/>
            <a:r>
              <a:rPr lang="cs-CZ" sz="2100" dirty="0" err="1">
                <a:solidFill>
                  <a:schemeClr val="tx1"/>
                </a:solidFill>
              </a:rPr>
              <a:t>Dictionary.keys</a:t>
            </a:r>
            <a:r>
              <a:rPr lang="cs-CZ" sz="2100" dirty="0">
                <a:solidFill>
                  <a:schemeClr val="tx1"/>
                </a:solidFill>
              </a:rPr>
              <a:t>() -&gt; </a:t>
            </a:r>
            <a:r>
              <a:rPr lang="cs-CZ" sz="2100" dirty="0" err="1">
                <a:solidFill>
                  <a:schemeClr val="tx1"/>
                </a:solidFill>
              </a:rPr>
              <a:t>returns</a:t>
            </a:r>
            <a:r>
              <a:rPr lang="cs-CZ" sz="2100" dirty="0">
                <a:solidFill>
                  <a:schemeClr val="tx1"/>
                </a:solidFill>
              </a:rPr>
              <a:t> </a:t>
            </a:r>
            <a:r>
              <a:rPr lang="cs-CZ" sz="2100" dirty="0" err="1">
                <a:solidFill>
                  <a:schemeClr val="tx1"/>
                </a:solidFill>
              </a:rPr>
              <a:t>the</a:t>
            </a:r>
            <a:r>
              <a:rPr lang="cs-CZ" sz="2100" dirty="0">
                <a:solidFill>
                  <a:schemeClr val="tx1"/>
                </a:solidFill>
              </a:rPr>
              <a:t> list </a:t>
            </a:r>
            <a:r>
              <a:rPr lang="cs-CZ" sz="2100" dirty="0" err="1">
                <a:solidFill>
                  <a:schemeClr val="tx1"/>
                </a:solidFill>
              </a:rPr>
              <a:t>of</a:t>
            </a:r>
            <a:r>
              <a:rPr lang="cs-CZ" sz="2100" dirty="0">
                <a:solidFill>
                  <a:schemeClr val="tx1"/>
                </a:solidFill>
              </a:rPr>
              <a:t> </a:t>
            </a:r>
            <a:r>
              <a:rPr lang="cs-CZ" sz="2100" dirty="0" err="1">
                <a:solidFill>
                  <a:schemeClr val="tx1"/>
                </a:solidFill>
              </a:rPr>
              <a:t>keys</a:t>
            </a:r>
            <a:endParaRPr lang="cs-CZ" sz="2100" dirty="0">
              <a:solidFill>
                <a:schemeClr val="tx1"/>
              </a:solidFill>
            </a:endParaRPr>
          </a:p>
          <a:p>
            <a:pPr lvl="1"/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189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3C89D-599D-B441-8A81-D06960DB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Iteration exercise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exc_05.py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F2A7-ADC7-0C48-8FCE-2A2AE08E5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Iterate over provided list of variables and print if they are number, text or </a:t>
            </a:r>
            <a:r>
              <a:rPr lang="en-GB" dirty="0" err="1">
                <a:solidFill>
                  <a:schemeClr val="bg1"/>
                </a:solidFill>
              </a:rPr>
              <a:t>boolean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Print only even numbers from provided list</a:t>
            </a:r>
          </a:p>
          <a:p>
            <a:r>
              <a:rPr lang="en-GB" dirty="0">
                <a:solidFill>
                  <a:schemeClr val="bg1"/>
                </a:solidFill>
              </a:rPr>
              <a:t>Print multiplies of 5 from 0 to 100</a:t>
            </a:r>
          </a:p>
        </p:txBody>
      </p:sp>
      <p:pic>
        <p:nvPicPr>
          <p:cNvPr id="7" name="Graphic 6" descr="Line arrow: Rotate left">
            <a:extLst>
              <a:ext uri="{FF2B5EF4-FFF2-40B4-BE49-F238E27FC236}">
                <a16:creationId xmlns:a16="http://schemas.microsoft.com/office/drawing/2014/main" id="{545EEFD5-7288-4040-98F3-177427883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0804" y="443971"/>
            <a:ext cx="2471387" cy="2471387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CEBB5F-1772-E441-986C-65F9BC252EC0}"/>
              </a:ext>
            </a:extLst>
          </p:cNvPr>
          <p:cNvSpPr txBox="1">
            <a:spLocks/>
          </p:cNvSpPr>
          <p:nvPr/>
        </p:nvSpPr>
        <p:spPr>
          <a:xfrm>
            <a:off x="5422246" y="2689228"/>
            <a:ext cx="6096000" cy="396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Useful commands: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for </a:t>
            </a:r>
            <a:r>
              <a:rPr lang="en-GB" sz="2000" dirty="0" err="1">
                <a:solidFill>
                  <a:schemeClr val="tx1"/>
                </a:solidFill>
              </a:rPr>
              <a:t>i</a:t>
            </a:r>
            <a:r>
              <a:rPr lang="en-GB" sz="2000" dirty="0">
                <a:solidFill>
                  <a:schemeClr val="tx1"/>
                </a:solidFill>
              </a:rPr>
              <a:t> in list:</a:t>
            </a:r>
          </a:p>
          <a:p>
            <a:pPr lvl="2"/>
            <a:r>
              <a:rPr lang="en-GB" sz="1800" dirty="0">
                <a:solidFill>
                  <a:schemeClr val="tx1"/>
                </a:solidFill>
              </a:rPr>
              <a:t>….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type(variable) -&gt; gets the type of variable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print(“string one” + ”string two” + …) 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if </a:t>
            </a:r>
          </a:p>
        </p:txBody>
      </p:sp>
    </p:spTree>
    <p:extLst>
      <p:ext uri="{BB962C8B-B14F-4D97-AF65-F5344CB8AC3E}">
        <p14:creationId xmlns:p14="http://schemas.microsoft.com/office/powerpoint/2010/main" val="41256738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3C89D-599D-B441-8A81-D06960DB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Iteration exercise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Sieve of Eratosthenes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sieve.py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F2A7-ADC7-0C48-8FCE-2A2AE08E5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Print prime numbers from 0 to 1123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CEBB5F-1772-E441-986C-65F9BC252EC0}"/>
              </a:ext>
            </a:extLst>
          </p:cNvPr>
          <p:cNvSpPr txBox="1">
            <a:spLocks/>
          </p:cNvSpPr>
          <p:nvPr/>
        </p:nvSpPr>
        <p:spPr>
          <a:xfrm>
            <a:off x="5422246" y="2432053"/>
            <a:ext cx="6096000" cy="396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Useful commands: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range(10) -&gt; list of numbers from 0 to 9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12%2 = 0 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13%2 = 1</a:t>
            </a:r>
          </a:p>
          <a:p>
            <a:pPr lvl="1"/>
            <a:r>
              <a:rPr lang="en-GB" sz="2000" dirty="0" err="1">
                <a:solidFill>
                  <a:schemeClr val="tx1"/>
                </a:solidFill>
              </a:rPr>
              <a:t>true_arr</a:t>
            </a:r>
            <a:r>
              <a:rPr lang="en-GB" sz="2000" dirty="0">
                <a:solidFill>
                  <a:schemeClr val="tx1"/>
                </a:solidFill>
              </a:rPr>
              <a:t> = [True]*100 -&gt; will create list of 100 True values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Accessing array with []</a:t>
            </a:r>
          </a:p>
        </p:txBody>
      </p:sp>
      <p:pic>
        <p:nvPicPr>
          <p:cNvPr id="11" name="Graphic 10" descr="Line arrow: Rotate left">
            <a:extLst>
              <a:ext uri="{FF2B5EF4-FFF2-40B4-BE49-F238E27FC236}">
                <a16:creationId xmlns:a16="http://schemas.microsoft.com/office/drawing/2014/main" id="{A0D02A2B-CCF0-EA43-B5CB-2993F33B2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0137" y="643467"/>
            <a:ext cx="2471387" cy="247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613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3189-CA8D-5649-8CE6-E5E52B75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42E8-1FDC-C746-83C5-D1826ECA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5091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4F4F7-A56B-854B-B7AD-4FA5AD0F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09" y="392491"/>
            <a:ext cx="4203045" cy="1375608"/>
          </a:xfrm>
        </p:spPr>
        <p:txBody>
          <a:bodyPr anchor="ctr"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Exercise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Quiz app alpha version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quiz_alpha.py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93167-E734-454D-97D2-1F9AEE926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54" y="2160590"/>
            <a:ext cx="4203044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Develop a quiz application with following functionalities: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Use prepared questions and answers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Read answer from the console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Write how many were correct and wrong</a:t>
            </a:r>
          </a:p>
          <a:p>
            <a:pPr lvl="1">
              <a:lnSpc>
                <a:spcPct val="90000"/>
              </a:lnSpc>
            </a:pPr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5C1676F-79C4-8243-85F1-CD388C287455}"/>
              </a:ext>
            </a:extLst>
          </p:cNvPr>
          <p:cNvSpPr txBox="1">
            <a:spLocks/>
          </p:cNvSpPr>
          <p:nvPr/>
        </p:nvSpPr>
        <p:spPr>
          <a:xfrm>
            <a:off x="6220940" y="2019075"/>
            <a:ext cx="5123335" cy="418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buNone/>
            </a:pPr>
            <a:endParaRPr lang="en-GB" sz="1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</a:rPr>
              <a:t>What will be useful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</a:rPr>
              <a:t>Lists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</a:rPr>
              <a:t>Counter variable (integer)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</a:rPr>
              <a:t>For cycle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</a:rPr>
              <a:t>Reading input from console</a:t>
            </a:r>
          </a:p>
        </p:txBody>
      </p:sp>
    </p:spTree>
    <p:extLst>
      <p:ext uri="{BB962C8B-B14F-4D97-AF65-F5344CB8AC3E}">
        <p14:creationId xmlns:p14="http://schemas.microsoft.com/office/powerpoint/2010/main" val="13465248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75B1-5C46-3E43-A0F0-EA28D26E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6821-A40C-FA4B-B45E-6A16A214B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block of called which can be called from different place of the code</a:t>
            </a:r>
          </a:p>
          <a:p>
            <a:pPr lvl="1"/>
            <a:r>
              <a:rPr lang="en-GB" dirty="0"/>
              <a:t>Repeating functionalities</a:t>
            </a:r>
          </a:p>
          <a:p>
            <a:pPr lvl="1"/>
            <a:r>
              <a:rPr lang="en-GB" dirty="0"/>
              <a:t>Standardize -&gt; less error prone</a:t>
            </a:r>
          </a:p>
          <a:p>
            <a:r>
              <a:rPr lang="en-GB" dirty="0"/>
              <a:t>Starts with def keyword</a:t>
            </a:r>
          </a:p>
          <a:p>
            <a:r>
              <a:rPr lang="en-GB" dirty="0"/>
              <a:t>Parameters in brackets</a:t>
            </a:r>
          </a:p>
          <a:p>
            <a:r>
              <a:rPr lang="en-GB" dirty="0"/>
              <a:t>Everything inside must be indented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3484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F35C-F08E-AC41-B76E-E2B9A820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66CE0-4D48-344F-AC31-D2B162C5F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Calling functionalities from code written by somebody else</a:t>
            </a:r>
          </a:p>
          <a:p>
            <a:r>
              <a:rPr lang="en-GB" dirty="0"/>
              <a:t>Import random</a:t>
            </a:r>
          </a:p>
        </p:txBody>
      </p:sp>
    </p:spTree>
    <p:extLst>
      <p:ext uri="{BB962C8B-B14F-4D97-AF65-F5344CB8AC3E}">
        <p14:creationId xmlns:p14="http://schemas.microsoft.com/office/powerpoint/2010/main" val="28170393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3189-CA8D-5649-8CE6-E5E52B75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42E8-1FDC-C746-83C5-D1826ECA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03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9592-6B3D-B142-AB8B-DFFB4AE1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Python – </a:t>
            </a:r>
            <a:r>
              <a:rPr lang="cs-CZ" dirty="0" err="1"/>
              <a:t>buzzwords</a:t>
            </a:r>
            <a:r>
              <a:rPr lang="cs-CZ" dirty="0"/>
              <a:t> </a:t>
            </a:r>
            <a:r>
              <a:rPr lang="cs-CZ" dirty="0" err="1"/>
              <a:t>about</a:t>
            </a:r>
            <a:r>
              <a:rPr lang="cs-CZ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9577-2B35-4C47-9DD6-4664891E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General-</a:t>
            </a:r>
            <a:r>
              <a:rPr lang="cs-CZ" dirty="0" err="1"/>
              <a:t>purpose</a:t>
            </a:r>
            <a:r>
              <a:rPr lang="cs-CZ" dirty="0"/>
              <a:t> </a:t>
            </a:r>
            <a:r>
              <a:rPr lang="cs-CZ" dirty="0" err="1"/>
              <a:t>programming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==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do </a:t>
            </a:r>
            <a:r>
              <a:rPr lang="cs-CZ" dirty="0" err="1"/>
              <a:t>everything</a:t>
            </a:r>
            <a:endParaRPr lang="cs-CZ" dirty="0"/>
          </a:p>
          <a:p>
            <a:r>
              <a:rPr lang="cs-CZ" dirty="0" err="1"/>
              <a:t>Interpreted</a:t>
            </a:r>
            <a:r>
              <a:rPr lang="cs-CZ" dirty="0"/>
              <a:t> </a:t>
            </a:r>
            <a:r>
              <a:rPr lang="cs-CZ" dirty="0" err="1"/>
              <a:t>languege</a:t>
            </a:r>
            <a:r>
              <a:rPr lang="cs-CZ" dirty="0"/>
              <a:t> == </a:t>
            </a:r>
            <a:r>
              <a:rPr lang="cs-CZ" dirty="0" err="1"/>
              <a:t>Easier</a:t>
            </a:r>
            <a:r>
              <a:rPr lang="cs-CZ" dirty="0"/>
              <a:t> to </a:t>
            </a:r>
            <a:r>
              <a:rPr lang="cs-CZ" dirty="0" err="1"/>
              <a:t>share</a:t>
            </a:r>
            <a:r>
              <a:rPr lang="cs-CZ" dirty="0"/>
              <a:t> and </a:t>
            </a:r>
            <a:r>
              <a:rPr lang="cs-CZ" dirty="0" err="1"/>
              <a:t>develop</a:t>
            </a:r>
            <a:r>
              <a:rPr lang="cs-CZ" dirty="0"/>
              <a:t>  </a:t>
            </a:r>
          </a:p>
          <a:p>
            <a:r>
              <a:rPr lang="cs-CZ" dirty="0" err="1"/>
              <a:t>Script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==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shorter</a:t>
            </a:r>
            <a:r>
              <a:rPr lang="cs-CZ" dirty="0"/>
              <a:t> </a:t>
            </a:r>
            <a:r>
              <a:rPr lang="cs-CZ" dirty="0" err="1"/>
              <a:t>codes</a:t>
            </a:r>
            <a:r>
              <a:rPr lang="cs-CZ" dirty="0"/>
              <a:t>/</a:t>
            </a:r>
            <a:r>
              <a:rPr lang="cs-CZ" dirty="0" err="1"/>
              <a:t>scripts</a:t>
            </a:r>
            <a:r>
              <a:rPr lang="cs-CZ" dirty="0"/>
              <a:t> (</a:t>
            </a:r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original</a:t>
            </a:r>
            <a:r>
              <a:rPr lang="cs-CZ" dirty="0"/>
              <a:t> idea)</a:t>
            </a:r>
          </a:p>
          <a:p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typing</a:t>
            </a:r>
            <a:r>
              <a:rPr lang="cs-CZ" dirty="0"/>
              <a:t> ==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guess</a:t>
            </a:r>
            <a:r>
              <a:rPr lang="cs-CZ" dirty="0"/>
              <a:t> </a:t>
            </a:r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variable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want</a:t>
            </a:r>
            <a:r>
              <a:rPr lang="cs-CZ" dirty="0"/>
              <a:t> to use (</a:t>
            </a:r>
            <a:r>
              <a:rPr lang="cs-CZ" dirty="0" err="1"/>
              <a:t>smart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31691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4F4F7-A56B-854B-B7AD-4FA5AD0F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Quiz app exercise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beta version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93167-E734-454D-97D2-1F9AEE926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54" y="2160590"/>
            <a:ext cx="4203044" cy="344011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Develop a quiz application with following functionalities: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Use prepared questions and answers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Read answer from the console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Write how many were good and wrong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Randomize order of questions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Random number of questions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Will start with announcing how many questions there will be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If question has more than 2 possible answers chose 1 correct answer + 1 random</a:t>
            </a:r>
          </a:p>
          <a:p>
            <a:pPr lvl="1">
              <a:lnSpc>
                <a:spcPct val="90000"/>
              </a:lnSpc>
            </a:pPr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5C1676F-79C4-8243-85F1-CD388C287455}"/>
              </a:ext>
            </a:extLst>
          </p:cNvPr>
          <p:cNvSpPr txBox="1">
            <a:spLocks/>
          </p:cNvSpPr>
          <p:nvPr/>
        </p:nvSpPr>
        <p:spPr>
          <a:xfrm>
            <a:off x="6096000" y="1814513"/>
            <a:ext cx="5422246" cy="4557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buNone/>
            </a:pPr>
            <a:endParaRPr lang="en-GB" sz="1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</a:rPr>
              <a:t>What will be useful</a:t>
            </a:r>
          </a:p>
          <a:p>
            <a:pPr lvl="1">
              <a:lnSpc>
                <a:spcPct val="90000"/>
              </a:lnSpc>
            </a:pPr>
            <a:r>
              <a:rPr lang="en-GB" sz="2000" dirty="0" err="1">
                <a:solidFill>
                  <a:schemeClr val="tx1"/>
                </a:solidFill>
              </a:rPr>
              <a:t>string.split</a:t>
            </a:r>
            <a:r>
              <a:rPr lang="en-GB" sz="2000" dirty="0">
                <a:solidFill>
                  <a:schemeClr val="tx1"/>
                </a:solidFill>
              </a:rPr>
              <a:t>()[0] -&gt; gets the first word</a:t>
            </a:r>
          </a:p>
          <a:p>
            <a:pPr lvl="1">
              <a:lnSpc>
                <a:spcPct val="90000"/>
              </a:lnSpc>
            </a:pPr>
            <a:r>
              <a:rPr lang="en-GB" sz="2000" dirty="0" err="1">
                <a:solidFill>
                  <a:schemeClr val="tx1"/>
                </a:solidFill>
              </a:rPr>
              <a:t>len</a:t>
            </a:r>
            <a:r>
              <a:rPr lang="en-GB" sz="2000" dirty="0">
                <a:solidFill>
                  <a:schemeClr val="tx1"/>
                </a:solidFill>
              </a:rPr>
              <a:t>(array) -&gt; returns length of array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</a:rPr>
              <a:t>Modules -&gt; random</a:t>
            </a:r>
          </a:p>
          <a:p>
            <a:pPr lvl="1">
              <a:lnSpc>
                <a:spcPct val="90000"/>
              </a:lnSpc>
            </a:pPr>
            <a:r>
              <a:rPr lang="en-GB" sz="2000" dirty="0" err="1">
                <a:solidFill>
                  <a:schemeClr val="tx1"/>
                </a:solidFill>
              </a:rPr>
              <a:t>dictionary.keys</a:t>
            </a:r>
            <a:r>
              <a:rPr lang="en-GB" sz="2000" dirty="0">
                <a:solidFill>
                  <a:schemeClr val="tx1"/>
                </a:solidFill>
              </a:rPr>
              <a:t>() -&gt; returns list of all keys in the dictionary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</a:rPr>
              <a:t>def </a:t>
            </a:r>
            <a:r>
              <a:rPr lang="en-GB" sz="2000" dirty="0" err="1">
                <a:solidFill>
                  <a:schemeClr val="tx1"/>
                </a:solidFill>
              </a:rPr>
              <a:t>my_functions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 err="1">
                <a:solidFill>
                  <a:schemeClr val="tx1"/>
                </a:solidFill>
              </a:rPr>
              <a:t>parameres</a:t>
            </a:r>
            <a:r>
              <a:rPr lang="en-GB" sz="2000" dirty="0">
                <a:solidFill>
                  <a:schemeClr val="tx1"/>
                </a:solidFill>
              </a:rPr>
              <a:t>):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GB" sz="1200" dirty="0">
                <a:solidFill>
                  <a:schemeClr val="tx1"/>
                </a:solidFill>
              </a:rPr>
              <a:t>Do something with parameters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GB" sz="1200" dirty="0">
                <a:solidFill>
                  <a:schemeClr val="tx1"/>
                </a:solidFill>
              </a:rPr>
              <a:t>return string, </a:t>
            </a:r>
            <a:r>
              <a:rPr lang="en-GB" sz="1200" dirty="0" err="1">
                <a:solidFill>
                  <a:schemeClr val="tx1"/>
                </a:solidFill>
              </a:rPr>
              <a:t>boolean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72467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3189-CA8D-5649-8CE6-E5E52B75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42E8-1FDC-C746-83C5-D1826ECA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9137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A609-79B6-FB43-9F67-71E61975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read and write to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ED5F9-014B-AC45-AE28-AC5A6A7EA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The key function for working with files in Python is the open() function.</a:t>
            </a:r>
          </a:p>
          <a:p>
            <a:pPr lvl="1"/>
            <a:r>
              <a:rPr lang="en" dirty="0"/>
              <a:t>"r"  -&gt; Opens a file for reading, error if the file does not exist</a:t>
            </a:r>
          </a:p>
          <a:p>
            <a:pPr lvl="1"/>
            <a:r>
              <a:rPr lang="en" dirty="0"/>
              <a:t>"a" -&gt; Opens a file for appending, creates the file if it does not exist</a:t>
            </a:r>
          </a:p>
          <a:p>
            <a:pPr lvl="1"/>
            <a:r>
              <a:rPr lang="en" dirty="0"/>
              <a:t>"w" -&gt; Opens a file for writing, creates the file if it does not exist. Overwrites if exists.</a:t>
            </a:r>
          </a:p>
          <a:p>
            <a:pPr marL="0" indent="0">
              <a:buNone/>
            </a:pPr>
            <a:br>
              <a:rPr lang="en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9167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081D-FCB1-694F-9B79-FAD3A480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C530-DAF1-8F41-AB54-AC3B5AB3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To open the file, use the built-in open() function.</a:t>
            </a:r>
          </a:p>
          <a:p>
            <a:pPr marL="0" indent="0">
              <a:buNone/>
            </a:pPr>
            <a:r>
              <a:rPr lang="en" dirty="0"/>
              <a:t>_file = open(”</a:t>
            </a:r>
            <a:r>
              <a:rPr lang="en" dirty="0" err="1"/>
              <a:t>my_file.txt</a:t>
            </a:r>
            <a:r>
              <a:rPr lang="en" dirty="0"/>
              <a:t>", "r")</a:t>
            </a:r>
            <a:br>
              <a:rPr lang="en" dirty="0"/>
            </a:br>
            <a:r>
              <a:rPr lang="en" dirty="0"/>
              <a:t>print(_</a:t>
            </a:r>
            <a:r>
              <a:rPr lang="en" dirty="0" err="1"/>
              <a:t>file.read</a:t>
            </a:r>
            <a:r>
              <a:rPr lang="en" dirty="0"/>
              <a:t>())</a:t>
            </a:r>
          </a:p>
          <a:p>
            <a:r>
              <a:rPr lang="en" dirty="0"/>
              <a:t>You can return one line by using the </a:t>
            </a:r>
            <a:r>
              <a:rPr lang="en" dirty="0" err="1"/>
              <a:t>readline</a:t>
            </a:r>
            <a:r>
              <a:rPr lang="en" dirty="0"/>
              <a:t>() method:</a:t>
            </a:r>
          </a:p>
          <a:p>
            <a:pPr marL="0" indent="0">
              <a:buNone/>
            </a:pPr>
            <a:r>
              <a:rPr lang="cs-CZ" dirty="0"/>
              <a:t>f = open(“</a:t>
            </a:r>
            <a:r>
              <a:rPr lang="cs-CZ" dirty="0" err="1"/>
              <a:t>big_file.txt</a:t>
            </a:r>
            <a:r>
              <a:rPr lang="cs-CZ" dirty="0"/>
              <a:t>", "</a:t>
            </a:r>
            <a:r>
              <a:rPr lang="cs-CZ" dirty="0" err="1"/>
              <a:t>r</a:t>
            </a:r>
            <a:r>
              <a:rPr lang="cs-CZ" dirty="0"/>
              <a:t>")</a:t>
            </a:r>
            <a:br>
              <a:rPr lang="cs-CZ" dirty="0"/>
            </a:br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f.readline</a:t>
            </a:r>
            <a:r>
              <a:rPr lang="cs-CZ" dirty="0"/>
              <a:t>()) # </a:t>
            </a:r>
            <a:r>
              <a:rPr lang="cs-CZ" dirty="0" err="1"/>
              <a:t>prints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first</a:t>
            </a:r>
            <a:r>
              <a:rPr lang="cs-CZ" dirty="0"/>
              <a:t> line</a:t>
            </a:r>
            <a:br>
              <a:rPr lang="cs-CZ" dirty="0"/>
            </a:br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f.readline</a:t>
            </a:r>
            <a:r>
              <a:rPr lang="cs-CZ" dirty="0"/>
              <a:t>()) # </a:t>
            </a:r>
            <a:r>
              <a:rPr lang="cs-CZ" dirty="0" err="1"/>
              <a:t>prints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next</a:t>
            </a:r>
            <a:r>
              <a:rPr lang="cs-CZ" dirty="0"/>
              <a:t> line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711746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5A99-3370-4342-A6B2-9A98AD6D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2B02-609E-2C41-8A1A-BD6A42D7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err="1"/>
              <a:t>wf</a:t>
            </a:r>
            <a:r>
              <a:rPr lang="en" dirty="0"/>
              <a:t> = open(”</a:t>
            </a:r>
            <a:r>
              <a:rPr lang="en" dirty="0" err="1"/>
              <a:t>write_file.txt</a:t>
            </a:r>
            <a:r>
              <a:rPr lang="en" dirty="0"/>
              <a:t>", ”w")</a:t>
            </a:r>
            <a:br>
              <a:rPr lang="en" dirty="0"/>
            </a:br>
            <a:r>
              <a:rPr lang="en" dirty="0" err="1"/>
              <a:t>wf.write</a:t>
            </a:r>
            <a:r>
              <a:rPr lang="en" dirty="0"/>
              <a:t>(”</a:t>
            </a:r>
            <a:r>
              <a:rPr lang="en" dirty="0" err="1"/>
              <a:t>Wolololoooo</a:t>
            </a:r>
            <a:r>
              <a:rPr lang="en" dirty="0"/>
              <a:t>. </a:t>
            </a:r>
            <a:r>
              <a:rPr lang="en" dirty="0" err="1"/>
              <a:t>Wolololoooo</a:t>
            </a:r>
            <a:r>
              <a:rPr lang="en" dirty="0"/>
              <a:t>.")</a:t>
            </a:r>
            <a:br>
              <a:rPr lang="en" dirty="0"/>
            </a:br>
            <a:r>
              <a:rPr lang="en" dirty="0" err="1"/>
              <a:t>wf.close</a:t>
            </a:r>
            <a:r>
              <a:rPr lang="en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534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3189-CA8D-5649-8CE6-E5E52B75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42E8-1FDC-C746-83C5-D1826ECA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1143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4F4F7-A56B-854B-B7AD-4FA5AD0F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Account balance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acc_bal.py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93167-E734-454D-97D2-1F9AEE926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54" y="2160590"/>
            <a:ext cx="4203044" cy="34401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Compute account balance 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solidFill>
                  <a:schemeClr val="bg1"/>
                </a:solidFill>
              </a:rPr>
              <a:t>Source account ID</a:t>
            </a:r>
          </a:p>
          <a:p>
            <a:pPr lvl="1">
              <a:lnSpc>
                <a:spcPct val="90000"/>
              </a:lnSpc>
            </a:pPr>
            <a:r>
              <a:rPr lang="en-GB" sz="1800" dirty="0" err="1">
                <a:solidFill>
                  <a:schemeClr val="bg1"/>
                </a:solidFill>
              </a:rPr>
              <a:t>Ammount</a:t>
            </a:r>
            <a:endParaRPr lang="en-GB" sz="18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sz="1800" dirty="0">
                <a:solidFill>
                  <a:schemeClr val="bg1"/>
                </a:solidFill>
              </a:rPr>
              <a:t>Destination account ID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solidFill>
                  <a:schemeClr val="bg1"/>
                </a:solidFill>
              </a:rPr>
              <a:t>Delimited by ;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Compute final balance for each account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Statistics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solidFill>
                  <a:schemeClr val="bg1"/>
                </a:solidFill>
              </a:rPr>
              <a:t>Number of transactions per account</a:t>
            </a:r>
          </a:p>
          <a:p>
            <a:pPr lvl="1">
              <a:lnSpc>
                <a:spcPct val="90000"/>
              </a:lnSpc>
            </a:pPr>
            <a:r>
              <a:rPr lang="en-GB" sz="1500" dirty="0">
                <a:solidFill>
                  <a:schemeClr val="bg1"/>
                </a:solidFill>
              </a:rPr>
              <a:t>Average of all balances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5C1676F-79C4-8243-85F1-CD388C287455}"/>
              </a:ext>
            </a:extLst>
          </p:cNvPr>
          <p:cNvSpPr txBox="1">
            <a:spLocks/>
          </p:cNvSpPr>
          <p:nvPr/>
        </p:nvSpPr>
        <p:spPr>
          <a:xfrm>
            <a:off x="6096000" y="1814513"/>
            <a:ext cx="5422246" cy="4557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buNone/>
            </a:pPr>
            <a:endParaRPr lang="en-GB" sz="1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</a:rPr>
              <a:t>What will be useful</a:t>
            </a:r>
          </a:p>
          <a:p>
            <a:pPr lvl="1">
              <a:lnSpc>
                <a:spcPct val="90000"/>
              </a:lnSpc>
            </a:pPr>
            <a:r>
              <a:rPr lang="cs-CZ" dirty="0"/>
              <a:t>f = open(“</a:t>
            </a:r>
            <a:r>
              <a:rPr lang="cs-CZ" dirty="0" err="1"/>
              <a:t>file.txt</a:t>
            </a:r>
            <a:r>
              <a:rPr lang="cs-CZ" dirty="0"/>
              <a:t>", "</a:t>
            </a:r>
            <a:r>
              <a:rPr lang="cs-CZ" dirty="0" err="1"/>
              <a:t>r</a:t>
            </a:r>
            <a:r>
              <a:rPr lang="cs-CZ" dirty="0"/>
              <a:t>")</a:t>
            </a:r>
            <a:br>
              <a:rPr lang="cs-CZ" dirty="0"/>
            </a:br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f.readline</a:t>
            </a:r>
            <a:r>
              <a:rPr lang="cs-CZ" dirty="0"/>
              <a:t>()) -&gt; </a:t>
            </a:r>
            <a:r>
              <a:rPr lang="cs-CZ" dirty="0" err="1"/>
              <a:t>reads</a:t>
            </a:r>
            <a:r>
              <a:rPr lang="cs-CZ" dirty="0"/>
              <a:t> 1 line</a:t>
            </a:r>
          </a:p>
          <a:p>
            <a:pPr lvl="1">
              <a:lnSpc>
                <a:spcPct val="90000"/>
              </a:lnSpc>
            </a:pPr>
            <a:r>
              <a:rPr lang="en" dirty="0"/>
              <a:t>f = open(”</a:t>
            </a:r>
            <a:r>
              <a:rPr lang="en" dirty="0" err="1"/>
              <a:t>file.txt</a:t>
            </a:r>
            <a:r>
              <a:rPr lang="en" dirty="0"/>
              <a:t>", "w")</a:t>
            </a:r>
            <a:br>
              <a:rPr lang="en" sz="1000" dirty="0"/>
            </a:br>
            <a:r>
              <a:rPr lang="en" dirty="0" err="1"/>
              <a:t>f.write</a:t>
            </a:r>
            <a:r>
              <a:rPr lang="en" dirty="0"/>
              <a:t>("Woops! I have deleted the content!")</a:t>
            </a:r>
            <a:br>
              <a:rPr lang="en" sz="1000" dirty="0"/>
            </a:br>
            <a:r>
              <a:rPr lang="en" dirty="0" err="1"/>
              <a:t>f.close</a:t>
            </a:r>
            <a:r>
              <a:rPr lang="en" dirty="0"/>
              <a:t>() -&gt; will write one line in the file</a:t>
            </a:r>
            <a:endParaRPr lang="en-GB" sz="1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</a:rPr>
              <a:t>my_str.split</a:t>
            </a:r>
            <a:r>
              <a:rPr lang="en-GB" dirty="0">
                <a:solidFill>
                  <a:schemeClr val="tx1"/>
                </a:solidFill>
              </a:rPr>
              <a:t>() -&gt; Splits a string </a:t>
            </a:r>
          </a:p>
          <a:p>
            <a:pPr lvl="1">
              <a:lnSpc>
                <a:spcPct val="90000"/>
              </a:lnSpc>
            </a:pPr>
            <a:r>
              <a:rPr lang="cs-CZ" dirty="0"/>
              <a:t>i</a:t>
            </a:r>
            <a:r>
              <a:rPr lang="en" dirty="0" err="1"/>
              <a:t>nt</a:t>
            </a:r>
            <a:r>
              <a:rPr lang="en" dirty="0"/>
              <a:t>(</a:t>
            </a:r>
            <a:r>
              <a:rPr lang="en" dirty="0" err="1"/>
              <a:t>my_var</a:t>
            </a:r>
            <a:r>
              <a:rPr lang="en" dirty="0"/>
              <a:t>) -&gt; will convert </a:t>
            </a:r>
            <a:r>
              <a:rPr lang="en" dirty="0" err="1"/>
              <a:t>my_var</a:t>
            </a:r>
            <a:r>
              <a:rPr lang="en" dirty="0"/>
              <a:t> to integer</a:t>
            </a:r>
          </a:p>
        </p:txBody>
      </p:sp>
    </p:spTree>
    <p:extLst>
      <p:ext uri="{BB962C8B-B14F-4D97-AF65-F5344CB8AC3E}">
        <p14:creationId xmlns:p14="http://schemas.microsoft.com/office/powerpoint/2010/main" val="30408618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4F4F7-A56B-854B-B7AD-4FA5AD0F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Quiz app exercise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version 1.0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93167-E734-454D-97D2-1F9AEE926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54" y="2160590"/>
            <a:ext cx="4203044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Develop a quiz application with following functionalities: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Same functionality as before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Read questions from the file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After finish return average and median score</a:t>
            </a:r>
          </a:p>
          <a:p>
            <a:pPr lvl="1">
              <a:lnSpc>
                <a:spcPct val="90000"/>
              </a:lnSpc>
            </a:pPr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5C1676F-79C4-8243-85F1-CD388C287455}"/>
              </a:ext>
            </a:extLst>
          </p:cNvPr>
          <p:cNvSpPr txBox="1">
            <a:spLocks/>
          </p:cNvSpPr>
          <p:nvPr/>
        </p:nvSpPr>
        <p:spPr>
          <a:xfrm>
            <a:off x="6096000" y="1814513"/>
            <a:ext cx="5422246" cy="4557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buNone/>
            </a:pPr>
            <a:endParaRPr lang="en-GB" sz="1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</a:rPr>
              <a:t>What will be useful</a:t>
            </a:r>
          </a:p>
          <a:p>
            <a:pPr lvl="1">
              <a:lnSpc>
                <a:spcPct val="90000"/>
              </a:lnSpc>
            </a:pPr>
            <a:r>
              <a:rPr lang="cs-CZ" dirty="0"/>
              <a:t>f = open(“</a:t>
            </a:r>
            <a:r>
              <a:rPr lang="cs-CZ" dirty="0" err="1"/>
              <a:t>file.txt</a:t>
            </a:r>
            <a:r>
              <a:rPr lang="cs-CZ" dirty="0"/>
              <a:t>", "</a:t>
            </a:r>
            <a:r>
              <a:rPr lang="cs-CZ" dirty="0" err="1"/>
              <a:t>r</a:t>
            </a:r>
            <a:r>
              <a:rPr lang="cs-CZ" dirty="0"/>
              <a:t>")</a:t>
            </a:r>
            <a:br>
              <a:rPr lang="cs-CZ" dirty="0"/>
            </a:br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f.readline</a:t>
            </a:r>
            <a:r>
              <a:rPr lang="cs-CZ" dirty="0"/>
              <a:t>()) -&gt; </a:t>
            </a:r>
            <a:r>
              <a:rPr lang="cs-CZ" dirty="0" err="1"/>
              <a:t>reads</a:t>
            </a:r>
            <a:r>
              <a:rPr lang="cs-CZ" dirty="0"/>
              <a:t> 1 line</a:t>
            </a:r>
          </a:p>
          <a:p>
            <a:pPr lvl="1">
              <a:lnSpc>
                <a:spcPct val="90000"/>
              </a:lnSpc>
            </a:pPr>
            <a:r>
              <a:rPr lang="en" dirty="0"/>
              <a:t>f = open(”</a:t>
            </a:r>
            <a:r>
              <a:rPr lang="en" dirty="0" err="1"/>
              <a:t>file.txt</a:t>
            </a:r>
            <a:r>
              <a:rPr lang="en" dirty="0"/>
              <a:t>", "w")</a:t>
            </a:r>
            <a:br>
              <a:rPr lang="en" sz="1000" dirty="0"/>
            </a:br>
            <a:r>
              <a:rPr lang="en" dirty="0" err="1"/>
              <a:t>f.write</a:t>
            </a:r>
            <a:r>
              <a:rPr lang="en" dirty="0"/>
              <a:t>("Woops! I have deleted the content!")</a:t>
            </a:r>
            <a:br>
              <a:rPr lang="en" sz="1000" dirty="0"/>
            </a:br>
            <a:r>
              <a:rPr lang="en" dirty="0" err="1"/>
              <a:t>f.close</a:t>
            </a:r>
            <a:r>
              <a:rPr lang="en" dirty="0"/>
              <a:t>() -&gt; will write one line in the file</a:t>
            </a:r>
            <a:endParaRPr lang="en-GB" sz="1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list(sorted) -&gt; will return sorted list</a:t>
            </a:r>
          </a:p>
          <a:p>
            <a:pPr lvl="1">
              <a:lnSpc>
                <a:spcPct val="90000"/>
              </a:lnSpc>
            </a:pPr>
            <a:r>
              <a:rPr lang="cs-CZ" dirty="0"/>
              <a:t>i</a:t>
            </a:r>
            <a:r>
              <a:rPr lang="en" dirty="0" err="1"/>
              <a:t>nt</a:t>
            </a:r>
            <a:r>
              <a:rPr lang="en" dirty="0"/>
              <a:t>(</a:t>
            </a:r>
            <a:r>
              <a:rPr lang="en" dirty="0" err="1"/>
              <a:t>my_var</a:t>
            </a:r>
            <a:r>
              <a:rPr lang="en" dirty="0"/>
              <a:t>) -&gt; will convert </a:t>
            </a:r>
            <a:r>
              <a:rPr lang="en" dirty="0" err="1"/>
              <a:t>my_var</a:t>
            </a:r>
            <a:r>
              <a:rPr lang="en" dirty="0"/>
              <a:t> to integer</a:t>
            </a:r>
          </a:p>
        </p:txBody>
      </p:sp>
    </p:spTree>
    <p:extLst>
      <p:ext uri="{BB962C8B-B14F-4D97-AF65-F5344CB8AC3E}">
        <p14:creationId xmlns:p14="http://schemas.microsoft.com/office/powerpoint/2010/main" val="25344620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918D-341F-3048-A905-42262B72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time 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F379-4160-8941-921F-E36CDD47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classes</a:t>
            </a:r>
          </a:p>
          <a:p>
            <a:r>
              <a:rPr lang="en-GB" dirty="0"/>
              <a:t>How to install &amp; use python packages</a:t>
            </a:r>
          </a:p>
          <a:p>
            <a:r>
              <a:rPr lang="en-GB" dirty="0"/>
              <a:t>How to manage your python </a:t>
            </a:r>
          </a:p>
          <a:p>
            <a:r>
              <a:rPr lang="en-GB" dirty="0"/>
              <a:t>How to read errors in your code</a:t>
            </a:r>
          </a:p>
          <a:p>
            <a:r>
              <a:rPr lang="en-GB" dirty="0"/>
              <a:t>How to work with terminal and versioning</a:t>
            </a:r>
          </a:p>
        </p:txBody>
      </p:sp>
    </p:spTree>
    <p:extLst>
      <p:ext uri="{BB962C8B-B14F-4D97-AF65-F5344CB8AC3E}">
        <p14:creationId xmlns:p14="http://schemas.microsoft.com/office/powerpoint/2010/main" val="34093967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8B08-5DD0-524E-8C14-AAA0AA7B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time B.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8161-E770-AD4F-A46E-683EC0650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classes</a:t>
            </a:r>
          </a:p>
          <a:p>
            <a:r>
              <a:rPr lang="en-GB" dirty="0"/>
              <a:t>How to install &amp; use python packages</a:t>
            </a:r>
          </a:p>
          <a:p>
            <a:r>
              <a:rPr lang="en-GB" dirty="0"/>
              <a:t>How to manage your python </a:t>
            </a:r>
          </a:p>
          <a:p>
            <a:r>
              <a:rPr lang="en-GB" dirty="0"/>
              <a:t>How to read excel files</a:t>
            </a:r>
          </a:p>
          <a:p>
            <a:r>
              <a:rPr lang="en-GB" dirty="0"/>
              <a:t>How to do logistic regression</a:t>
            </a:r>
          </a:p>
          <a:p>
            <a:r>
              <a:rPr lang="en-GB" dirty="0"/>
              <a:t>Possibly Quiz app ++ logistic regression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63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784D-F65B-114E-A00E-07895912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How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works</a:t>
            </a:r>
            <a:r>
              <a:rPr lang="cs-CZ" dirty="0"/>
              <a:t> – </a:t>
            </a:r>
            <a:r>
              <a:rPr lang="cs-CZ" dirty="0" err="1"/>
              <a:t>Interpreted</a:t>
            </a:r>
            <a:r>
              <a:rPr lang="cs-CZ" dirty="0"/>
              <a:t> </a:t>
            </a:r>
            <a:r>
              <a:rPr lang="cs-CZ" dirty="0" err="1"/>
              <a:t>language</a:t>
            </a:r>
            <a:endParaRPr lang="cs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39929-598B-0549-B1AC-6650BB64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630" y="4574759"/>
            <a:ext cx="5794208" cy="2129763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D603F1B-C09E-204C-9461-5E6F5EE10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787838"/>
              </p:ext>
            </p:extLst>
          </p:nvPr>
        </p:nvGraphicFramePr>
        <p:xfrm>
          <a:off x="677334" y="121835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16613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A9B1-69B5-5340-9866-83DB7382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time 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A55A0-63F0-FE4A-B521-5DC8F412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classes</a:t>
            </a:r>
          </a:p>
          <a:p>
            <a:r>
              <a:rPr lang="en-GB" dirty="0"/>
              <a:t>How to install &amp; use python packages</a:t>
            </a:r>
          </a:p>
          <a:p>
            <a:r>
              <a:rPr lang="en-GB" dirty="0"/>
              <a:t>How to manage your python </a:t>
            </a:r>
          </a:p>
          <a:p>
            <a:r>
              <a:rPr lang="en-GB" dirty="0"/>
              <a:t>Getting in touch with Python Advanced packages </a:t>
            </a:r>
          </a:p>
          <a:p>
            <a:pPr lvl="1"/>
            <a:r>
              <a:rPr lang="en-GB" dirty="0" err="1"/>
              <a:t>Numpy</a:t>
            </a:r>
            <a:r>
              <a:rPr lang="en-GB" dirty="0"/>
              <a:t> -&gt; fancy-</a:t>
            </a:r>
            <a:r>
              <a:rPr lang="en-GB" dirty="0" err="1"/>
              <a:t>pancy</a:t>
            </a:r>
            <a:r>
              <a:rPr lang="en-GB" dirty="0"/>
              <a:t> numbers</a:t>
            </a:r>
          </a:p>
          <a:p>
            <a:pPr lvl="1"/>
            <a:r>
              <a:rPr lang="en-GB" dirty="0"/>
              <a:t>Panda -&gt; data frames</a:t>
            </a:r>
          </a:p>
          <a:p>
            <a:pPr lvl="1"/>
            <a:r>
              <a:rPr lang="en-GB" dirty="0"/>
              <a:t>Matplotlib -&gt; graph visualisations</a:t>
            </a:r>
          </a:p>
          <a:p>
            <a:pPr lvl="1"/>
            <a:r>
              <a:rPr lang="en-GB" dirty="0" err="1"/>
              <a:t>Jupyter</a:t>
            </a:r>
            <a:r>
              <a:rPr lang="en-GB" dirty="0"/>
              <a:t> notebook -&gt; python sharable (cool) live code environment</a:t>
            </a:r>
          </a:p>
        </p:txBody>
      </p:sp>
    </p:spTree>
    <p:extLst>
      <p:ext uri="{BB962C8B-B14F-4D97-AF65-F5344CB8AC3E}">
        <p14:creationId xmlns:p14="http://schemas.microsoft.com/office/powerpoint/2010/main" val="429254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5F9B-656A-5546-9631-B0AE1082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en-GB" dirty="0"/>
              <a:t>Who is using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FD57D-9FC2-6D40-8110-F02631BA7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/>
          </a:blip>
          <a:srcRect t="3896" r="3" b="13606"/>
          <a:stretch/>
        </p:blipFill>
        <p:spPr>
          <a:xfrm>
            <a:off x="509136" y="10"/>
            <a:ext cx="3517876" cy="2282808"/>
          </a:xfrm>
          <a:custGeom>
            <a:avLst/>
            <a:gdLst>
              <a:gd name="connsiteX0" fmla="*/ 339471 w 3517876"/>
              <a:gd name="connsiteY0" fmla="*/ 0 h 2282818"/>
              <a:gd name="connsiteX1" fmla="*/ 3517876 w 3517876"/>
              <a:gd name="connsiteY1" fmla="*/ 0 h 2282818"/>
              <a:gd name="connsiteX2" fmla="*/ 3471247 w 3517876"/>
              <a:gd name="connsiteY2" fmla="*/ 312174 h 2282818"/>
              <a:gd name="connsiteX3" fmla="*/ 3471133 w 3517876"/>
              <a:gd name="connsiteY3" fmla="*/ 312174 h 2282818"/>
              <a:gd name="connsiteX4" fmla="*/ 3176778 w 3517876"/>
              <a:gd name="connsiteY4" fmla="*/ 2282818 h 2282818"/>
              <a:gd name="connsiteX5" fmla="*/ 0 w 3517876"/>
              <a:gd name="connsiteY5" fmla="*/ 2282818 h 228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7876" h="2282818">
                <a:moveTo>
                  <a:pt x="339471" y="0"/>
                </a:moveTo>
                <a:lnTo>
                  <a:pt x="3517876" y="0"/>
                </a:lnTo>
                <a:lnTo>
                  <a:pt x="3471247" y="312174"/>
                </a:lnTo>
                <a:lnTo>
                  <a:pt x="3471133" y="312174"/>
                </a:lnTo>
                <a:lnTo>
                  <a:pt x="3176778" y="2282818"/>
                </a:lnTo>
                <a:lnTo>
                  <a:pt x="0" y="2282818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03A267-C5F4-DC43-A4A3-DBC8D8FB49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23286" r="20754"/>
          <a:stretch/>
        </p:blipFill>
        <p:spPr>
          <a:xfrm>
            <a:off x="169666" y="2289183"/>
            <a:ext cx="3514822" cy="2273270"/>
          </a:xfrm>
          <a:custGeom>
            <a:avLst/>
            <a:gdLst>
              <a:gd name="connsiteX0" fmla="*/ 338051 w 3514822"/>
              <a:gd name="connsiteY0" fmla="*/ 0 h 2273270"/>
              <a:gd name="connsiteX1" fmla="*/ 3514822 w 3514822"/>
              <a:gd name="connsiteY1" fmla="*/ 0 h 2273270"/>
              <a:gd name="connsiteX2" fmla="*/ 3175264 w 3514822"/>
              <a:gd name="connsiteY2" fmla="*/ 2273270 h 2273270"/>
              <a:gd name="connsiteX3" fmla="*/ 0 w 3514822"/>
              <a:gd name="connsiteY3" fmla="*/ 2273270 h 227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4822" h="2273270">
                <a:moveTo>
                  <a:pt x="338051" y="0"/>
                </a:moveTo>
                <a:lnTo>
                  <a:pt x="3514822" y="0"/>
                </a:lnTo>
                <a:lnTo>
                  <a:pt x="3175264" y="2273270"/>
                </a:lnTo>
                <a:lnTo>
                  <a:pt x="0" y="227327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5C6B70-8FBE-F749-88AE-A8AC213DC7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/>
          </a:blip>
          <a:srcRect l="2591" r="3" b="3"/>
          <a:stretch/>
        </p:blipFill>
        <p:spPr>
          <a:xfrm>
            <a:off x="-10633" y="4565636"/>
            <a:ext cx="3355563" cy="2292364"/>
          </a:xfrm>
          <a:custGeom>
            <a:avLst/>
            <a:gdLst>
              <a:gd name="connsiteX0" fmla="*/ 180299 w 3355563"/>
              <a:gd name="connsiteY0" fmla="*/ 0 h 2292364"/>
              <a:gd name="connsiteX1" fmla="*/ 3355563 w 3355563"/>
              <a:gd name="connsiteY1" fmla="*/ 0 h 2292364"/>
              <a:gd name="connsiteX2" fmla="*/ 3013153 w 3355563"/>
              <a:gd name="connsiteY2" fmla="*/ 2292364 h 2292364"/>
              <a:gd name="connsiteX3" fmla="*/ 0 w 3355563"/>
              <a:gd name="connsiteY3" fmla="*/ 2292364 h 2292364"/>
              <a:gd name="connsiteX4" fmla="*/ 0 w 3355563"/>
              <a:gd name="connsiteY4" fmla="*/ 1212444 h 229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5563" h="2292364">
                <a:moveTo>
                  <a:pt x="180299" y="0"/>
                </a:moveTo>
                <a:lnTo>
                  <a:pt x="3355563" y="0"/>
                </a:lnTo>
                <a:lnTo>
                  <a:pt x="3013153" y="2292364"/>
                </a:lnTo>
                <a:lnTo>
                  <a:pt x="0" y="2292364"/>
                </a:lnTo>
                <a:lnTo>
                  <a:pt x="0" y="1212444"/>
                </a:lnTo>
                <a:close/>
              </a:path>
            </a:pathLst>
          </a:custGeom>
        </p:spPr>
      </p:pic>
      <p:sp>
        <p:nvSpPr>
          <p:cNvPr id="11" name="Isosceles Triangle 30">
            <a:extLst>
              <a:ext uri="{FF2B5EF4-FFF2-40B4-BE49-F238E27FC236}">
                <a16:creationId xmlns:a16="http://schemas.microsoft.com/office/drawing/2014/main" id="{601DBFE7-59F3-41F8-BC4E-83FB08639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63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AC3254-FB46-4BDF-B7F2-2D039653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232" y="2282818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6280CF-E187-4C89-97A6-CE354B277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2696" y="4565636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30">
            <a:extLst>
              <a:ext uri="{FF2B5EF4-FFF2-40B4-BE49-F238E27FC236}">
                <a16:creationId xmlns:a16="http://schemas.microsoft.com/office/drawing/2014/main" id="{AB636136-2572-47F5-B45E-4AE6AD867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7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E195-F216-B84A-A5BD-191F08735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r>
              <a:rPr lang="en-GB" dirty="0"/>
              <a:t>Google</a:t>
            </a:r>
          </a:p>
          <a:p>
            <a:r>
              <a:rPr lang="en-GB" dirty="0"/>
              <a:t>YouTube</a:t>
            </a:r>
          </a:p>
          <a:p>
            <a:r>
              <a:rPr lang="en-GB" dirty="0"/>
              <a:t>NYSE -&gt; New York Stock Exchange -&gt; transaction system</a:t>
            </a:r>
          </a:p>
          <a:p>
            <a:r>
              <a:rPr lang="en-GB" dirty="0"/>
              <a:t>NASA -&gt; programming space equipment</a:t>
            </a:r>
          </a:p>
          <a:p>
            <a:r>
              <a:rPr lang="en-GB" dirty="0"/>
              <a:t>Scientists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51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3810-F54D-E24C-912E-58B04748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done in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CF622-ACA9-7E49-B5BF-EAB3E09D53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t="4884" r="-5" b="-5"/>
          <a:stretch/>
        </p:blipFill>
        <p:spPr>
          <a:xfrm>
            <a:off x="593649" y="10"/>
            <a:ext cx="3433363" cy="1714490"/>
          </a:xfrm>
          <a:custGeom>
            <a:avLst/>
            <a:gdLst>
              <a:gd name="connsiteX0" fmla="*/ 254958 w 3433363"/>
              <a:gd name="connsiteY0" fmla="*/ 0 h 1714500"/>
              <a:gd name="connsiteX1" fmla="*/ 3433363 w 3433363"/>
              <a:gd name="connsiteY1" fmla="*/ 0 h 1714500"/>
              <a:gd name="connsiteX2" fmla="*/ 3386734 w 3433363"/>
              <a:gd name="connsiteY2" fmla="*/ 312174 h 1714500"/>
              <a:gd name="connsiteX3" fmla="*/ 3386620 w 3433363"/>
              <a:gd name="connsiteY3" fmla="*/ 312174 h 1714500"/>
              <a:gd name="connsiteX4" fmla="*/ 3177155 w 3433363"/>
              <a:gd name="connsiteY4" fmla="*/ 1714500 h 1714500"/>
              <a:gd name="connsiteX5" fmla="*/ 0 w 3433363"/>
              <a:gd name="connsiteY5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3363" h="1714500">
                <a:moveTo>
                  <a:pt x="254958" y="0"/>
                </a:moveTo>
                <a:lnTo>
                  <a:pt x="3433363" y="0"/>
                </a:lnTo>
                <a:lnTo>
                  <a:pt x="3386734" y="312174"/>
                </a:lnTo>
                <a:lnTo>
                  <a:pt x="3386620" y="312174"/>
                </a:lnTo>
                <a:lnTo>
                  <a:pt x="3177155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3AE5F4-D547-7C4C-A0EA-82683448FA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/>
          </a:blip>
          <a:srcRect t="4061" b="21550"/>
          <a:stretch/>
        </p:blipFill>
        <p:spPr>
          <a:xfrm>
            <a:off x="338691" y="1714500"/>
            <a:ext cx="3432113" cy="1714500"/>
          </a:xfrm>
          <a:custGeom>
            <a:avLst/>
            <a:gdLst>
              <a:gd name="connsiteX0" fmla="*/ 254958 w 3432113"/>
              <a:gd name="connsiteY0" fmla="*/ 0 h 1714500"/>
              <a:gd name="connsiteX1" fmla="*/ 3432113 w 3432113"/>
              <a:gd name="connsiteY1" fmla="*/ 0 h 1714500"/>
              <a:gd name="connsiteX2" fmla="*/ 3176018 w 3432113"/>
              <a:gd name="connsiteY2" fmla="*/ 1714500 h 1714500"/>
              <a:gd name="connsiteX3" fmla="*/ 0 w 3432113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113" h="1714500">
                <a:moveTo>
                  <a:pt x="254958" y="0"/>
                </a:moveTo>
                <a:lnTo>
                  <a:pt x="3432113" y="0"/>
                </a:lnTo>
                <a:lnTo>
                  <a:pt x="3176018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4331DA-DD39-564D-B656-1C163F1664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/>
          </a:blip>
          <a:srcRect t="6824" r="-2" b="18081"/>
          <a:stretch/>
        </p:blipFill>
        <p:spPr>
          <a:xfrm>
            <a:off x="83733" y="3429000"/>
            <a:ext cx="3430976" cy="1714500"/>
          </a:xfrm>
          <a:custGeom>
            <a:avLst/>
            <a:gdLst>
              <a:gd name="connsiteX0" fmla="*/ 254958 w 3430976"/>
              <a:gd name="connsiteY0" fmla="*/ 0 h 1714500"/>
              <a:gd name="connsiteX1" fmla="*/ 3430976 w 3430976"/>
              <a:gd name="connsiteY1" fmla="*/ 0 h 1714500"/>
              <a:gd name="connsiteX2" fmla="*/ 3174882 w 3430976"/>
              <a:gd name="connsiteY2" fmla="*/ 1714500 h 1714500"/>
              <a:gd name="connsiteX3" fmla="*/ 0 w 3430976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976" h="1714500">
                <a:moveTo>
                  <a:pt x="254958" y="0"/>
                </a:moveTo>
                <a:lnTo>
                  <a:pt x="3430976" y="0"/>
                </a:lnTo>
                <a:lnTo>
                  <a:pt x="3174882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B4E73F-8EDA-8246-B428-593FF4B3A7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/>
          </a:blip>
          <a:srcRect t="21971" b="19190"/>
          <a:stretch/>
        </p:blipFill>
        <p:spPr>
          <a:xfrm>
            <a:off x="-10633" y="5127992"/>
            <a:ext cx="3271564" cy="1730008"/>
          </a:xfrm>
          <a:custGeom>
            <a:avLst/>
            <a:gdLst>
              <a:gd name="connsiteX0" fmla="*/ 96673 w 3271564"/>
              <a:gd name="connsiteY0" fmla="*/ 0 h 1730008"/>
              <a:gd name="connsiteX1" fmla="*/ 3271564 w 3271564"/>
              <a:gd name="connsiteY1" fmla="*/ 0 h 1730008"/>
              <a:gd name="connsiteX2" fmla="*/ 3013153 w 3271564"/>
              <a:gd name="connsiteY2" fmla="*/ 1730008 h 1730008"/>
              <a:gd name="connsiteX3" fmla="*/ 0 w 3271564"/>
              <a:gd name="connsiteY3" fmla="*/ 1730008 h 1730008"/>
              <a:gd name="connsiteX4" fmla="*/ 0 w 3271564"/>
              <a:gd name="connsiteY4" fmla="*/ 650088 h 173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564" h="1730008">
                <a:moveTo>
                  <a:pt x="96673" y="0"/>
                </a:moveTo>
                <a:lnTo>
                  <a:pt x="3271564" y="0"/>
                </a:lnTo>
                <a:lnTo>
                  <a:pt x="3013153" y="1730008"/>
                </a:lnTo>
                <a:lnTo>
                  <a:pt x="0" y="1730008"/>
                </a:lnTo>
                <a:lnTo>
                  <a:pt x="0" y="650088"/>
                </a:lnTo>
                <a:close/>
              </a:path>
            </a:pathLst>
          </a:custGeom>
        </p:spPr>
      </p:pic>
      <p:sp>
        <p:nvSpPr>
          <p:cNvPr id="21" name="Isosceles Triangle 30">
            <a:extLst>
              <a:ext uri="{FF2B5EF4-FFF2-40B4-BE49-F238E27FC236}">
                <a16:creationId xmlns:a16="http://schemas.microsoft.com/office/drawing/2014/main" id="{9151A0F5-13D3-4554-835F-A7034869A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63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7AD810A1-5C23-43DA-9095-AAFC01CE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8712" y="1714500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12F4D3F3-0806-458E-B9E1-EC428A80B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088" y="3421959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50E7A95E-82DA-479D-B765-A001BC3B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950" y="5127992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30">
            <a:extLst>
              <a:ext uri="{FF2B5EF4-FFF2-40B4-BE49-F238E27FC236}">
                <a16:creationId xmlns:a16="http://schemas.microsoft.com/office/drawing/2014/main" id="{CDC9448A-4D53-4CF7-B513-1A1C0B53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306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C43C4-CDA2-7442-929E-6974F54C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r>
              <a:rPr lang="cs-CZ" dirty="0" err="1"/>
              <a:t>Originally</a:t>
            </a:r>
            <a:r>
              <a:rPr lang="cs-CZ" dirty="0"/>
              <a:t> </a:t>
            </a:r>
            <a:r>
              <a:rPr lang="cs-CZ" dirty="0" err="1"/>
              <a:t>scripting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-&gt; </a:t>
            </a:r>
            <a:r>
              <a:rPr lang="cs-CZ" dirty="0" err="1"/>
              <a:t>quick</a:t>
            </a:r>
            <a:r>
              <a:rPr lang="cs-CZ" dirty="0"/>
              <a:t> </a:t>
            </a:r>
            <a:r>
              <a:rPr lang="cs-CZ" dirty="0" err="1"/>
              <a:t>patching</a:t>
            </a:r>
            <a:endParaRPr lang="cs-CZ" dirty="0"/>
          </a:p>
          <a:p>
            <a:r>
              <a:rPr lang="cs-CZ" dirty="0" err="1"/>
              <a:t>Developed</a:t>
            </a:r>
            <a:r>
              <a:rPr lang="cs-CZ" dirty="0"/>
              <a:t> </a:t>
            </a:r>
            <a:r>
              <a:rPr lang="cs-CZ" dirty="0" err="1"/>
              <a:t>multiple</a:t>
            </a:r>
            <a:r>
              <a:rPr lang="cs-CZ" dirty="0"/>
              <a:t> </a:t>
            </a:r>
            <a:r>
              <a:rPr lang="cs-CZ" dirty="0" err="1"/>
              <a:t>functionalities</a:t>
            </a:r>
            <a:endParaRPr lang="cs-CZ" dirty="0"/>
          </a:p>
          <a:p>
            <a:r>
              <a:rPr lang="cs-CZ" dirty="0"/>
              <a:t>Full </a:t>
            </a:r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development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-&gt; </a:t>
            </a:r>
            <a:r>
              <a:rPr lang="cs-CZ" dirty="0" err="1"/>
              <a:t>backend</a:t>
            </a:r>
            <a:r>
              <a:rPr lang="cs-CZ" dirty="0"/>
              <a:t> and </a:t>
            </a:r>
            <a:r>
              <a:rPr lang="cs-CZ" dirty="0" err="1"/>
              <a:t>frontend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50942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12803</TotalTime>
  <Words>2745</Words>
  <Application>Microsoft Macintosh PowerPoint</Application>
  <PresentationFormat>Widescreen</PresentationFormat>
  <Paragraphs>592</Paragraphs>
  <Slides>70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Cambria Math</vt:lpstr>
      <vt:lpstr>Trebuchet MS</vt:lpstr>
      <vt:lpstr>Wingdings 3</vt:lpstr>
      <vt:lpstr>Facet</vt:lpstr>
      <vt:lpstr>Python intro</vt:lpstr>
      <vt:lpstr>About us</vt:lpstr>
      <vt:lpstr>About us</vt:lpstr>
      <vt:lpstr>Picture about you</vt:lpstr>
      <vt:lpstr>What we will cover in this workshop</vt:lpstr>
      <vt:lpstr>What is Python – buzzwords about Python</vt:lpstr>
      <vt:lpstr>How it works – Interpreted language</vt:lpstr>
      <vt:lpstr>Who is using Python</vt:lpstr>
      <vt:lpstr>What can be done in Python</vt:lpstr>
      <vt:lpstr>Python environment</vt:lpstr>
      <vt:lpstr>Python environment</vt:lpstr>
      <vt:lpstr>First commands</vt:lpstr>
      <vt:lpstr>First commands</vt:lpstr>
      <vt:lpstr>First commands</vt:lpstr>
      <vt:lpstr>Variables</vt:lpstr>
      <vt:lpstr>Number types</vt:lpstr>
      <vt:lpstr>Operators - basic</vt:lpstr>
      <vt:lpstr>Operators - advanced</vt:lpstr>
      <vt:lpstr>Check of understanding</vt:lpstr>
      <vt:lpstr>Operator exercise exc_01.py</vt:lpstr>
      <vt:lpstr>Text: Strings</vt:lpstr>
      <vt:lpstr>Special characters</vt:lpstr>
      <vt:lpstr>How to print “ or ‘ in with print command?</vt:lpstr>
      <vt:lpstr>Manipulation with Strings</vt:lpstr>
      <vt:lpstr>Text: Strings</vt:lpstr>
      <vt:lpstr>Functions with strings</vt:lpstr>
      <vt:lpstr>Print exercise</vt:lpstr>
      <vt:lpstr>Check of understanding</vt:lpstr>
      <vt:lpstr>Logical values</vt:lpstr>
      <vt:lpstr>Logical values with condition statements</vt:lpstr>
      <vt:lpstr>Check of understanding</vt:lpstr>
      <vt:lpstr>Conditional statements</vt:lpstr>
      <vt:lpstr>Logical operators</vt:lpstr>
      <vt:lpstr>How to know what kind of variable we have?</vt:lpstr>
      <vt:lpstr>Reading from console</vt:lpstr>
      <vt:lpstr>Check of understanding</vt:lpstr>
      <vt:lpstr>Conditions exercise exc_03.py</vt:lpstr>
      <vt:lpstr>Call cost calculator exercise call_cost.py</vt:lpstr>
      <vt:lpstr>Variables summary</vt:lpstr>
      <vt:lpstr>First part summary</vt:lpstr>
      <vt:lpstr>Pause</vt:lpstr>
      <vt:lpstr>How to store multiple variables?</vt:lpstr>
      <vt:lpstr>Accessing elements in the list</vt:lpstr>
      <vt:lpstr>List indexing</vt:lpstr>
      <vt:lpstr>Check of understanding</vt:lpstr>
      <vt:lpstr>Reading the list exercise exc_04.py</vt:lpstr>
      <vt:lpstr>Adding or removing elements from list</vt:lpstr>
      <vt:lpstr>How to store multiple variables? Dictionaries</vt:lpstr>
      <vt:lpstr>Cycle</vt:lpstr>
      <vt:lpstr>While loops</vt:lpstr>
      <vt:lpstr>Iteration exercise caesar.py</vt:lpstr>
      <vt:lpstr>Iteration exercise bank_counting.py</vt:lpstr>
      <vt:lpstr>Iteration exercise exc_05.py</vt:lpstr>
      <vt:lpstr>Iteration exercise Sieve of Eratosthenes sieve.py</vt:lpstr>
      <vt:lpstr>Pause</vt:lpstr>
      <vt:lpstr>Exercise  Quiz app alpha version quiz_alpha.py</vt:lpstr>
      <vt:lpstr>Functions</vt:lpstr>
      <vt:lpstr>Modules</vt:lpstr>
      <vt:lpstr>Pause</vt:lpstr>
      <vt:lpstr>Quiz app exercise beta version </vt:lpstr>
      <vt:lpstr>Pause</vt:lpstr>
      <vt:lpstr>How to read and write to files</vt:lpstr>
      <vt:lpstr>File reading</vt:lpstr>
      <vt:lpstr>File writing</vt:lpstr>
      <vt:lpstr>Pause</vt:lpstr>
      <vt:lpstr>Account balance  acc_bal.py</vt:lpstr>
      <vt:lpstr>Quiz app exercise version 1.0 </vt:lpstr>
      <vt:lpstr>Next time A.</vt:lpstr>
      <vt:lpstr>Next time B.</vt:lpstr>
      <vt:lpstr>Next time C.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</dc:title>
  <dc:creator>Marcisin, Matej</dc:creator>
  <cp:lastModifiedBy>Marcisin, Matej</cp:lastModifiedBy>
  <cp:revision>33</cp:revision>
  <dcterms:created xsi:type="dcterms:W3CDTF">2019-04-25T14:44:31Z</dcterms:created>
  <dcterms:modified xsi:type="dcterms:W3CDTF">2019-05-16T13:14:29Z</dcterms:modified>
</cp:coreProperties>
</file>