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3" r:id="rId45"/>
    <p:sldId id="304" r:id="rId46"/>
    <p:sldId id="306" r:id="rId47"/>
    <p:sldId id="305" r:id="rId48"/>
    <p:sldId id="317" r:id="rId49"/>
    <p:sldId id="307" r:id="rId50"/>
    <p:sldId id="308" r:id="rId51"/>
    <p:sldId id="318" r:id="rId52"/>
    <p:sldId id="309" r:id="rId53"/>
    <p:sldId id="310" r:id="rId54"/>
    <p:sldId id="319" r:id="rId55"/>
    <p:sldId id="311" r:id="rId56"/>
    <p:sldId id="312" r:id="rId57"/>
    <p:sldId id="313" r:id="rId58"/>
    <p:sldId id="314" r:id="rId59"/>
    <p:sldId id="315" r:id="rId60"/>
    <p:sldId id="316" r:id="rId61"/>
    <p:sldId id="320"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7" r:id="rId76"/>
    <p:sldId id="335" r:id="rId77"/>
    <p:sldId id="336"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79" d="100"/>
          <a:sy n="79" d="100"/>
        </p:scale>
        <p:origin x="1310"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189BE01-F610-48D4-A9F6-AA60943A52DF}" type="datetimeFigureOut">
              <a:rPr lang="es-ES" smtClean="0"/>
              <a:t>15/11/2022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237341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89BE01-F610-48D4-A9F6-AA60943A52DF}" type="datetimeFigureOut">
              <a:rPr lang="es-ES" smtClean="0"/>
              <a:t>15/11/2022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139137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89BE01-F610-48D4-A9F6-AA60943A52DF}" type="datetimeFigureOut">
              <a:rPr lang="es-ES" smtClean="0"/>
              <a:t>15/11/2022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321812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89BE01-F610-48D4-A9F6-AA60943A52DF}" type="datetimeFigureOut">
              <a:rPr lang="es-ES" smtClean="0"/>
              <a:t>15/11/2022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33921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89BE01-F610-48D4-A9F6-AA60943A52DF}" type="datetimeFigureOut">
              <a:rPr lang="es-ES" smtClean="0"/>
              <a:t>15/11/2022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209291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89BE01-F610-48D4-A9F6-AA60943A52DF}" type="datetimeFigureOut">
              <a:rPr lang="es-ES" smtClean="0"/>
              <a:t>15/11/2022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397950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189BE01-F610-48D4-A9F6-AA60943A52DF}" type="datetimeFigureOut">
              <a:rPr lang="es-ES" smtClean="0"/>
              <a:t>15/11/2022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173738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89BE01-F610-48D4-A9F6-AA60943A52DF}" type="datetimeFigureOut">
              <a:rPr lang="es-ES" smtClean="0"/>
              <a:t>15/11/2022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297628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9BE01-F610-48D4-A9F6-AA60943A52DF}" type="datetimeFigureOut">
              <a:rPr lang="es-ES" smtClean="0"/>
              <a:t>15/11/2022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37563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189BE01-F610-48D4-A9F6-AA60943A52DF}" type="datetimeFigureOut">
              <a:rPr lang="es-ES" smtClean="0"/>
              <a:t>15/11/2022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26129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189BE01-F610-48D4-A9F6-AA60943A52DF}" type="datetimeFigureOut">
              <a:rPr lang="es-ES" smtClean="0"/>
              <a:t>15/11/2022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40B605C-3C34-4DB7-80CB-5CEECD2D7BFC}" type="slidenum">
              <a:rPr lang="es-ES" smtClean="0"/>
              <a:t>‹Nº›</a:t>
            </a:fld>
            <a:endParaRPr lang="es-ES"/>
          </a:p>
        </p:txBody>
      </p:sp>
    </p:spTree>
    <p:extLst>
      <p:ext uri="{BB962C8B-B14F-4D97-AF65-F5344CB8AC3E}">
        <p14:creationId xmlns:p14="http://schemas.microsoft.com/office/powerpoint/2010/main" val="19522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9BE01-F610-48D4-A9F6-AA60943A52DF}" type="datetimeFigureOut">
              <a:rPr lang="es-ES" smtClean="0"/>
              <a:t>15/11/2022</a:t>
            </a:fld>
            <a:endParaRPr lang="es-E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B605C-3C34-4DB7-80CB-5CEECD2D7BFC}" type="slidenum">
              <a:rPr lang="es-ES" smtClean="0"/>
              <a:t>‹Nº›</a:t>
            </a:fld>
            <a:endParaRPr lang="es-ES"/>
          </a:p>
        </p:txBody>
      </p:sp>
    </p:spTree>
    <p:extLst>
      <p:ext uri="{BB962C8B-B14F-4D97-AF65-F5344CB8AC3E}">
        <p14:creationId xmlns:p14="http://schemas.microsoft.com/office/powerpoint/2010/main" val="2873716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usableyaccesible.com/textosalternativosaccesibles/mapa_decision_texto_alternativo.ph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anal.uned.es/video/5a6f9224b1111f65148b459f"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6" name="CuadroTexto 5">
            <a:extLst>
              <a:ext uri="{FF2B5EF4-FFF2-40B4-BE49-F238E27FC236}">
                <a16:creationId xmlns:a16="http://schemas.microsoft.com/office/drawing/2014/main" id="{13A42DA2-B347-267C-288F-F4989FA356A9}"/>
              </a:ext>
            </a:extLst>
          </p:cNvPr>
          <p:cNvSpPr txBox="1"/>
          <p:nvPr/>
        </p:nvSpPr>
        <p:spPr>
          <a:xfrm>
            <a:off x="1290430" y="1361872"/>
            <a:ext cx="7325139" cy="2585323"/>
          </a:xfrm>
          <a:prstGeom prst="rect">
            <a:avLst/>
          </a:prstGeom>
          <a:noFill/>
        </p:spPr>
        <p:txBody>
          <a:bodyPr wrap="square" rtlCol="0">
            <a:spAutoFit/>
          </a:bodyPr>
          <a:lstStyle/>
          <a:p>
            <a:endParaRPr lang="es-ES" dirty="0">
              <a:solidFill>
                <a:schemeClr val="bg1"/>
              </a:solidFill>
              <a:latin typeface="Arial" panose="020B0604020202020204" pitchFamily="34" charset="0"/>
              <a:cs typeface="Arial" panose="020B0604020202020204" pitchFamily="34" charset="0"/>
            </a:endParaRPr>
          </a:p>
          <a:p>
            <a:r>
              <a:rPr lang="es-ES" b="0" i="0" dirty="0">
                <a:solidFill>
                  <a:schemeClr val="bg1"/>
                </a:solidFill>
                <a:effectLst/>
                <a:latin typeface="Arial" panose="020B0604020202020204" pitchFamily="34" charset="0"/>
                <a:cs typeface="Arial" panose="020B0604020202020204" pitchFamily="34" charset="0"/>
              </a:rPr>
              <a:t>La accesibilidad web es la práctica inclusiva que busca garantizar la percepción, la comprensión y la operatividad de los sitios web, y que las herramientas y las tecnologías estén diseñadas y desarrolladas para que las personas con discapacidad puedan usarlas.</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También como el conjunto de características que debe incorporar un sitio web para que el mayor número posible de personas en el mayor número posible de circunstancias pueda acceder a él y usarlo.</a:t>
            </a:r>
          </a:p>
        </p:txBody>
      </p:sp>
      <p:sp>
        <p:nvSpPr>
          <p:cNvPr id="11" name="CuadroTexto 10">
            <a:extLst>
              <a:ext uri="{FF2B5EF4-FFF2-40B4-BE49-F238E27FC236}">
                <a16:creationId xmlns:a16="http://schemas.microsoft.com/office/drawing/2014/main" id="{80B89CDA-9C6E-43E5-5DCA-CA2462333953}"/>
              </a:ext>
            </a:extLst>
          </p:cNvPr>
          <p:cNvSpPr txBox="1"/>
          <p:nvPr/>
        </p:nvSpPr>
        <p:spPr>
          <a:xfrm>
            <a:off x="3340089" y="677028"/>
            <a:ext cx="3225819" cy="400110"/>
          </a:xfrm>
          <a:prstGeom prst="rect">
            <a:avLst/>
          </a:prstGeom>
          <a:noFill/>
        </p:spPr>
        <p:txBody>
          <a:bodyPr wrap="none" rtlCol="0">
            <a:spAutoFit/>
          </a:bodyPr>
          <a:lstStyle/>
          <a:p>
            <a:r>
              <a:rPr lang="es-ES" sz="2000" dirty="0">
                <a:solidFill>
                  <a:schemeClr val="bg1"/>
                </a:solidFill>
                <a:latin typeface="Arial" panose="020B0604020202020204" pitchFamily="34" charset="0"/>
                <a:cs typeface="Arial" panose="020B0604020202020204" pitchFamily="34" charset="0"/>
              </a:rPr>
              <a:t>Definición de Accesibilidad</a:t>
            </a:r>
            <a:endParaRPr lang="es-ES" sz="2000" dirty="0"/>
          </a:p>
        </p:txBody>
      </p:sp>
    </p:spTree>
    <p:extLst>
      <p:ext uri="{BB962C8B-B14F-4D97-AF65-F5344CB8AC3E}">
        <p14:creationId xmlns:p14="http://schemas.microsoft.com/office/powerpoint/2010/main" val="287300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45204" y="1254069"/>
            <a:ext cx="7965332" cy="4524315"/>
          </a:xfrm>
          <a:prstGeom prst="rect">
            <a:avLst/>
          </a:prstGeom>
          <a:noFill/>
        </p:spPr>
        <p:txBody>
          <a:bodyPr wrap="square" rtlCol="0">
            <a:spAutoFit/>
          </a:bodyPr>
          <a:lstStyle/>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Ley 11/2007</a:t>
            </a:r>
            <a:r>
              <a:rPr lang="es-ES" dirty="0">
                <a:solidFill>
                  <a:schemeClr val="bg1"/>
                </a:solidFill>
                <a:latin typeface="Arial" panose="020B0604020202020204" pitchFamily="34" charset="0"/>
                <a:cs typeface="Arial" panose="020B0604020202020204" pitchFamily="34" charset="0"/>
              </a:rPr>
              <a:t>. Acceso electrónico de los ciudadanos a los Servicios Públicos.</a:t>
            </a:r>
          </a:p>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Ley 27/2007</a:t>
            </a:r>
            <a:r>
              <a:rPr lang="es-ES" dirty="0">
                <a:solidFill>
                  <a:schemeClr val="bg1"/>
                </a:solidFill>
                <a:latin typeface="Arial" panose="020B0604020202020204" pitchFamily="34" charset="0"/>
                <a:cs typeface="Arial" panose="020B0604020202020204" pitchFamily="34" charset="0"/>
              </a:rPr>
              <a:t>, por las que se regulan los medios de apoyo a la comunicación oral de las personas sordas, con discapacidad auditiva y sordociegas.</a:t>
            </a:r>
          </a:p>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Real Decreto 1494/2007</a:t>
            </a:r>
            <a:r>
              <a:rPr lang="es-ES" dirty="0">
                <a:solidFill>
                  <a:schemeClr val="bg1"/>
                </a:solidFill>
                <a:latin typeface="Arial" panose="020B0604020202020204" pitchFamily="34" charset="0"/>
                <a:cs typeface="Arial" panose="020B0604020202020204" pitchFamily="34" charset="0"/>
              </a:rPr>
              <a:t>, por el que se aprueba el Reglamento sobre las Condiciones Básicas para el Acceso de las Personas con Discapacidad a las Tecnologías, Productos y Servicios Relacionados con la Sociedad de la Información y Medios de Comunicación Social.</a:t>
            </a:r>
          </a:p>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Real Decreto Legislativo 1/2013</a:t>
            </a:r>
            <a:r>
              <a:rPr lang="es-ES" dirty="0">
                <a:solidFill>
                  <a:schemeClr val="bg1"/>
                </a:solidFill>
                <a:latin typeface="Arial" panose="020B0604020202020204" pitchFamily="34" charset="0"/>
                <a:cs typeface="Arial" panose="020B0604020202020204" pitchFamily="34" charset="0"/>
              </a:rPr>
              <a:t>, por el que se aprueba el Texto Refundido de la Ley General de derechos de las personas con discapacidad y de su inclusión social, y su acceso a la sociedad de la comunicación digital.</a:t>
            </a:r>
          </a:p>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Ley 56/2007</a:t>
            </a:r>
            <a:r>
              <a:rPr lang="es-ES" dirty="0">
                <a:solidFill>
                  <a:schemeClr val="bg1"/>
                </a:solidFill>
                <a:latin typeface="Arial" panose="020B0604020202020204" pitchFamily="34" charset="0"/>
                <a:cs typeface="Arial" panose="020B0604020202020204" pitchFamily="34" charset="0"/>
              </a:rPr>
              <a:t>, de Medidas de Impulso de la Sociedad de la Información.</a:t>
            </a:r>
          </a:p>
          <a:p>
            <a:pPr marL="285750" indent="-285750">
              <a:buClr>
                <a:schemeClr val="accent4"/>
              </a:buClr>
              <a:buFont typeface="Wingdings" panose="05000000000000000000" pitchFamily="2" charset="2"/>
              <a:buChar char="Ø"/>
            </a:pPr>
            <a:r>
              <a:rPr lang="es-ES" b="1" dirty="0">
                <a:solidFill>
                  <a:schemeClr val="bg1"/>
                </a:solidFill>
                <a:latin typeface="Arial" panose="020B0604020202020204" pitchFamily="34" charset="0"/>
                <a:cs typeface="Arial" panose="020B0604020202020204" pitchFamily="34" charset="0"/>
              </a:rPr>
              <a:t>Real Decreto 1112/2018</a:t>
            </a:r>
            <a:r>
              <a:rPr lang="es-ES" dirty="0">
                <a:solidFill>
                  <a:schemeClr val="bg1"/>
                </a:solidFill>
                <a:latin typeface="Arial" panose="020B0604020202020204" pitchFamily="34" charset="0"/>
                <a:cs typeface="Arial" panose="020B0604020202020204" pitchFamily="34" charset="0"/>
              </a:rPr>
              <a:t> sobre accesibilidad de los sitios web y aplicaciones para dispositivos móviles del sector público.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4152940" y="792404"/>
            <a:ext cx="1600118" cy="400110"/>
          </a:xfrm>
          <a:prstGeom prst="rect">
            <a:avLst/>
          </a:prstGeom>
          <a:noFill/>
        </p:spPr>
        <p:txBody>
          <a:bodyPr wrap="none" rtlCol="0">
            <a:spAutoFit/>
          </a:bodyPr>
          <a:lstStyle/>
          <a:p>
            <a:r>
              <a:rPr lang="es-ES" sz="2000" dirty="0">
                <a:solidFill>
                  <a:schemeClr val="bg1"/>
                </a:solidFill>
              </a:rPr>
              <a:t>Legislación (I)</a:t>
            </a:r>
          </a:p>
        </p:txBody>
      </p:sp>
    </p:spTree>
    <p:extLst>
      <p:ext uri="{BB962C8B-B14F-4D97-AF65-F5344CB8AC3E}">
        <p14:creationId xmlns:p14="http://schemas.microsoft.com/office/powerpoint/2010/main" val="119868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45204" y="1254069"/>
            <a:ext cx="7965332" cy="4524315"/>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En el ámbito europeo, lo más importante ha sido: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Norma EN 301 549: Requisitos de accesibilidad adecuados para la contratación pública de productos y servicios TIC en Europa, actualizada en 2015, requisitos de accesibilidad del software, el hardware, los documentos, los sitios web, etc.</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Directiva 2014/24/UE sobre contratación pública (y otras más específicas), con muchas alusiones a la accesibilidad.</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Procedimiento para la futura </a:t>
            </a:r>
            <a:r>
              <a:rPr lang="es-ES" dirty="0" err="1">
                <a:solidFill>
                  <a:schemeClr val="bg1"/>
                </a:solidFill>
                <a:latin typeface="Arial" panose="020B0604020202020204" pitchFamily="34" charset="0"/>
                <a:cs typeface="Arial" panose="020B0604020202020204" pitchFamily="34" charset="0"/>
              </a:rPr>
              <a:t>Accessibility</a:t>
            </a:r>
            <a:r>
              <a:rPr lang="es-ES" dirty="0">
                <a:solidFill>
                  <a:schemeClr val="bg1"/>
                </a:solidFill>
                <a:latin typeface="Arial" panose="020B0604020202020204" pitchFamily="34" charset="0"/>
                <a:cs typeface="Arial" panose="020B0604020202020204" pitchFamily="34" charset="0"/>
              </a:rPr>
              <a:t> </a:t>
            </a:r>
            <a:r>
              <a:rPr lang="es-ES" dirty="0" err="1">
                <a:solidFill>
                  <a:schemeClr val="bg1"/>
                </a:solidFill>
                <a:latin typeface="Arial" panose="020B0604020202020204" pitchFamily="34" charset="0"/>
                <a:cs typeface="Arial" panose="020B0604020202020204" pitchFamily="34" charset="0"/>
              </a:rPr>
              <a:t>Act</a:t>
            </a:r>
            <a:r>
              <a:rPr lang="es-ES" dirty="0">
                <a:solidFill>
                  <a:schemeClr val="bg1"/>
                </a:solidFill>
                <a:latin typeface="Arial" panose="020B0604020202020204" pitchFamily="34" charset="0"/>
                <a:cs typeface="Arial" panose="020B0604020202020204" pitchFamily="34" charset="0"/>
              </a:rPr>
              <a:t> (2015), que establecerá los requisitos de accesibilidad que deberá cumplir cualquier producto o servicio en Europa: cajeros automáticos y servicios bancarios, ordenadores personales, teléfonos y equipos de televisión, libros electrónicos, el comercio electrónico, etc.</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Directiva 2016/2102 del Parlamento Europeo y del Consejo, sobre la accesibilidad de los sitios web y aplicaciones para dispositivos móviles de los organismos del sector público.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4152940" y="792404"/>
            <a:ext cx="1664238" cy="400110"/>
          </a:xfrm>
          <a:prstGeom prst="rect">
            <a:avLst/>
          </a:prstGeom>
          <a:noFill/>
        </p:spPr>
        <p:txBody>
          <a:bodyPr wrap="none" rtlCol="0">
            <a:spAutoFit/>
          </a:bodyPr>
          <a:lstStyle/>
          <a:p>
            <a:r>
              <a:rPr lang="es-ES" sz="2000" dirty="0">
                <a:solidFill>
                  <a:schemeClr val="bg1"/>
                </a:solidFill>
              </a:rPr>
              <a:t>Legislación (II)</a:t>
            </a:r>
          </a:p>
        </p:txBody>
      </p:sp>
    </p:spTree>
    <p:extLst>
      <p:ext uri="{BB962C8B-B14F-4D97-AF65-F5344CB8AC3E}">
        <p14:creationId xmlns:p14="http://schemas.microsoft.com/office/powerpoint/2010/main" val="289967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760377" y="1225689"/>
            <a:ext cx="8237708" cy="535531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En España tienen la obligación de ser accesibles los portales de: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 Administración Pública y las empresas y entidades que gestionan servicios públicos: portales web, sedes electrónicas; el registro y notificaciones telemáticas (Orden PRE/1551/2003); los portales de transparencia (Ley 19/2013); o los centros docentes de fondos públicos (Ley 8/2013).</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Las empresas que reciben financiación pública (Ley 56/2007*).</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Las empresas privadas con más de 100 trabajadores o que facturan más de 6 millones de euros de especial transcendencia económica, como las entidades bancarias, aseguradoras, empresas de transporte, de electricidad, gas y agua, grandes superficies y empresas de telecomunicaciones (Ley 56/2007*).</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Las redes sociales desarrolladas por entidades que facturen más de 6 millones de euros (Ley 26/2011).</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Las Universidades públicas y privadas (Ley 4/2007).</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instrumentos de cooperación internacional (Ley 26/2011).</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prestadores de servicios de comunicación audiovisual: guías electrónicas y demás canales o vías de comunicación (Ley 7/2010).</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4088821" y="788734"/>
            <a:ext cx="1728358" cy="400110"/>
          </a:xfrm>
          <a:prstGeom prst="rect">
            <a:avLst/>
          </a:prstGeom>
          <a:noFill/>
        </p:spPr>
        <p:txBody>
          <a:bodyPr wrap="none" rtlCol="0">
            <a:spAutoFit/>
          </a:bodyPr>
          <a:lstStyle/>
          <a:p>
            <a:r>
              <a:rPr lang="es-ES" sz="2000" dirty="0">
                <a:solidFill>
                  <a:schemeClr val="bg1"/>
                </a:solidFill>
              </a:rPr>
              <a:t>Legislación (III)</a:t>
            </a:r>
          </a:p>
        </p:txBody>
      </p:sp>
    </p:spTree>
    <p:extLst>
      <p:ext uri="{BB962C8B-B14F-4D97-AF65-F5344CB8AC3E}">
        <p14:creationId xmlns:p14="http://schemas.microsoft.com/office/powerpoint/2010/main" val="16370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834146" y="1429970"/>
            <a:ext cx="8237708"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Real Decreto 1112/2018 sobre accesibilidad de los sitios web y aplicaciones para dispositivos móviles del sector público.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Esta legislación española es una aplicación de la Directiva Europea 2012/2016 (ver anteriores). Una directiva europea no es de aplicación directa, sino que cada país debe transponerla a su legislación. Los países miembros debían transponer la Directiva 2016/2102 a su legislación antes del 23 de septiembre de 2018, respetando, como mínimo, el alcance y los requisitos de accesibilidad estipulados en ella, pero animando a ser más exigentes en su alcance. De hecho, la propia legislación del país ya puede ser más exigente que la propia Directiva.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4088821" y="788734"/>
            <a:ext cx="1745991" cy="400110"/>
          </a:xfrm>
          <a:prstGeom prst="rect">
            <a:avLst/>
          </a:prstGeom>
          <a:noFill/>
        </p:spPr>
        <p:txBody>
          <a:bodyPr wrap="none" rtlCol="0">
            <a:spAutoFit/>
          </a:bodyPr>
          <a:lstStyle/>
          <a:p>
            <a:r>
              <a:rPr lang="es-ES" sz="2000" dirty="0">
                <a:solidFill>
                  <a:schemeClr val="bg1"/>
                </a:solidFill>
              </a:rPr>
              <a:t>Legislación (IV)</a:t>
            </a:r>
          </a:p>
        </p:txBody>
      </p:sp>
    </p:spTree>
    <p:extLst>
      <p:ext uri="{BB962C8B-B14F-4D97-AF65-F5344CB8AC3E}">
        <p14:creationId xmlns:p14="http://schemas.microsoft.com/office/powerpoint/2010/main" val="35565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834146" y="1429970"/>
            <a:ext cx="8237708" cy="5078313"/>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Ámbito del Real Decreto 1112/2018:</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Las entidades que reciban financiación pública para el diseño o mantenimiento de sus sitios o apps móviles.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sitios web y apps móviles vinculados a la prestación de servicios públicos; así como de entidades y empresas que se encarguen de gestionar servicios públicos, en especial, los que tengan carácter educativo, sanitario, cultural, deportivo y de servicios sociales.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centros privados educativos, de formación y universitarios, sostenidos, total o parcialmente, con fondos públicos.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Incluye, para que no quepa duda, los sitios web y apps móviles de los órganos competentes del Congreso de los Diputados, del Senado, del Consejo de Estado, del Consejo Económico y Social, del Consejo General del Poder Judicial, del Tribunal Constitucional, del Tribunal de Cuentas, del Defensor del Pueblo, del Banco de España, de las Asambleas legislativas de las comunidades autónomas, así como a las instituciones autonómicas que realicen funciones análogas.</a:t>
            </a:r>
          </a:p>
          <a:p>
            <a:pPr>
              <a:buClr>
                <a:schemeClr val="accent4"/>
              </a:buClr>
            </a:pPr>
            <a:r>
              <a:rPr lang="es-ES" dirty="0">
                <a:solidFill>
                  <a:schemeClr val="bg1"/>
                </a:solidFill>
                <a:latin typeface="Arial" panose="020B0604020202020204" pitchFamily="34" charset="0"/>
                <a:cs typeface="Arial" panose="020B0604020202020204" pitchFamily="34" charset="0"/>
              </a:rPr>
              <a:t>.</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4088821" y="788734"/>
            <a:ext cx="1745991" cy="400110"/>
          </a:xfrm>
          <a:prstGeom prst="rect">
            <a:avLst/>
          </a:prstGeom>
          <a:noFill/>
        </p:spPr>
        <p:txBody>
          <a:bodyPr wrap="none" rtlCol="0">
            <a:spAutoFit/>
          </a:bodyPr>
          <a:lstStyle/>
          <a:p>
            <a:r>
              <a:rPr lang="es-ES" sz="2000" dirty="0">
                <a:solidFill>
                  <a:schemeClr val="bg1"/>
                </a:solidFill>
              </a:rPr>
              <a:t>Legislación (V)</a:t>
            </a:r>
          </a:p>
        </p:txBody>
      </p:sp>
    </p:spTree>
    <p:extLst>
      <p:ext uri="{BB962C8B-B14F-4D97-AF65-F5344CB8AC3E}">
        <p14:creationId xmlns:p14="http://schemas.microsoft.com/office/powerpoint/2010/main" val="250782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237708" cy="2585323"/>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Las Pautas de Accesibilidad para el Contenido Web (WCAG por su nombre en inglés, Web Content </a:t>
            </a:r>
            <a:r>
              <a:rPr lang="es-ES" dirty="0" err="1">
                <a:solidFill>
                  <a:schemeClr val="bg1"/>
                </a:solidFill>
                <a:latin typeface="Arial" panose="020B0604020202020204" pitchFamily="34" charset="0"/>
                <a:cs typeface="Arial" panose="020B0604020202020204" pitchFamily="34" charset="0"/>
              </a:rPr>
              <a:t>Accessibility</a:t>
            </a:r>
            <a:r>
              <a:rPr lang="es-ES" dirty="0">
                <a:solidFill>
                  <a:schemeClr val="bg1"/>
                </a:solidFill>
                <a:latin typeface="Arial" panose="020B0604020202020204" pitchFamily="34" charset="0"/>
                <a:cs typeface="Arial" panose="020B0604020202020204" pitchFamily="34" charset="0"/>
              </a:rPr>
              <a:t> </a:t>
            </a:r>
            <a:r>
              <a:rPr lang="es-ES" dirty="0" err="1">
                <a:solidFill>
                  <a:schemeClr val="bg1"/>
                </a:solidFill>
                <a:latin typeface="Arial" panose="020B0604020202020204" pitchFamily="34" charset="0"/>
                <a:cs typeface="Arial" panose="020B0604020202020204" pitchFamily="34" charset="0"/>
              </a:rPr>
              <a:t>Guidelines</a:t>
            </a:r>
            <a:r>
              <a:rPr lang="es-ES" dirty="0">
                <a:solidFill>
                  <a:schemeClr val="bg1"/>
                </a:solidFill>
                <a:latin typeface="Arial" panose="020B0604020202020204" pitchFamily="34" charset="0"/>
                <a:cs typeface="Arial" panose="020B0604020202020204" pitchFamily="34" charset="0"/>
              </a:rPr>
              <a:t>) disponen de una serie de recomendaciones con el objetivo de hacer el contenido web más accesible, especialmente a personas con discapacidad.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Publicadas por el W3C, la principal organización mundial de estándares de internet, en la actualidad las WCAG son las pautas más reconocidas, seguidas y exigidas a nivel internacional en lo relativo a la accesibilidad web, hasta el punto de integrarse en la mayoría de las legislaciones nacionales y regionales.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771266" y="792404"/>
            <a:ext cx="2417393" cy="400110"/>
          </a:xfrm>
          <a:prstGeom prst="rect">
            <a:avLst/>
          </a:prstGeom>
          <a:noFill/>
        </p:spPr>
        <p:txBody>
          <a:bodyPr wrap="none" rtlCol="0">
            <a:spAutoFit/>
          </a:bodyPr>
          <a:lstStyle/>
          <a:p>
            <a:r>
              <a:rPr lang="es-ES" sz="2000" dirty="0">
                <a:solidFill>
                  <a:schemeClr val="bg1"/>
                </a:solidFill>
              </a:rPr>
              <a:t>WCAG 2.1. Concepto.</a:t>
            </a:r>
          </a:p>
        </p:txBody>
      </p:sp>
    </p:spTree>
    <p:extLst>
      <p:ext uri="{BB962C8B-B14F-4D97-AF65-F5344CB8AC3E}">
        <p14:creationId xmlns:p14="http://schemas.microsoft.com/office/powerpoint/2010/main" val="177651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3300109"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Las WCAG se componen de una colección de documentos interrelacionados. Por una parte, el propio “Estándar", que es normativo y no sufre cambios; y por otra los documentos de “Técnicas”, “Cómo cumplir las WCAG” y “Comprender las WCAG”, que son informativos y se actualizan cada cierto tiempo.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426524" y="735396"/>
            <a:ext cx="3052952" cy="400110"/>
          </a:xfrm>
          <a:prstGeom prst="rect">
            <a:avLst/>
          </a:prstGeom>
          <a:noFill/>
        </p:spPr>
        <p:txBody>
          <a:bodyPr wrap="none" rtlCol="0">
            <a:spAutoFit/>
          </a:bodyPr>
          <a:lstStyle/>
          <a:p>
            <a:r>
              <a:rPr lang="es-ES" sz="2000" dirty="0">
                <a:solidFill>
                  <a:schemeClr val="bg1"/>
                </a:solidFill>
              </a:rPr>
              <a:t>WCAG 2.1: Organización (I).</a:t>
            </a:r>
          </a:p>
        </p:txBody>
      </p:sp>
      <p:pic>
        <p:nvPicPr>
          <p:cNvPr id="6" name="Imagen 5">
            <a:extLst>
              <a:ext uri="{FF2B5EF4-FFF2-40B4-BE49-F238E27FC236}">
                <a16:creationId xmlns:a16="http://schemas.microsoft.com/office/drawing/2014/main" id="{ECA83736-B9BC-AD09-330B-6E137D437919}"/>
              </a:ext>
            </a:extLst>
          </p:cNvPr>
          <p:cNvPicPr>
            <a:picLocks noChangeAspect="1"/>
          </p:cNvPicPr>
          <p:nvPr/>
        </p:nvPicPr>
        <p:blipFill>
          <a:blip r:embed="rId3"/>
          <a:stretch>
            <a:fillRect/>
          </a:stretch>
        </p:blipFill>
        <p:spPr>
          <a:xfrm>
            <a:off x="4762954" y="1586085"/>
            <a:ext cx="4465707" cy="3970364"/>
          </a:xfrm>
          <a:prstGeom prst="rect">
            <a:avLst/>
          </a:prstGeom>
        </p:spPr>
      </p:pic>
    </p:spTree>
    <p:extLst>
      <p:ext uri="{BB962C8B-B14F-4D97-AF65-F5344CB8AC3E}">
        <p14:creationId xmlns:p14="http://schemas.microsoft.com/office/powerpoint/2010/main" val="209941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64633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Las WCAG 2.1 está  organizadas en cuatro capas, cuya complejidad crece exponencialmente.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426524" y="792404"/>
            <a:ext cx="3052952" cy="400110"/>
          </a:xfrm>
          <a:prstGeom prst="rect">
            <a:avLst/>
          </a:prstGeom>
          <a:noFill/>
        </p:spPr>
        <p:txBody>
          <a:bodyPr wrap="none" rtlCol="0">
            <a:spAutoFit/>
          </a:bodyPr>
          <a:lstStyle/>
          <a:p>
            <a:r>
              <a:rPr lang="es-ES" sz="2000" dirty="0">
                <a:solidFill>
                  <a:schemeClr val="bg1"/>
                </a:solidFill>
              </a:rPr>
              <a:t>WCAG 2.1: Organización (II)</a:t>
            </a:r>
          </a:p>
        </p:txBody>
      </p:sp>
      <p:pic>
        <p:nvPicPr>
          <p:cNvPr id="7" name="Imagen 6">
            <a:extLst>
              <a:ext uri="{FF2B5EF4-FFF2-40B4-BE49-F238E27FC236}">
                <a16:creationId xmlns:a16="http://schemas.microsoft.com/office/drawing/2014/main" id="{164B944A-A0F7-2A42-F75B-D4986BAB8651}"/>
              </a:ext>
            </a:extLst>
          </p:cNvPr>
          <p:cNvPicPr>
            <a:picLocks noChangeAspect="1"/>
          </p:cNvPicPr>
          <p:nvPr/>
        </p:nvPicPr>
        <p:blipFill>
          <a:blip r:embed="rId3"/>
          <a:stretch>
            <a:fillRect/>
          </a:stretch>
        </p:blipFill>
        <p:spPr>
          <a:xfrm>
            <a:off x="1575568" y="2296921"/>
            <a:ext cx="6754861" cy="4052917"/>
          </a:xfrm>
          <a:prstGeom prst="rect">
            <a:avLst/>
          </a:prstGeom>
        </p:spPr>
      </p:pic>
    </p:spTree>
    <p:extLst>
      <p:ext uri="{BB962C8B-B14F-4D97-AF65-F5344CB8AC3E}">
        <p14:creationId xmlns:p14="http://schemas.microsoft.com/office/powerpoint/2010/main" val="135658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86232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Nuestro sitio web puede ser visitado por personas con diferentes tipos de preferencias y capacidades, y por ello debemos ofrecer alternativas a los usuarios que no pueden utilizar alguno de sus sentidos. Las pautas de este principio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1.1 Alternativas textuales a contenidos no textuales.</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1.2 Alternativas a medios </a:t>
            </a:r>
            <a:r>
              <a:rPr lang="es-ES" dirty="0" err="1">
                <a:solidFill>
                  <a:schemeClr val="bg1"/>
                </a:solidFill>
                <a:latin typeface="Arial" panose="020B0604020202020204" pitchFamily="34" charset="0"/>
                <a:cs typeface="Arial" panose="020B0604020202020204" pitchFamily="34" charset="0"/>
              </a:rPr>
              <a:t>tempodependientes</a:t>
            </a:r>
            <a:r>
              <a:rPr lang="es-ES" dirty="0">
                <a:solidFill>
                  <a:schemeClr val="bg1"/>
                </a:solidFill>
                <a:latin typeface="Arial" panose="020B0604020202020204" pitchFamily="34" charset="0"/>
                <a:cs typeface="Arial" panose="020B0604020202020204" pitchFamily="34" charset="0"/>
              </a:rPr>
              <a:t>, es decir, vídeo y audio.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1.3 El contenido es adaptable a diferentes formas de presentación.</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1.4 Distinguible: El contenido es fácil de ver y escuchar.</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163215" y="734038"/>
            <a:ext cx="3579570" cy="400110"/>
          </a:xfrm>
          <a:prstGeom prst="rect">
            <a:avLst/>
          </a:prstGeom>
          <a:noFill/>
        </p:spPr>
        <p:txBody>
          <a:bodyPr wrap="none" rtlCol="0">
            <a:spAutoFit/>
          </a:bodyPr>
          <a:lstStyle/>
          <a:p>
            <a:r>
              <a:rPr lang="es-ES" sz="2000" dirty="0">
                <a:solidFill>
                  <a:schemeClr val="bg1"/>
                </a:solidFill>
              </a:rPr>
              <a:t>WCAG 2.1: Principio Perceptible.</a:t>
            </a:r>
          </a:p>
        </p:txBody>
      </p:sp>
    </p:spTree>
    <p:extLst>
      <p:ext uri="{BB962C8B-B14F-4D97-AF65-F5344CB8AC3E}">
        <p14:creationId xmlns:p14="http://schemas.microsoft.com/office/powerpoint/2010/main" val="818943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Los diseñadores y programadores debemos proporcionar elementos de interacción y de navegación que puedan ser manejados por personas con diferentes capacidades. Las pautas de este principio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2.1 Funcionalidad accesible por teclado.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2.2 Los usuarios tienen tiempo suficiente para leer y usar el contenido.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2.3 El contenido no causa convulsiones.</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2.4 Navegable: Los usuarios pueden navegar, encontrar contenido y saber dónde están en todo momento.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2.5 Facilita formas de introducir información (nueva en la 2.1).</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259654" y="719046"/>
            <a:ext cx="3361561" cy="400110"/>
          </a:xfrm>
          <a:prstGeom prst="rect">
            <a:avLst/>
          </a:prstGeom>
          <a:noFill/>
        </p:spPr>
        <p:txBody>
          <a:bodyPr wrap="none" rtlCol="0">
            <a:spAutoFit/>
          </a:bodyPr>
          <a:lstStyle/>
          <a:p>
            <a:r>
              <a:rPr lang="es-ES" sz="2000" dirty="0">
                <a:solidFill>
                  <a:schemeClr val="bg1"/>
                </a:solidFill>
              </a:rPr>
              <a:t>WCAG 2.1: Principio Operable.</a:t>
            </a:r>
          </a:p>
        </p:txBody>
      </p:sp>
    </p:spTree>
    <p:extLst>
      <p:ext uri="{BB962C8B-B14F-4D97-AF65-F5344CB8AC3E}">
        <p14:creationId xmlns:p14="http://schemas.microsoft.com/office/powerpoint/2010/main" val="270917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6" name="CuadroTexto 5">
            <a:extLst>
              <a:ext uri="{FF2B5EF4-FFF2-40B4-BE49-F238E27FC236}">
                <a16:creationId xmlns:a16="http://schemas.microsoft.com/office/drawing/2014/main" id="{13A42DA2-B347-267C-288F-F4989FA356A9}"/>
              </a:ext>
            </a:extLst>
          </p:cNvPr>
          <p:cNvSpPr txBox="1"/>
          <p:nvPr/>
        </p:nvSpPr>
        <p:spPr>
          <a:xfrm>
            <a:off x="1290430" y="1361872"/>
            <a:ext cx="7325139" cy="4247317"/>
          </a:xfrm>
          <a:prstGeom prst="rect">
            <a:avLst/>
          </a:prstGeom>
          <a:noFill/>
        </p:spPr>
        <p:txBody>
          <a:bodyPr wrap="square" rtlCol="0">
            <a:spAutoFit/>
          </a:bodyPr>
          <a:lstStyle/>
          <a:p>
            <a:r>
              <a:rPr lang="es-ES" dirty="0">
                <a:solidFill>
                  <a:schemeClr val="bg1"/>
                </a:solidFill>
                <a:latin typeface="Arial" panose="020B0604020202020204" pitchFamily="34" charset="0"/>
                <a:cs typeface="Arial" panose="020B0604020202020204" pitchFamily="34" charset="0"/>
              </a:rPr>
              <a:t>L</a:t>
            </a:r>
            <a:r>
              <a:rPr lang="es-ES" b="0" i="0" dirty="0">
                <a:solidFill>
                  <a:schemeClr val="bg1"/>
                </a:solidFill>
                <a:effectLst/>
                <a:latin typeface="Arial" panose="020B0604020202020204" pitchFamily="34" charset="0"/>
                <a:cs typeface="Arial" panose="020B0604020202020204" pitchFamily="34" charset="0"/>
              </a:rPr>
              <a:t>a OMS define la discapacidad como “término genérico que incluye déficit, limitaciones en la actividad y restricciones en la participación. Indica los aspectos negativos de la interacción entre un individuo (con una condición de salud) y sus factores contextuales (factores ambientales y personales)”.</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La Organización Mundial de la Salud (OMS) recoge en sus informes un total de 1.000 millones de personas con discapacidad en el Mundo. El acceso de estas personas a la tecnología debe tenerse en cuenta en la construcción de una sociedad igualitaria.</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Estas discapacidades pueden ser permanentes o temporales, lo que aumenta en gran medida nuestro público objetivo. Por otra parte, diseñar en base a la accesibilidad mejora el funcionamiento de todos los individuos ante un navegador web.</a:t>
            </a:r>
          </a:p>
        </p:txBody>
      </p:sp>
      <p:sp>
        <p:nvSpPr>
          <p:cNvPr id="2" name="CuadroTexto 1">
            <a:extLst>
              <a:ext uri="{FF2B5EF4-FFF2-40B4-BE49-F238E27FC236}">
                <a16:creationId xmlns:a16="http://schemas.microsoft.com/office/drawing/2014/main" id="{08ADEBF8-DB17-32EF-F31A-A2B4EFFEEAC3}"/>
              </a:ext>
            </a:extLst>
          </p:cNvPr>
          <p:cNvSpPr txBox="1"/>
          <p:nvPr/>
        </p:nvSpPr>
        <p:spPr>
          <a:xfrm>
            <a:off x="3333806" y="677028"/>
            <a:ext cx="3238387" cy="400110"/>
          </a:xfrm>
          <a:prstGeom prst="rect">
            <a:avLst/>
          </a:prstGeom>
          <a:noFill/>
        </p:spPr>
        <p:txBody>
          <a:bodyPr wrap="none" rtlCol="0">
            <a:spAutoFit/>
          </a:bodyPr>
          <a:lstStyle/>
          <a:p>
            <a:r>
              <a:rPr lang="es-ES" sz="2000" dirty="0">
                <a:solidFill>
                  <a:schemeClr val="bg1"/>
                </a:solidFill>
                <a:latin typeface="Arial" panose="020B0604020202020204" pitchFamily="34" charset="0"/>
                <a:cs typeface="Arial" panose="020B0604020202020204" pitchFamily="34" charset="0"/>
              </a:rPr>
              <a:t>Definición de discapacidad</a:t>
            </a:r>
            <a:endParaRPr lang="es-ES" sz="2000" dirty="0"/>
          </a:p>
        </p:txBody>
      </p:sp>
    </p:spTree>
    <p:extLst>
      <p:ext uri="{BB962C8B-B14F-4D97-AF65-F5344CB8AC3E}">
        <p14:creationId xmlns:p14="http://schemas.microsoft.com/office/powerpoint/2010/main" val="1107761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1754326"/>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Debemos diseñar nuestro sitio web -incluyendo la información y la interfaz de usuario- fácil de usar. Las pautas de este principio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3.1 El contenido es fácil de leer y de comprender.</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3.2 El contenido aparece y se maneja de una forma predecible.</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Pauta 3.3 Ayuda en la introducción de datos para evitar y corregir errores.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032442" y="673039"/>
            <a:ext cx="3841116" cy="400110"/>
          </a:xfrm>
          <a:prstGeom prst="rect">
            <a:avLst/>
          </a:prstGeom>
          <a:noFill/>
        </p:spPr>
        <p:txBody>
          <a:bodyPr wrap="none" rtlCol="0">
            <a:spAutoFit/>
          </a:bodyPr>
          <a:lstStyle/>
          <a:p>
            <a:r>
              <a:rPr lang="es-ES" sz="2000" dirty="0">
                <a:solidFill>
                  <a:schemeClr val="bg1"/>
                </a:solidFill>
              </a:rPr>
              <a:t>WCAG 2.1: Principio Comprensible.</a:t>
            </a:r>
          </a:p>
        </p:txBody>
      </p:sp>
    </p:spTree>
    <p:extLst>
      <p:ext uri="{BB962C8B-B14F-4D97-AF65-F5344CB8AC3E}">
        <p14:creationId xmlns:p14="http://schemas.microsoft.com/office/powerpoint/2010/main" val="6279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693319"/>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Se basa en la capacidad del sitio web de ser trasmitido e interpretado por los diferentes agentes de usuario o programas que muestran contenidos de internet, como los navegadores, reproductores multimedia, </a:t>
            </a:r>
            <a:r>
              <a:rPr lang="es-ES" dirty="0" err="1">
                <a:solidFill>
                  <a:schemeClr val="bg1"/>
                </a:solidFill>
                <a:latin typeface="Arial" panose="020B0604020202020204" pitchFamily="34" charset="0"/>
                <a:cs typeface="Arial" panose="020B0604020202020204" pitchFamily="34" charset="0"/>
              </a:rPr>
              <a:t>plug-ins</a:t>
            </a:r>
            <a:r>
              <a:rPr lang="es-ES" dirty="0">
                <a:solidFill>
                  <a:schemeClr val="bg1"/>
                </a:solidFill>
                <a:latin typeface="Arial" panose="020B0604020202020204" pitchFamily="34" charset="0"/>
                <a:cs typeface="Arial" panose="020B0604020202020204" pitchFamily="34" charset="0"/>
              </a:rPr>
              <a:t>, y otros</a:t>
            </a:r>
          </a:p>
          <a:p>
            <a:pPr>
              <a:buClr>
                <a:schemeClr val="accent4"/>
              </a:buClr>
            </a:pPr>
            <a:r>
              <a:rPr lang="es-ES" dirty="0">
                <a:solidFill>
                  <a:schemeClr val="bg1"/>
                </a:solidFill>
                <a:latin typeface="Arial" panose="020B0604020202020204" pitchFamily="34" charset="0"/>
                <a:cs typeface="Arial" panose="020B0604020202020204" pitchFamily="34" charset="0"/>
              </a:rPr>
              <a:t>programas y dispositivos como los productos de apoyo. </a:t>
            </a:r>
          </a:p>
          <a:p>
            <a:pPr>
              <a:buClr>
                <a:schemeClr val="accent4"/>
              </a:buClr>
            </a:pPr>
            <a:r>
              <a:rPr lang="es-ES" dirty="0">
                <a:solidFill>
                  <a:schemeClr val="bg1"/>
                </a:solidFill>
                <a:latin typeface="Arial" panose="020B0604020202020204" pitchFamily="34" charset="0"/>
                <a:cs typeface="Arial" panose="020B0604020202020204" pitchFamily="34" charset="0"/>
              </a:rPr>
              <a:t>Los productos de apoyo, también conocidos como ayudas técnicas, son programas o dispositivos que proporcionan la funcionalidad necesaria para cubrir las necesidades de los usuarios con discapacidad, por ejemplo, un magnificador de pantalla, un teclado en pantalla, un lector...</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 única pauta de este principio 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Pauta 4.1 El contenido es compatible con las herramientas de usuario actuales y futuras.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313643" y="706213"/>
            <a:ext cx="3253583" cy="400110"/>
          </a:xfrm>
          <a:prstGeom prst="rect">
            <a:avLst/>
          </a:prstGeom>
          <a:noFill/>
        </p:spPr>
        <p:txBody>
          <a:bodyPr wrap="none" rtlCol="0">
            <a:spAutoFit/>
          </a:bodyPr>
          <a:lstStyle/>
          <a:p>
            <a:r>
              <a:rPr lang="es-ES" sz="2000" dirty="0">
                <a:solidFill>
                  <a:schemeClr val="bg1"/>
                </a:solidFill>
              </a:rPr>
              <a:t>WCAG 2.1: Principio Robusto.</a:t>
            </a:r>
          </a:p>
        </p:txBody>
      </p:sp>
    </p:spTree>
    <p:extLst>
      <p:ext uri="{BB962C8B-B14F-4D97-AF65-F5344CB8AC3E}">
        <p14:creationId xmlns:p14="http://schemas.microsoft.com/office/powerpoint/2010/main" val="3894045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86232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Los criterios son los parámetros a medir para establecer la calidad de cada pauta. Son tres: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 (o Simple-A): el más bajo.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AA (o Doble-A): nivel medio.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AAA (o Triple-A): el más alto.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Todos importan. Los más bajos aseguran que se pueda acceder al contenido de las páginas web y los más altos ayudan a mejorar su usabilidad y a llegar a un mayor número de personas.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785791" y="706213"/>
            <a:ext cx="2309287" cy="400110"/>
          </a:xfrm>
          <a:prstGeom prst="rect">
            <a:avLst/>
          </a:prstGeom>
          <a:noFill/>
        </p:spPr>
        <p:txBody>
          <a:bodyPr wrap="none" rtlCol="0">
            <a:spAutoFit/>
          </a:bodyPr>
          <a:lstStyle/>
          <a:p>
            <a:r>
              <a:rPr lang="es-ES" sz="2000" dirty="0">
                <a:solidFill>
                  <a:schemeClr val="bg1"/>
                </a:solidFill>
              </a:rPr>
              <a:t>WCAG 2.1: Criterios.</a:t>
            </a:r>
          </a:p>
        </p:txBody>
      </p:sp>
    </p:spTree>
    <p:extLst>
      <p:ext uri="{BB962C8B-B14F-4D97-AF65-F5344CB8AC3E}">
        <p14:creationId xmlns:p14="http://schemas.microsoft.com/office/powerpoint/2010/main" val="347669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693319"/>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Cada criterio de conformidad recomienda una serie de técnicas de prueba que nos van a permitir saber si el criterio se cumple o no. Pueden ser otras que se nos ocurra siempre que permitan alcanzar el criterio de conformidad y no hagan fallar el resto de los criterios.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Hay 2 categorías de técnicas: las suficientes y las aconsejables. Las primeras ayudan a superar o cumplir el criterio de conformidad. Las segundas son recomendaciones para mejorar la accesibilidad y usabilidad del sitio web.</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errores documentados por las WCAG 2.1 son prácticas que dificultan o impiden la accesibilidad de la página. Al igual que las técnicas, disponen de procedimientos de prueba para verificar que no estamos tropezando de nuevo con la misma piedra.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314634" y="734038"/>
            <a:ext cx="3276731" cy="400110"/>
          </a:xfrm>
          <a:prstGeom prst="rect">
            <a:avLst/>
          </a:prstGeom>
          <a:noFill/>
        </p:spPr>
        <p:txBody>
          <a:bodyPr wrap="none" rtlCol="0">
            <a:spAutoFit/>
          </a:bodyPr>
          <a:lstStyle/>
          <a:p>
            <a:r>
              <a:rPr lang="es-ES" sz="2000" dirty="0">
                <a:solidFill>
                  <a:schemeClr val="bg1"/>
                </a:solidFill>
              </a:rPr>
              <a:t>WCAG 2.1: Técnicas y errores.</a:t>
            </a:r>
          </a:p>
        </p:txBody>
      </p:sp>
    </p:spTree>
    <p:extLst>
      <p:ext uri="{BB962C8B-B14F-4D97-AF65-F5344CB8AC3E}">
        <p14:creationId xmlns:p14="http://schemas.microsoft.com/office/powerpoint/2010/main" val="354363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862322"/>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son la recomendación oficial del W3C, la organización de desarrollo de estándares web más reconocida del mundo.</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son el fruto de muchos años de trabajo y del consenso de una comunidad internacional de especialistas en accesibilidad.</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la versión 2.0 ha sido reconocida por las principales organizaciones de estandarización, como la ISO a nivel internacional, el CEN/ETSI a nivel europeo y AENOR a nivel nacional en España, creando los estándares: ISO 40500, EN 301 549 y UNE 139803:2012, respectivamente; y se espera que hagan lo mismo con las 2.1. De hecho, la EN 301 549 ya se ha adaptado a las WCAG 2.1.</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97022" y="738502"/>
            <a:ext cx="2686826" cy="400110"/>
          </a:xfrm>
          <a:prstGeom prst="rect">
            <a:avLst/>
          </a:prstGeom>
          <a:noFill/>
        </p:spPr>
        <p:txBody>
          <a:bodyPr wrap="none" rtlCol="0">
            <a:spAutoFit/>
          </a:bodyPr>
          <a:lstStyle/>
          <a:p>
            <a:r>
              <a:rPr lang="es-ES" sz="2000" dirty="0">
                <a:solidFill>
                  <a:schemeClr val="bg1"/>
                </a:solidFill>
              </a:rPr>
              <a:t>WCAG 2.1: ¿Por qué? (I)</a:t>
            </a:r>
          </a:p>
        </p:txBody>
      </p:sp>
    </p:spTree>
    <p:extLst>
      <p:ext uri="{BB962C8B-B14F-4D97-AF65-F5344CB8AC3E}">
        <p14:creationId xmlns:p14="http://schemas.microsoft.com/office/powerpoint/2010/main" val="170867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139321"/>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las WCAG 2.0 son legalmente obligatorias en muchos países, como en EE.UU. o en los estados miembros de la Unión Europea. Por ejemplo, en Europa son obligación legal para los sitios web y aplicaciones móviles de los organismos del sector público desde la aprobación de la Directiva 2016/2102. Y además obliga no solo a los portales de la administración pública sino también a muchos portales de empresas privadas.</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son sumatorias: cumpliendo con las WCAG 2.1 también se cumple con las WCAG 2.0.</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se puede comprobar su cumplimiento. Incluso cuentan con su propia Metodología de Evaluación oficial.</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97022" y="738502"/>
            <a:ext cx="2750946" cy="400110"/>
          </a:xfrm>
          <a:prstGeom prst="rect">
            <a:avLst/>
          </a:prstGeom>
          <a:noFill/>
        </p:spPr>
        <p:txBody>
          <a:bodyPr wrap="none" rtlCol="0">
            <a:spAutoFit/>
          </a:bodyPr>
          <a:lstStyle/>
          <a:p>
            <a:r>
              <a:rPr lang="es-ES" sz="2000" dirty="0">
                <a:solidFill>
                  <a:schemeClr val="bg1"/>
                </a:solidFill>
              </a:rPr>
              <a:t>WCAG 2.1: ¿Por qué? (II)</a:t>
            </a:r>
          </a:p>
        </p:txBody>
      </p:sp>
    </p:spTree>
    <p:extLst>
      <p:ext uri="{BB962C8B-B14F-4D97-AF65-F5344CB8AC3E}">
        <p14:creationId xmlns:p14="http://schemas.microsoft.com/office/powerpoint/2010/main" val="231952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139321"/>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existen validadores automáticos y herramientas que facilitan la evaluación.</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sirven para todas las tecnologías web, y están pensadas para no quedarse obsoletas. En Europa, las aplicaciones móviles del sector público deberán ser conformes a la EN 301 549 a partir de junio de 2021.</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disponen de normas claras para evaluar la conformidad de una página.</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demuestran quién está realmente interesado en la accesibilidad.</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Porque las WCAG 2.1 mejoran la accesibilidad para los usuarios que acceden mediante dispositivos móviles, y tienen más en cuenta las necesidades de las personas con baja visión y con discapacidad cognitiva.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45467" y="748229"/>
            <a:ext cx="2815066" cy="400110"/>
          </a:xfrm>
          <a:prstGeom prst="rect">
            <a:avLst/>
          </a:prstGeom>
          <a:noFill/>
        </p:spPr>
        <p:txBody>
          <a:bodyPr wrap="none" rtlCol="0">
            <a:spAutoFit/>
          </a:bodyPr>
          <a:lstStyle/>
          <a:p>
            <a:r>
              <a:rPr lang="es-ES" sz="2000" dirty="0">
                <a:solidFill>
                  <a:schemeClr val="bg1"/>
                </a:solidFill>
              </a:rPr>
              <a:t>WCAG 2.1: ¿Por qué? (III)</a:t>
            </a:r>
          </a:p>
        </p:txBody>
      </p:sp>
    </p:spTree>
    <p:extLst>
      <p:ext uri="{BB962C8B-B14F-4D97-AF65-F5344CB8AC3E}">
        <p14:creationId xmlns:p14="http://schemas.microsoft.com/office/powerpoint/2010/main" val="787932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970318"/>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Alcanzar uno de los 3 niveles de conformidad. Los criterios de conformidad se categorizan en tres niveles: A, AA y AAA.</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Aplicar a páginas web completas. Las WCAG 2.1 consideran una página web en su conjunto, incluyendo contenidos, funcionalidades, estructura, estilos, textos, vídeos, subtítulos, juegos, sonidos, etc. La conformidad, la conformidad parcial o la no-conformidad se refieren a la página web completa. Las distintas variaciones de la página, como las generadas automáticamente para diferentes tamaños y resoluciones de pantalla, también forman parte de esa página y deben ser conformes todas ellas.</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Del mismo modo, si la página web tiene información o funcionalidades no accesibles, pero existe una versión alternativa accesible enlazada, que los agentes de usuario y productos de apoyo pueden entender y manejar, esa versión alternativa se considera parte de la página, y entonces podemos considerar que la página es accesible.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83525" y="734038"/>
            <a:ext cx="2713820" cy="400110"/>
          </a:xfrm>
          <a:prstGeom prst="rect">
            <a:avLst/>
          </a:prstGeom>
          <a:noFill/>
        </p:spPr>
        <p:txBody>
          <a:bodyPr wrap="none" rtlCol="0">
            <a:spAutoFit/>
          </a:bodyPr>
          <a:lstStyle/>
          <a:p>
            <a:r>
              <a:rPr lang="es-ES" sz="2000" dirty="0">
                <a:solidFill>
                  <a:schemeClr val="bg1"/>
                </a:solidFill>
              </a:rPr>
              <a:t>WCAG 2.1: Requisitos (I)</a:t>
            </a:r>
          </a:p>
        </p:txBody>
      </p:sp>
    </p:spTree>
    <p:extLst>
      <p:ext uri="{BB962C8B-B14F-4D97-AF65-F5344CB8AC3E}">
        <p14:creationId xmlns:p14="http://schemas.microsoft.com/office/powerpoint/2010/main" val="1606752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585323"/>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Aplicar a procesos completos. Por otro lado, si la página web es parte de un proceso (por ejemplo, un formulario de compra dividido en varias páginas), debemos considerar la accesibilidad del proceso completo. No podemos afirmar que la página de confirmación del pedido es accesible cuando la página anterior de solicitud de pedido no lo es.</a:t>
            </a: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Usar tecnologías compatibles con la accesibilidad. En todo momento estamos hablando de páginas, de contenidos o de funcionalidades, no de tecnologías. Recuerda que sólo podemos comprobar páginas en su conjunto, no tecnologías.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83525" y="734038"/>
            <a:ext cx="2777940" cy="400110"/>
          </a:xfrm>
          <a:prstGeom prst="rect">
            <a:avLst/>
          </a:prstGeom>
          <a:noFill/>
        </p:spPr>
        <p:txBody>
          <a:bodyPr wrap="none" rtlCol="0">
            <a:spAutoFit/>
          </a:bodyPr>
          <a:lstStyle/>
          <a:p>
            <a:r>
              <a:rPr lang="es-ES" sz="2000" dirty="0">
                <a:solidFill>
                  <a:schemeClr val="bg1"/>
                </a:solidFill>
              </a:rPr>
              <a:t>WCAG 2.1: Requisitos (II)</a:t>
            </a:r>
          </a:p>
        </p:txBody>
      </p:sp>
    </p:spTree>
    <p:extLst>
      <p:ext uri="{BB962C8B-B14F-4D97-AF65-F5344CB8AC3E}">
        <p14:creationId xmlns:p14="http://schemas.microsoft.com/office/powerpoint/2010/main" val="122339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585323"/>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No tener interferencias. Por último, debemos asegurarnos de que determinados contenidos no impiden el acceso al resto de la página. Por ello, aunque tengan una alternativa, es obligatorio que siempre se cumplan estos cuatro criterios de conformidad: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742950" lvl="1" indent="-285750">
              <a:buClr>
                <a:schemeClr val="accent4"/>
              </a:buClr>
              <a:buFont typeface="Wingdings" panose="05000000000000000000" pitchFamily="2" charset="2"/>
              <a:buChar char="§"/>
            </a:pPr>
            <a:r>
              <a:rPr lang="es-ES" dirty="0">
                <a:solidFill>
                  <a:schemeClr val="bg1"/>
                </a:solidFill>
                <a:latin typeface="Arial" panose="020B0604020202020204" pitchFamily="34" charset="0"/>
                <a:cs typeface="Arial" panose="020B0604020202020204" pitchFamily="34" charset="0"/>
              </a:rPr>
              <a:t>1.4.2 Control del sonido.</a:t>
            </a:r>
          </a:p>
          <a:p>
            <a:pPr marL="742950" lvl="1" indent="-285750">
              <a:buClr>
                <a:schemeClr val="accent4"/>
              </a:buClr>
              <a:buFont typeface="Wingdings" panose="05000000000000000000" pitchFamily="2" charset="2"/>
              <a:buChar char="§"/>
            </a:pPr>
            <a:r>
              <a:rPr lang="es-ES" dirty="0">
                <a:solidFill>
                  <a:schemeClr val="bg1"/>
                </a:solidFill>
                <a:latin typeface="Arial" panose="020B0604020202020204" pitchFamily="34" charset="0"/>
                <a:cs typeface="Arial" panose="020B0604020202020204" pitchFamily="34" charset="0"/>
              </a:rPr>
              <a:t>2.1.2 Sin trampas para el foco del teclado.</a:t>
            </a:r>
          </a:p>
          <a:p>
            <a:pPr marL="742950" lvl="1" indent="-285750">
              <a:buClr>
                <a:schemeClr val="accent4"/>
              </a:buClr>
              <a:buFont typeface="Wingdings" panose="05000000000000000000" pitchFamily="2" charset="2"/>
              <a:buChar char="§"/>
            </a:pPr>
            <a:r>
              <a:rPr lang="es-ES" dirty="0">
                <a:solidFill>
                  <a:schemeClr val="bg1"/>
                </a:solidFill>
                <a:latin typeface="Arial" panose="020B0604020202020204" pitchFamily="34" charset="0"/>
                <a:cs typeface="Arial" panose="020B0604020202020204" pitchFamily="34" charset="0"/>
              </a:rPr>
              <a:t>2.2.2 Poner en pausa, parar y ocultar.</a:t>
            </a:r>
          </a:p>
          <a:p>
            <a:pPr marL="742950" lvl="1" indent="-285750">
              <a:buClr>
                <a:schemeClr val="accent4"/>
              </a:buClr>
              <a:buFont typeface="Wingdings" panose="05000000000000000000" pitchFamily="2" charset="2"/>
              <a:buChar char="§"/>
            </a:pPr>
            <a:r>
              <a:rPr lang="es-ES" dirty="0">
                <a:solidFill>
                  <a:schemeClr val="bg1"/>
                </a:solidFill>
                <a:latin typeface="Arial" panose="020B0604020202020204" pitchFamily="34" charset="0"/>
                <a:cs typeface="Arial" panose="020B0604020202020204" pitchFamily="34" charset="0"/>
              </a:rPr>
              <a:t>2.3.1 Umbral de tres destellos o menos.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531970" y="734038"/>
            <a:ext cx="2842060" cy="400110"/>
          </a:xfrm>
          <a:prstGeom prst="rect">
            <a:avLst/>
          </a:prstGeom>
          <a:noFill/>
        </p:spPr>
        <p:txBody>
          <a:bodyPr wrap="none" rtlCol="0">
            <a:spAutoFit/>
          </a:bodyPr>
          <a:lstStyle/>
          <a:p>
            <a:r>
              <a:rPr lang="es-ES" sz="2000" dirty="0">
                <a:solidFill>
                  <a:schemeClr val="bg1"/>
                </a:solidFill>
              </a:rPr>
              <a:t>WCAG 2.1: Requisitos (III)</a:t>
            </a:r>
          </a:p>
        </p:txBody>
      </p:sp>
    </p:spTree>
    <p:extLst>
      <p:ext uri="{BB962C8B-B14F-4D97-AF65-F5344CB8AC3E}">
        <p14:creationId xmlns:p14="http://schemas.microsoft.com/office/powerpoint/2010/main" val="328641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157018" y="3198167"/>
            <a:ext cx="2471318" cy="461665"/>
          </a:xfrm>
          <a:prstGeom prst="rect">
            <a:avLst/>
          </a:prstGeom>
          <a:noFill/>
        </p:spPr>
        <p:txBody>
          <a:bodyPr wrap="none" rtlCol="0">
            <a:spAutoFit/>
          </a:bodyPr>
          <a:lstStyle/>
          <a:p>
            <a:r>
              <a:rPr lang="es-ES" sz="2400" b="1" dirty="0">
                <a:solidFill>
                  <a:schemeClr val="bg1"/>
                </a:solidFill>
              </a:rPr>
              <a:t>Accesibilidad web</a:t>
            </a:r>
          </a:p>
        </p:txBody>
      </p:sp>
      <p:pic>
        <p:nvPicPr>
          <p:cNvPr id="3" name="Imagen 2">
            <a:extLst>
              <a:ext uri="{FF2B5EF4-FFF2-40B4-BE49-F238E27FC236}">
                <a16:creationId xmlns:a16="http://schemas.microsoft.com/office/drawing/2014/main" id="{958DDA51-5532-3529-8830-38B7DF800353}"/>
              </a:ext>
            </a:extLst>
          </p:cNvPr>
          <p:cNvPicPr>
            <a:picLocks noChangeAspect="1"/>
          </p:cNvPicPr>
          <p:nvPr/>
        </p:nvPicPr>
        <p:blipFill>
          <a:blip r:embed="rId3"/>
          <a:stretch>
            <a:fillRect/>
          </a:stretch>
        </p:blipFill>
        <p:spPr>
          <a:xfrm>
            <a:off x="2952219" y="396201"/>
            <a:ext cx="6800088" cy="6218607"/>
          </a:xfrm>
          <a:prstGeom prst="rect">
            <a:avLst/>
          </a:prstGeom>
        </p:spPr>
      </p:pic>
      <p:sp>
        <p:nvSpPr>
          <p:cNvPr id="5" name="CuadroTexto 4">
            <a:extLst>
              <a:ext uri="{FF2B5EF4-FFF2-40B4-BE49-F238E27FC236}">
                <a16:creationId xmlns:a16="http://schemas.microsoft.com/office/drawing/2014/main" id="{4155B898-98F6-308A-9DCB-165791472528}"/>
              </a:ext>
            </a:extLst>
          </p:cNvPr>
          <p:cNvSpPr txBox="1"/>
          <p:nvPr/>
        </p:nvSpPr>
        <p:spPr>
          <a:xfrm>
            <a:off x="583160" y="3659832"/>
            <a:ext cx="1619033" cy="369332"/>
          </a:xfrm>
          <a:prstGeom prst="rect">
            <a:avLst/>
          </a:prstGeom>
          <a:noFill/>
        </p:spPr>
        <p:txBody>
          <a:bodyPr wrap="none" rtlCol="0">
            <a:spAutoFit/>
          </a:bodyPr>
          <a:lstStyle/>
          <a:p>
            <a:r>
              <a:rPr lang="es-ES" dirty="0">
                <a:solidFill>
                  <a:schemeClr val="bg1"/>
                </a:solidFill>
              </a:rPr>
              <a:t>Discapacidades</a:t>
            </a:r>
          </a:p>
        </p:txBody>
      </p:sp>
    </p:spTree>
    <p:extLst>
      <p:ext uri="{BB962C8B-B14F-4D97-AF65-F5344CB8AC3E}">
        <p14:creationId xmlns:p14="http://schemas.microsoft.com/office/powerpoint/2010/main" val="899040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2308324"/>
          </a:xfrm>
          <a:prstGeom prst="rect">
            <a:avLst/>
          </a:prstGeom>
          <a:noFill/>
        </p:spPr>
        <p:txBody>
          <a:bodyPr wrap="square" rtlCol="0">
            <a:spAutoFit/>
          </a:bodyPr>
          <a:lstStyle/>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Nivel A: la página (o su alternativa) cumple los 30 criterios de conformidad de nivel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Nivel AA: la página (o su alternativa) cumple 50 criterios de conformidad: los 30 de nivel A más los 20 de nivel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v"/>
            </a:pPr>
            <a:r>
              <a:rPr lang="es-ES" dirty="0">
                <a:solidFill>
                  <a:schemeClr val="bg1"/>
                </a:solidFill>
                <a:latin typeface="Arial" panose="020B0604020202020204" pitchFamily="34" charset="0"/>
                <a:cs typeface="Arial" panose="020B0604020202020204" pitchFamily="34" charset="0"/>
              </a:rPr>
              <a:t>Nivel AAA: la página (o su alternativa) cumple los 78 criterios de conformidad: los 30 de nivel A, los 20 de nivel AA y los 28 de nivel AAA.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717341" y="734038"/>
            <a:ext cx="2396105" cy="400110"/>
          </a:xfrm>
          <a:prstGeom prst="rect">
            <a:avLst/>
          </a:prstGeom>
          <a:noFill/>
        </p:spPr>
        <p:txBody>
          <a:bodyPr wrap="none" rtlCol="0">
            <a:spAutoFit/>
          </a:bodyPr>
          <a:lstStyle/>
          <a:p>
            <a:r>
              <a:rPr lang="es-ES" sz="2000" dirty="0">
                <a:solidFill>
                  <a:schemeClr val="bg1"/>
                </a:solidFill>
              </a:rPr>
              <a:t>WCAG 2.1: Niveles (I)</a:t>
            </a:r>
          </a:p>
        </p:txBody>
      </p:sp>
    </p:spTree>
    <p:extLst>
      <p:ext uri="{BB962C8B-B14F-4D97-AF65-F5344CB8AC3E}">
        <p14:creationId xmlns:p14="http://schemas.microsoft.com/office/powerpoint/2010/main" val="2661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3416320"/>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La legislación obliga a las empresas y organismos públicos, o relacionados, a tener una declaración de conformidad en su página.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Información obligatoria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Fecha de la declaración de conformidad.</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Las pautas que se han seguido: el título, la versión y la URI.</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El nivel de conformidad alcanzado: A, AA o AAA.</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El alcance de la declaración, es decir, las páginas que cumplen la conformidad.</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Las tecnologías de contenido web usadas de las que se depende, listadas en la propia declaración, o en una página aparte.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520090" y="748229"/>
            <a:ext cx="4865819" cy="400110"/>
          </a:xfrm>
          <a:prstGeom prst="rect">
            <a:avLst/>
          </a:prstGeom>
          <a:noFill/>
        </p:spPr>
        <p:txBody>
          <a:bodyPr wrap="none" rtlCol="0">
            <a:spAutoFit/>
          </a:bodyPr>
          <a:lstStyle/>
          <a:p>
            <a:r>
              <a:rPr lang="es-ES" sz="2000" dirty="0">
                <a:solidFill>
                  <a:schemeClr val="bg1"/>
                </a:solidFill>
              </a:rPr>
              <a:t>WCAG 2.1: Declaraciones de conformidad (I).</a:t>
            </a:r>
          </a:p>
        </p:txBody>
      </p:sp>
    </p:spTree>
    <p:extLst>
      <p:ext uri="{BB962C8B-B14F-4D97-AF65-F5344CB8AC3E}">
        <p14:creationId xmlns:p14="http://schemas.microsoft.com/office/powerpoint/2010/main" val="232447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02240" y="1478608"/>
            <a:ext cx="8076390" cy="4247317"/>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La legislación obliga a las empresas y organismos públicos, o relacionados, a tener una declaración de conformidad en su página.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Información opcional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Criterios de conformidad satisfechos superiores al nivel declarado.</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Las tecnologías de contenido web usadas.</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Agentes de usuario y productos de apoyo con los que se ha probado la página.</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Pasos dados para mejorar la accesibilidad.</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Ofrecer una forma de contacto para dudas, quejas o sugerencias sobre la accesibilidad del sitio web.</a:t>
            </a:r>
          </a:p>
          <a:p>
            <a:pPr marL="285750" indent="-285750">
              <a:buClr>
                <a:schemeClr val="accent4"/>
              </a:buClr>
              <a:buFont typeface="Wingdings" panose="05000000000000000000" pitchFamily="2" charset="2"/>
              <a:buChar char="ü"/>
            </a:pPr>
            <a:r>
              <a:rPr lang="es-ES" dirty="0">
                <a:solidFill>
                  <a:schemeClr val="bg1"/>
                </a:solidFill>
                <a:latin typeface="Arial" panose="020B0604020202020204" pitchFamily="34" charset="0"/>
                <a:cs typeface="Arial" panose="020B0604020202020204" pitchFamily="34" charset="0"/>
              </a:rPr>
              <a:t>Cuando haya unos metadatos aprobados y publicados por el W3C, podemos incluir una versión de la declaración de conformidad en metadatos.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488030" y="734038"/>
            <a:ext cx="4929939" cy="400110"/>
          </a:xfrm>
          <a:prstGeom prst="rect">
            <a:avLst/>
          </a:prstGeom>
          <a:noFill/>
        </p:spPr>
        <p:txBody>
          <a:bodyPr wrap="none" rtlCol="0">
            <a:spAutoFit/>
          </a:bodyPr>
          <a:lstStyle/>
          <a:p>
            <a:r>
              <a:rPr lang="es-ES" sz="2000" dirty="0">
                <a:solidFill>
                  <a:schemeClr val="bg1"/>
                </a:solidFill>
              </a:rPr>
              <a:t>WCAG 2.1: Declaraciones de conformidad (II).</a:t>
            </a:r>
          </a:p>
        </p:txBody>
      </p:sp>
    </p:spTree>
    <p:extLst>
      <p:ext uri="{BB962C8B-B14F-4D97-AF65-F5344CB8AC3E}">
        <p14:creationId xmlns:p14="http://schemas.microsoft.com/office/powerpoint/2010/main" val="2407698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4" y="1637013"/>
            <a:ext cx="8076390" cy="923330"/>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Si queremos incluir los logotipos del W3C de cumplimiento de accesibilidad, debemos incluir obligatoriamente la declaración de conformidad con los niveles alcanzados, lo que permitirá usar un logotipo u otro.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455970" y="734038"/>
            <a:ext cx="4994059" cy="400110"/>
          </a:xfrm>
          <a:prstGeom prst="rect">
            <a:avLst/>
          </a:prstGeom>
          <a:noFill/>
        </p:spPr>
        <p:txBody>
          <a:bodyPr wrap="none" rtlCol="0">
            <a:spAutoFit/>
          </a:bodyPr>
          <a:lstStyle/>
          <a:p>
            <a:r>
              <a:rPr lang="es-ES" sz="2000" dirty="0">
                <a:solidFill>
                  <a:schemeClr val="bg1"/>
                </a:solidFill>
              </a:rPr>
              <a:t>WCAG 2.1: Declaraciones de conformidad (III).</a:t>
            </a:r>
          </a:p>
        </p:txBody>
      </p:sp>
      <p:pic>
        <p:nvPicPr>
          <p:cNvPr id="6" name="Imagen 5">
            <a:extLst>
              <a:ext uri="{FF2B5EF4-FFF2-40B4-BE49-F238E27FC236}">
                <a16:creationId xmlns:a16="http://schemas.microsoft.com/office/drawing/2014/main" id="{E5BA4AC8-34FF-8547-5FFD-A7E6A8594FAF}"/>
              </a:ext>
            </a:extLst>
          </p:cNvPr>
          <p:cNvPicPr>
            <a:picLocks noChangeAspect="1"/>
          </p:cNvPicPr>
          <p:nvPr/>
        </p:nvPicPr>
        <p:blipFill>
          <a:blip r:embed="rId3"/>
          <a:stretch>
            <a:fillRect/>
          </a:stretch>
        </p:blipFill>
        <p:spPr>
          <a:xfrm>
            <a:off x="1036236" y="2810287"/>
            <a:ext cx="7676821" cy="993227"/>
          </a:xfrm>
          <a:prstGeom prst="rect">
            <a:avLst/>
          </a:prstGeom>
        </p:spPr>
      </p:pic>
    </p:spTree>
    <p:extLst>
      <p:ext uri="{BB962C8B-B14F-4D97-AF65-F5344CB8AC3E}">
        <p14:creationId xmlns:p14="http://schemas.microsoft.com/office/powerpoint/2010/main" val="265682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4" y="1637013"/>
            <a:ext cx="8076390" cy="3970318"/>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Ejemplos de declaraciones de conformidad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es aplicable al sitio completo, el ideal:</a:t>
            </a:r>
          </a:p>
          <a:p>
            <a:pPr>
              <a:buClr>
                <a:schemeClr val="accent4"/>
              </a:buClr>
            </a:pPr>
            <a:r>
              <a:rPr lang="es-ES" dirty="0">
                <a:solidFill>
                  <a:schemeClr val="bg1"/>
                </a:solidFill>
                <a:latin typeface="Arial" panose="020B0604020202020204" pitchFamily="34" charset="0"/>
                <a:cs typeface="Arial" panose="020B0604020202020204" pitchFamily="34" charset="0"/>
              </a:rPr>
              <a:t>“A [fecha], todas las páginas web en [</a:t>
            </a:r>
            <a:r>
              <a:rPr lang="es-ES" dirty="0" err="1">
                <a:solidFill>
                  <a:schemeClr val="bg1"/>
                </a:solidFill>
                <a:latin typeface="Arial" panose="020B0604020202020204" pitchFamily="34" charset="0"/>
                <a:cs typeface="Arial" panose="020B0604020202020204" pitchFamily="34" charset="0"/>
              </a:rPr>
              <a:t>url</a:t>
            </a:r>
            <a:r>
              <a:rPr lang="es-ES" dirty="0">
                <a:solidFill>
                  <a:schemeClr val="bg1"/>
                </a:solidFill>
                <a:latin typeface="Arial" panose="020B0604020202020204" pitchFamily="34" charset="0"/>
                <a:cs typeface="Arial" panose="020B0604020202020204" pitchFamily="34" charset="0"/>
              </a:rPr>
              <a:t> del dominio] cumplen con las Pautas de Accesibilidad para el Contenido Web 2.1 (https://www.w3.org/TR/WCAG21/) Nivel de conformidad [A, AA, AAA]. Las tecnologías utilizadas de las que se depende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es aplicable a una única página:</a:t>
            </a:r>
          </a:p>
          <a:p>
            <a:pPr>
              <a:buClr>
                <a:schemeClr val="accent4"/>
              </a:buClr>
            </a:pPr>
            <a:r>
              <a:rPr lang="es-ES" dirty="0">
                <a:solidFill>
                  <a:schemeClr val="bg1"/>
                </a:solidFill>
                <a:latin typeface="Arial" panose="020B0604020202020204" pitchFamily="34" charset="0"/>
                <a:cs typeface="Arial" panose="020B0604020202020204" pitchFamily="34" charset="0"/>
              </a:rPr>
              <a:t>“A [fecha], la página web [título de la página] en [URI de la página] cumple con las Pautas de Accesibilidad para el Contenido Web 2.1 (https://www.w3.org/TR/WCAG21/) Nivel de conformidad [A, AA, AAA]. Las tecnologías utilizadas de las que se depende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2455970" y="734038"/>
            <a:ext cx="4994059" cy="400110"/>
          </a:xfrm>
          <a:prstGeom prst="rect">
            <a:avLst/>
          </a:prstGeom>
          <a:noFill/>
        </p:spPr>
        <p:txBody>
          <a:bodyPr wrap="none" rtlCol="0">
            <a:spAutoFit/>
          </a:bodyPr>
          <a:lstStyle/>
          <a:p>
            <a:r>
              <a:rPr lang="es-ES" sz="2000" dirty="0">
                <a:solidFill>
                  <a:schemeClr val="bg1"/>
                </a:solidFill>
              </a:rPr>
              <a:t>WCAG 2.1: Declaraciones de conformidad (IV).</a:t>
            </a:r>
          </a:p>
        </p:txBody>
      </p:sp>
    </p:spTree>
    <p:extLst>
      <p:ext uri="{BB962C8B-B14F-4D97-AF65-F5344CB8AC3E}">
        <p14:creationId xmlns:p14="http://schemas.microsoft.com/office/powerpoint/2010/main" val="146448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4" y="1637013"/>
            <a:ext cx="8076390" cy="3970318"/>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Nuestro sitio web puede ser visitado por personas con necesidades y</a:t>
            </a:r>
          </a:p>
          <a:p>
            <a:pPr>
              <a:buClr>
                <a:schemeClr val="accent4"/>
              </a:buClr>
            </a:pPr>
            <a:r>
              <a:rPr lang="es-ES" dirty="0">
                <a:solidFill>
                  <a:schemeClr val="bg1"/>
                </a:solidFill>
                <a:latin typeface="Arial" panose="020B0604020202020204" pitchFamily="34" charset="0"/>
                <a:cs typeface="Arial" panose="020B0604020202020204" pitchFamily="34" charset="0"/>
              </a:rPr>
              <a:t>preferencias muy diferentes, pero también por robots (arañas de</a:t>
            </a:r>
          </a:p>
          <a:p>
            <a:pPr>
              <a:buClr>
                <a:schemeClr val="accent4"/>
              </a:buClr>
            </a:pPr>
            <a:r>
              <a:rPr lang="es-ES" dirty="0">
                <a:solidFill>
                  <a:schemeClr val="bg1"/>
                </a:solidFill>
                <a:latin typeface="Arial" panose="020B0604020202020204" pitchFamily="34" charset="0"/>
                <a:cs typeface="Arial" panose="020B0604020202020204" pitchFamily="34" charset="0"/>
              </a:rPr>
              <a:t>buscadores, traductores automáticos…).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Nuestra información y los componentes de la interfaz de usuario</a:t>
            </a:r>
          </a:p>
          <a:p>
            <a:pPr>
              <a:buClr>
                <a:schemeClr val="accent4"/>
              </a:buClr>
            </a:pPr>
            <a:r>
              <a:rPr lang="es-ES" dirty="0">
                <a:solidFill>
                  <a:schemeClr val="bg1"/>
                </a:solidFill>
                <a:latin typeface="Arial" panose="020B0604020202020204" pitchFamily="34" charset="0"/>
                <a:cs typeface="Arial" panose="020B0604020202020204" pitchFamily="34" charset="0"/>
              </a:rPr>
              <a:t>deben tener en cuenta esta circunstancia. Debemos proporcionar</a:t>
            </a:r>
          </a:p>
          <a:p>
            <a:pPr>
              <a:buClr>
                <a:schemeClr val="accent4"/>
              </a:buClr>
            </a:pPr>
            <a:r>
              <a:rPr lang="es-ES" dirty="0">
                <a:solidFill>
                  <a:schemeClr val="bg1"/>
                </a:solidFill>
                <a:latin typeface="Arial" panose="020B0604020202020204" pitchFamily="34" charset="0"/>
                <a:cs typeface="Arial" panose="020B0604020202020204" pitchFamily="34" charset="0"/>
              </a:rPr>
              <a:t>alternativas si el usuario no puede usar uno de sus sentidos.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Sus pautas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Pauta 1.1.- Ofrece alternativas textuales.</a:t>
            </a:r>
          </a:p>
          <a:p>
            <a:pPr>
              <a:buClr>
                <a:schemeClr val="accent4"/>
              </a:buClr>
            </a:pPr>
            <a:r>
              <a:rPr lang="es-ES" dirty="0">
                <a:solidFill>
                  <a:schemeClr val="bg1"/>
                </a:solidFill>
                <a:latin typeface="Arial" panose="020B0604020202020204" pitchFamily="34" charset="0"/>
                <a:cs typeface="Arial" panose="020B0604020202020204" pitchFamily="34" charset="0"/>
              </a:rPr>
              <a:t>Pauta 1.2.- Medios o elementos </a:t>
            </a:r>
            <a:r>
              <a:rPr lang="es-ES" dirty="0" err="1">
                <a:solidFill>
                  <a:schemeClr val="bg1"/>
                </a:solidFill>
                <a:latin typeface="Arial" panose="020B0604020202020204" pitchFamily="34" charset="0"/>
                <a:cs typeface="Arial" panose="020B0604020202020204" pitchFamily="34" charset="0"/>
              </a:rPr>
              <a:t>tempodependientes</a:t>
            </a:r>
            <a:r>
              <a:rPr lang="es-ES" dirty="0">
                <a:solidFill>
                  <a:schemeClr val="bg1"/>
                </a:solidFill>
                <a:latin typeface="Arial" panose="020B0604020202020204" pitchFamily="34" charset="0"/>
                <a:cs typeface="Arial" panose="020B0604020202020204" pitchFamily="34" charset="0"/>
              </a:rPr>
              <a:t>.</a:t>
            </a:r>
          </a:p>
          <a:p>
            <a:pPr>
              <a:buClr>
                <a:schemeClr val="accent4"/>
              </a:buClr>
            </a:pPr>
            <a:r>
              <a:rPr lang="es-ES" dirty="0">
                <a:solidFill>
                  <a:schemeClr val="bg1"/>
                </a:solidFill>
                <a:latin typeface="Arial" panose="020B0604020202020204" pitchFamily="34" charset="0"/>
                <a:cs typeface="Arial" panose="020B0604020202020204" pitchFamily="34" charset="0"/>
              </a:rPr>
              <a:t>Pauta 1.3.- Ajustable.</a:t>
            </a:r>
          </a:p>
          <a:p>
            <a:pPr>
              <a:buClr>
                <a:schemeClr val="accent4"/>
              </a:buClr>
            </a:pPr>
            <a:r>
              <a:rPr lang="es-ES" dirty="0">
                <a:solidFill>
                  <a:schemeClr val="bg1"/>
                </a:solidFill>
                <a:latin typeface="Arial" panose="020B0604020202020204" pitchFamily="34" charset="0"/>
                <a:cs typeface="Arial" panose="020B0604020202020204" pitchFamily="34" charset="0"/>
              </a:rPr>
              <a:t>Pauta 1.4.- Distinguible.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976464" y="734038"/>
            <a:ext cx="3953070" cy="400110"/>
          </a:xfrm>
          <a:prstGeom prst="rect">
            <a:avLst/>
          </a:prstGeom>
          <a:noFill/>
        </p:spPr>
        <p:txBody>
          <a:bodyPr wrap="none" rtlCol="0">
            <a:spAutoFit/>
          </a:bodyPr>
          <a:lstStyle/>
          <a:p>
            <a:r>
              <a:rPr lang="es-ES" sz="2000" dirty="0">
                <a:solidFill>
                  <a:schemeClr val="bg1"/>
                </a:solidFill>
              </a:rPr>
              <a:t>WCAG 2.1: Principio 1 – Perceptible.</a:t>
            </a:r>
          </a:p>
        </p:txBody>
      </p:sp>
    </p:spTree>
    <p:extLst>
      <p:ext uri="{BB962C8B-B14F-4D97-AF65-F5344CB8AC3E}">
        <p14:creationId xmlns:p14="http://schemas.microsoft.com/office/powerpoint/2010/main" val="180540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4" y="1637013"/>
            <a:ext cx="8076390" cy="2585323"/>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1.1 - Ofrece alternativas textuales.</a:t>
            </a:r>
          </a:p>
          <a:p>
            <a:pPr>
              <a:buClr>
                <a:schemeClr val="accent4"/>
              </a:buClr>
            </a:pPr>
            <a:r>
              <a:rPr lang="es-ES" dirty="0">
                <a:solidFill>
                  <a:schemeClr val="bg1"/>
                </a:solidFill>
                <a:latin typeface="Arial" panose="020B0604020202020204" pitchFamily="34" charset="0"/>
                <a:cs typeface="Arial" panose="020B0604020202020204" pitchFamily="34" charset="0"/>
              </a:rPr>
              <a:t>Proporciona alternativas textuales para todo el contenido no textual de modo que se pueda convertir a otros formatos que las personas necesiten, tales como textos ampliados, braille, voz, símbolos o en un lenguaje más simple.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ello hay que suplementar el elemento imagen con descripciones, cortas y largas, para aquellos que no puedan apreciarlas debidamente.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Aquí hay un </a:t>
            </a:r>
            <a:r>
              <a:rPr lang="es-ES" dirty="0">
                <a:solidFill>
                  <a:schemeClr val="bg1"/>
                </a:solidFill>
                <a:latin typeface="Arial" panose="020B0604020202020204" pitchFamily="34" charset="0"/>
                <a:cs typeface="Arial" panose="020B0604020202020204" pitchFamily="34" charset="0"/>
                <a:hlinkClick r:id="rId3"/>
              </a:rPr>
              <a:t>enlace</a:t>
            </a:r>
            <a:r>
              <a:rPr lang="es-ES" dirty="0">
                <a:solidFill>
                  <a:schemeClr val="bg1"/>
                </a:solidFill>
                <a:latin typeface="Arial" panose="020B0604020202020204" pitchFamily="34" charset="0"/>
                <a:cs typeface="Arial" panose="020B0604020202020204" pitchFamily="34" charset="0"/>
              </a:rPr>
              <a:t> que sirve para decidir sobre ello.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976464" y="734038"/>
            <a:ext cx="3953070" cy="400110"/>
          </a:xfrm>
          <a:prstGeom prst="rect">
            <a:avLst/>
          </a:prstGeom>
          <a:noFill/>
        </p:spPr>
        <p:txBody>
          <a:bodyPr wrap="none" rtlCol="0">
            <a:spAutoFit/>
          </a:bodyPr>
          <a:lstStyle/>
          <a:p>
            <a:r>
              <a:rPr lang="es-ES" sz="2000" dirty="0">
                <a:solidFill>
                  <a:schemeClr val="bg1"/>
                </a:solidFill>
              </a:rPr>
              <a:t>WCAG 2.1: Principio 1 – Perceptible.</a:t>
            </a:r>
          </a:p>
        </p:txBody>
      </p:sp>
    </p:spTree>
    <p:extLst>
      <p:ext uri="{BB962C8B-B14F-4D97-AF65-F5344CB8AC3E}">
        <p14:creationId xmlns:p14="http://schemas.microsoft.com/office/powerpoint/2010/main" val="209795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970318"/>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1.2 – Medios </a:t>
            </a:r>
            <a:r>
              <a:rPr lang="es-ES" dirty="0" err="1">
                <a:solidFill>
                  <a:schemeClr val="bg1"/>
                </a:solidFill>
                <a:latin typeface="Arial" panose="020B0604020202020204" pitchFamily="34" charset="0"/>
                <a:cs typeface="Arial" panose="020B0604020202020204" pitchFamily="34" charset="0"/>
              </a:rPr>
              <a:t>tempodependientes</a:t>
            </a:r>
            <a:r>
              <a:rPr lang="es-ES" dirty="0">
                <a:solidFill>
                  <a:schemeClr val="bg1"/>
                </a:solidFill>
                <a:latin typeface="Arial" panose="020B0604020202020204" pitchFamily="34" charset="0"/>
                <a:cs typeface="Arial" panose="020B0604020202020204" pitchFamily="34" charset="0"/>
              </a:rPr>
              <a:t>.</a:t>
            </a:r>
          </a:p>
          <a:p>
            <a:pPr>
              <a:buClr>
                <a:schemeClr val="accent4"/>
              </a:buClr>
            </a:pPr>
            <a:r>
              <a:rPr lang="es-ES" dirty="0">
                <a:solidFill>
                  <a:schemeClr val="bg1"/>
                </a:solidFill>
                <a:latin typeface="Arial" panose="020B0604020202020204" pitchFamily="34" charset="0"/>
                <a:cs typeface="Arial" panose="020B0604020202020204" pitchFamily="34" charset="0"/>
              </a:rPr>
              <a:t>Para componentes interactivos en los que el tiempo es una parte importante de la experiencia sensorial (audios y vídeos). Proporciona alternativas a los medios </a:t>
            </a:r>
            <a:r>
              <a:rPr lang="es-ES" dirty="0" err="1">
                <a:solidFill>
                  <a:schemeClr val="bg1"/>
                </a:solidFill>
                <a:latin typeface="Arial" panose="020B0604020202020204" pitchFamily="34" charset="0"/>
                <a:cs typeface="Arial" panose="020B0604020202020204" pitchFamily="34" charset="0"/>
              </a:rPr>
              <a:t>tempodependientes</a:t>
            </a:r>
            <a:r>
              <a:rPr lang="es-ES" dirty="0">
                <a:solidFill>
                  <a:schemeClr val="bg1"/>
                </a:solidFill>
                <a:latin typeface="Arial" panose="020B0604020202020204" pitchFamily="34" charset="0"/>
                <a:cs typeface="Arial" panose="020B0604020202020204" pitchFamily="34" charset="0"/>
              </a:rPr>
              <a:t>.</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1.2.1.- Audio solo o vídeo solo (grabado) (A)</a:t>
            </a:r>
          </a:p>
          <a:p>
            <a:pPr>
              <a:buClr>
                <a:schemeClr val="accent4"/>
              </a:buClr>
            </a:pPr>
            <a:r>
              <a:rPr lang="es-ES" dirty="0">
                <a:solidFill>
                  <a:schemeClr val="bg1"/>
                </a:solidFill>
                <a:latin typeface="Arial" panose="020B0604020202020204" pitchFamily="34" charset="0"/>
                <a:cs typeface="Arial" panose="020B0604020202020204" pitchFamily="34" charset="0"/>
              </a:rPr>
              <a:t>1.2.2.- Audio sincronizado con subtítulos (grabado) (A)</a:t>
            </a:r>
          </a:p>
          <a:p>
            <a:pPr>
              <a:buClr>
                <a:schemeClr val="accent4"/>
              </a:buClr>
            </a:pPr>
            <a:r>
              <a:rPr lang="es-ES" dirty="0">
                <a:solidFill>
                  <a:schemeClr val="bg1"/>
                </a:solidFill>
                <a:latin typeface="Arial" panose="020B0604020202020204" pitchFamily="34" charset="0"/>
                <a:cs typeface="Arial" panose="020B0604020202020204" pitchFamily="34" charset="0"/>
              </a:rPr>
              <a:t>1.2.3.- Vídeo con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o medio alternativo (grabado) (A)</a:t>
            </a:r>
          </a:p>
          <a:p>
            <a:pPr>
              <a:buClr>
                <a:schemeClr val="accent4"/>
              </a:buClr>
            </a:pPr>
            <a:r>
              <a:rPr lang="es-ES" dirty="0">
                <a:solidFill>
                  <a:schemeClr val="bg1"/>
                </a:solidFill>
                <a:latin typeface="Arial" panose="020B0604020202020204" pitchFamily="34" charset="0"/>
                <a:cs typeface="Arial" panose="020B0604020202020204" pitchFamily="34" charset="0"/>
              </a:rPr>
              <a:t>1.2.4.- Audio sincronizado con subtítulos (en directo) (AA)</a:t>
            </a:r>
          </a:p>
          <a:p>
            <a:pPr>
              <a:buClr>
                <a:schemeClr val="accent4"/>
              </a:buClr>
            </a:pPr>
            <a:r>
              <a:rPr lang="es-ES" dirty="0">
                <a:solidFill>
                  <a:schemeClr val="bg1"/>
                </a:solidFill>
                <a:latin typeface="Arial" panose="020B0604020202020204" pitchFamily="34" charset="0"/>
                <a:cs typeface="Arial" panose="020B0604020202020204" pitchFamily="34" charset="0"/>
              </a:rPr>
              <a:t>1.2.5.- Vídeo con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(grabado) (AA)</a:t>
            </a:r>
          </a:p>
          <a:p>
            <a:pPr>
              <a:buClr>
                <a:schemeClr val="accent4"/>
              </a:buClr>
            </a:pPr>
            <a:r>
              <a:rPr lang="es-ES" dirty="0">
                <a:solidFill>
                  <a:schemeClr val="bg1"/>
                </a:solidFill>
                <a:latin typeface="Arial" panose="020B0604020202020204" pitchFamily="34" charset="0"/>
                <a:cs typeface="Arial" panose="020B0604020202020204" pitchFamily="34" charset="0"/>
              </a:rPr>
              <a:t>1.2.6.- Audio sincronizado con lengua de signos (grabado) (AAA)</a:t>
            </a:r>
          </a:p>
          <a:p>
            <a:pPr>
              <a:buClr>
                <a:schemeClr val="accent4"/>
              </a:buClr>
            </a:pPr>
            <a:r>
              <a:rPr lang="es-ES" dirty="0">
                <a:solidFill>
                  <a:schemeClr val="bg1"/>
                </a:solidFill>
                <a:latin typeface="Arial" panose="020B0604020202020204" pitchFamily="34" charset="0"/>
                <a:cs typeface="Arial" panose="020B0604020202020204" pitchFamily="34" charset="0"/>
              </a:rPr>
              <a:t>1.2.7.- Vídeo con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ampliada (grabado) (AAA)</a:t>
            </a:r>
          </a:p>
          <a:p>
            <a:pPr>
              <a:buClr>
                <a:schemeClr val="accent4"/>
              </a:buClr>
            </a:pPr>
            <a:r>
              <a:rPr lang="es-ES" dirty="0">
                <a:solidFill>
                  <a:schemeClr val="bg1"/>
                </a:solidFill>
                <a:latin typeface="Arial" panose="020B0604020202020204" pitchFamily="34" charset="0"/>
                <a:cs typeface="Arial" panose="020B0604020202020204" pitchFamily="34" charset="0"/>
              </a:rPr>
              <a:t>1.2.8.- Vídeo solo o medio sincronizado con un medio alternativo (grabados) (AAA)</a:t>
            </a:r>
          </a:p>
          <a:p>
            <a:pPr>
              <a:buClr>
                <a:schemeClr val="accent4"/>
              </a:buClr>
            </a:pPr>
            <a:r>
              <a:rPr lang="es-ES" dirty="0">
                <a:solidFill>
                  <a:schemeClr val="bg1"/>
                </a:solidFill>
                <a:latin typeface="Arial" panose="020B0604020202020204" pitchFamily="34" charset="0"/>
                <a:cs typeface="Arial" panose="020B0604020202020204" pitchFamily="34" charset="0"/>
              </a:rPr>
              <a:t>1.2.9.- Audio solo (en directo) (AAA)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976464" y="734038"/>
            <a:ext cx="3953070" cy="400110"/>
          </a:xfrm>
          <a:prstGeom prst="rect">
            <a:avLst/>
          </a:prstGeom>
          <a:noFill/>
        </p:spPr>
        <p:txBody>
          <a:bodyPr wrap="none" rtlCol="0">
            <a:spAutoFit/>
          </a:bodyPr>
          <a:lstStyle/>
          <a:p>
            <a:r>
              <a:rPr lang="es-ES" sz="2000" dirty="0">
                <a:solidFill>
                  <a:schemeClr val="bg1"/>
                </a:solidFill>
              </a:rPr>
              <a:t>WCAG 2.1: Principio 1 – Perceptible.</a:t>
            </a:r>
          </a:p>
        </p:txBody>
      </p:sp>
    </p:spTree>
    <p:extLst>
      <p:ext uri="{BB962C8B-B14F-4D97-AF65-F5344CB8AC3E}">
        <p14:creationId xmlns:p14="http://schemas.microsoft.com/office/powerpoint/2010/main" val="211154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073555"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1.2.1.- Audio solo o vídeo solo (grabado)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Audio solo grabado: se proporciona un documento alternativo al medio </a:t>
            </a: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 que presenta información equivalente a su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Vídeo solo grabado: se proporciona un documento alternativo al medio </a:t>
            </a: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 o se proporciona una pista sonora que presenta información equivalente a su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Excepciones: cuando el audio o el vídeo son una alternativa al texto y están claramente identificados como tales.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682568" y="734038"/>
            <a:ext cx="8540864" cy="400110"/>
          </a:xfrm>
          <a:prstGeom prst="rect">
            <a:avLst/>
          </a:prstGeom>
          <a:noFill/>
        </p:spPr>
        <p:txBody>
          <a:bodyPr wrap="none" rtlCol="0">
            <a:spAutoFit/>
          </a:bodyPr>
          <a:lstStyle/>
          <a:p>
            <a:r>
              <a:rPr lang="es-ES" sz="2000" dirty="0">
                <a:solidFill>
                  <a:schemeClr val="bg1"/>
                </a:solidFill>
              </a:rPr>
              <a:t>WCAG 2.1: Principio 1 – Perceptible. </a:t>
            </a:r>
            <a:r>
              <a:rPr lang="es-ES" sz="2000" dirty="0">
                <a:solidFill>
                  <a:schemeClr val="bg1"/>
                </a:solidFill>
                <a:latin typeface="Arial" panose="020B0604020202020204" pitchFamily="34" charset="0"/>
                <a:cs typeface="Arial" panose="020B0604020202020204" pitchFamily="34" charset="0"/>
              </a:rPr>
              <a:t>Pauta 1.2 – Medios </a:t>
            </a:r>
            <a:r>
              <a:rPr lang="es-ES" sz="2000" dirty="0" err="1">
                <a:solidFill>
                  <a:schemeClr val="bg1"/>
                </a:solidFill>
                <a:latin typeface="Arial" panose="020B0604020202020204" pitchFamily="34" charset="0"/>
                <a:cs typeface="Arial" panose="020B0604020202020204" pitchFamily="34" charset="0"/>
              </a:rPr>
              <a:t>tempodependientes</a:t>
            </a:r>
            <a:endParaRPr lang="es-ES" sz="2000" dirty="0">
              <a:solidFill>
                <a:schemeClr val="bg1"/>
              </a:solidFill>
            </a:endParaRPr>
          </a:p>
        </p:txBody>
      </p:sp>
    </p:spTree>
    <p:extLst>
      <p:ext uri="{BB962C8B-B14F-4D97-AF65-F5344CB8AC3E}">
        <p14:creationId xmlns:p14="http://schemas.microsoft.com/office/powerpoint/2010/main" val="3837629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1.2.2.- Audio sincronizado con subtítulos (grabado)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Audio grabado dentro de un contenido multimedia sincronizado: se proporcionan subtítulos para 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Excepción: si el contenido multimedia sincronizado es una alternativa al texto y está claramente identificado como tal.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1.2.3.- Vídeo con </a:t>
            </a:r>
            <a:r>
              <a:rPr lang="es-ES" b="1" dirty="0" err="1">
                <a:solidFill>
                  <a:schemeClr val="bg1"/>
                </a:solidFill>
                <a:latin typeface="Arial" panose="020B0604020202020204" pitchFamily="34" charset="0"/>
                <a:cs typeface="Arial" panose="020B0604020202020204" pitchFamily="34" charset="0"/>
              </a:rPr>
              <a:t>audiodescripción</a:t>
            </a:r>
            <a:r>
              <a:rPr lang="es-ES" b="1" dirty="0">
                <a:solidFill>
                  <a:schemeClr val="bg1"/>
                </a:solidFill>
                <a:latin typeface="Arial" panose="020B0604020202020204" pitchFamily="34" charset="0"/>
                <a:cs typeface="Arial" panose="020B0604020202020204" pitchFamily="34" charset="0"/>
              </a:rPr>
              <a:t> o medio alternativo (grabado)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Vídeo grabado dentro de un contenido multimedia sincronizado: se proporciona un documento alternativo al medio </a:t>
            </a: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 o una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de todo 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Excepción: si el contenido multimedia sincronizado es una alternativa al texto y está claramente identificado como tal.</a:t>
            </a:r>
          </a:p>
        </p:txBody>
      </p:sp>
      <p:sp>
        <p:nvSpPr>
          <p:cNvPr id="3" name="CuadroTexto 2">
            <a:extLst>
              <a:ext uri="{FF2B5EF4-FFF2-40B4-BE49-F238E27FC236}">
                <a16:creationId xmlns:a16="http://schemas.microsoft.com/office/drawing/2014/main" id="{63B2723D-151F-D533-5902-3F90E0130A86}"/>
              </a:ext>
            </a:extLst>
          </p:cNvPr>
          <p:cNvSpPr txBox="1"/>
          <p:nvPr/>
        </p:nvSpPr>
        <p:spPr>
          <a:xfrm>
            <a:off x="682568" y="734038"/>
            <a:ext cx="8540864" cy="400110"/>
          </a:xfrm>
          <a:prstGeom prst="rect">
            <a:avLst/>
          </a:prstGeom>
          <a:noFill/>
        </p:spPr>
        <p:txBody>
          <a:bodyPr wrap="none" rtlCol="0">
            <a:spAutoFit/>
          </a:bodyPr>
          <a:lstStyle/>
          <a:p>
            <a:r>
              <a:rPr lang="es-ES" sz="2000" dirty="0">
                <a:solidFill>
                  <a:schemeClr val="bg1"/>
                </a:solidFill>
              </a:rPr>
              <a:t>WCAG 2.1: Principio 1 – Perceptible. </a:t>
            </a:r>
            <a:r>
              <a:rPr lang="es-ES" sz="2000" dirty="0">
                <a:solidFill>
                  <a:schemeClr val="bg1"/>
                </a:solidFill>
                <a:latin typeface="Arial" panose="020B0604020202020204" pitchFamily="34" charset="0"/>
                <a:cs typeface="Arial" panose="020B0604020202020204" pitchFamily="34" charset="0"/>
              </a:rPr>
              <a:t>Pauta 1.2 – Medios </a:t>
            </a:r>
            <a:r>
              <a:rPr lang="es-ES" sz="2000" dirty="0" err="1">
                <a:solidFill>
                  <a:schemeClr val="bg1"/>
                </a:solidFill>
                <a:latin typeface="Arial" panose="020B0604020202020204" pitchFamily="34" charset="0"/>
                <a:cs typeface="Arial" panose="020B0604020202020204" pitchFamily="34" charset="0"/>
              </a:rPr>
              <a:t>tempodependientes</a:t>
            </a:r>
            <a:endParaRPr lang="es-ES" sz="2000" dirty="0">
              <a:solidFill>
                <a:schemeClr val="bg1"/>
              </a:solidFill>
            </a:endParaRPr>
          </a:p>
        </p:txBody>
      </p:sp>
    </p:spTree>
    <p:extLst>
      <p:ext uri="{BB962C8B-B14F-4D97-AF65-F5344CB8AC3E}">
        <p14:creationId xmlns:p14="http://schemas.microsoft.com/office/powerpoint/2010/main" val="149719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6" name="CuadroTexto 5">
            <a:extLst>
              <a:ext uri="{FF2B5EF4-FFF2-40B4-BE49-F238E27FC236}">
                <a16:creationId xmlns:a16="http://schemas.microsoft.com/office/drawing/2014/main" id="{13A42DA2-B347-267C-288F-F4989FA356A9}"/>
              </a:ext>
            </a:extLst>
          </p:cNvPr>
          <p:cNvSpPr txBox="1"/>
          <p:nvPr/>
        </p:nvSpPr>
        <p:spPr>
          <a:xfrm>
            <a:off x="1290430" y="1099226"/>
            <a:ext cx="7325139" cy="3416320"/>
          </a:xfrm>
          <a:prstGeom prst="rect">
            <a:avLst/>
          </a:prstGeom>
          <a:noFill/>
        </p:spPr>
        <p:txBody>
          <a:bodyPr wrap="square" rtlCol="0">
            <a:spAutoFit/>
          </a:bodyPr>
          <a:lstStyle/>
          <a:p>
            <a:endParaRPr lang="es-ES"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s-ES" dirty="0">
                <a:solidFill>
                  <a:schemeClr val="bg1"/>
                </a:solidFill>
                <a:latin typeface="Arial" panose="020B0604020202020204" pitchFamily="34" charset="0"/>
                <a:cs typeface="Arial" panose="020B0604020202020204" pitchFamily="34" charset="0"/>
              </a:rPr>
              <a:t>Descubrir la existencia de la interfaz y de sus elementos.</a:t>
            </a:r>
          </a:p>
          <a:p>
            <a:pPr marL="342900" indent="-342900">
              <a:buAutoNum type="arabicPeriod"/>
            </a:pPr>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2. Percibir y comprender los estados, las propiedades y los </a:t>
            </a:r>
            <a:r>
              <a:rPr lang="es-ES" dirty="0" err="1">
                <a:solidFill>
                  <a:schemeClr val="bg1"/>
                </a:solidFill>
                <a:latin typeface="Arial" panose="020B0604020202020204" pitchFamily="34" charset="0"/>
                <a:cs typeface="Arial" panose="020B0604020202020204" pitchFamily="34" charset="0"/>
              </a:rPr>
              <a:t>affordances</a:t>
            </a:r>
            <a:r>
              <a:rPr lang="es-ES" dirty="0">
                <a:solidFill>
                  <a:schemeClr val="bg1"/>
                </a:solidFill>
                <a:latin typeface="Arial" panose="020B0604020202020204" pitchFamily="34" charset="0"/>
                <a:cs typeface="Arial" panose="020B0604020202020204" pitchFamily="34" charset="0"/>
              </a:rPr>
              <a:t> (formas de interacción) de cada elemento de la interfaz.</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3. Operar con la interfaz.</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4. Finalmente, percibir y comprender el “</a:t>
            </a:r>
            <a:r>
              <a:rPr lang="es-ES" dirty="0" err="1">
                <a:solidFill>
                  <a:schemeClr val="bg1"/>
                </a:solidFill>
                <a:latin typeface="Arial" panose="020B0604020202020204" pitchFamily="34" charset="0"/>
                <a:cs typeface="Arial" panose="020B0604020202020204" pitchFamily="34" charset="0"/>
              </a:rPr>
              <a:t>feedback</a:t>
            </a:r>
            <a:r>
              <a:rPr lang="es-ES" dirty="0">
                <a:solidFill>
                  <a:schemeClr val="bg1"/>
                </a:solidFill>
                <a:latin typeface="Arial" panose="020B0604020202020204" pitchFamily="34" charset="0"/>
                <a:cs typeface="Arial" panose="020B0604020202020204" pitchFamily="34" charset="0"/>
              </a:rPr>
              <a:t>” de la operación.</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Vídeo: </a:t>
            </a:r>
            <a:r>
              <a:rPr lang="es-ES" dirty="0">
                <a:solidFill>
                  <a:schemeClr val="bg1"/>
                </a:solidFill>
                <a:latin typeface="Arial" panose="020B0604020202020204" pitchFamily="34" charset="0"/>
                <a:cs typeface="Arial" panose="020B0604020202020204" pitchFamily="34" charset="0"/>
                <a:hlinkClick r:id="rId3"/>
              </a:rPr>
              <a:t>https://canal.uned.es/video/5a6f9224b1111f65148b459f</a:t>
            </a:r>
            <a:endParaRPr lang="es-ES" dirty="0">
              <a:solidFill>
                <a:schemeClr val="bg1"/>
              </a:solidFill>
              <a:latin typeface="Arial" panose="020B0604020202020204" pitchFamily="34" charset="0"/>
              <a:cs typeface="Arial" panose="020B0604020202020204" pitchFamily="34" charset="0"/>
            </a:endParaRPr>
          </a:p>
          <a:p>
            <a:endParaRPr lang="es-ES" dirty="0">
              <a:solidFill>
                <a:schemeClr val="bg1"/>
              </a:solidFill>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533D6B45-6EED-B709-6EB3-32CBA4513E2E}"/>
              </a:ext>
            </a:extLst>
          </p:cNvPr>
          <p:cNvPicPr>
            <a:picLocks noChangeAspect="1"/>
          </p:cNvPicPr>
          <p:nvPr/>
        </p:nvPicPr>
        <p:blipFill>
          <a:blip r:embed="rId4"/>
          <a:stretch>
            <a:fillRect/>
          </a:stretch>
        </p:blipFill>
        <p:spPr>
          <a:xfrm>
            <a:off x="1407268" y="4822368"/>
            <a:ext cx="7091463" cy="1637257"/>
          </a:xfrm>
          <a:prstGeom prst="rect">
            <a:avLst/>
          </a:prstGeom>
        </p:spPr>
      </p:pic>
      <p:sp>
        <p:nvSpPr>
          <p:cNvPr id="3" name="CuadroTexto 2">
            <a:extLst>
              <a:ext uri="{FF2B5EF4-FFF2-40B4-BE49-F238E27FC236}">
                <a16:creationId xmlns:a16="http://schemas.microsoft.com/office/drawing/2014/main" id="{8AD846F0-EC7A-6928-D59A-30E6BDE825F6}"/>
              </a:ext>
            </a:extLst>
          </p:cNvPr>
          <p:cNvSpPr txBox="1"/>
          <p:nvPr/>
        </p:nvSpPr>
        <p:spPr>
          <a:xfrm>
            <a:off x="3238428" y="729894"/>
            <a:ext cx="3429144" cy="369332"/>
          </a:xfrm>
          <a:prstGeom prst="rect">
            <a:avLst/>
          </a:prstGeom>
          <a:noFill/>
        </p:spPr>
        <p:txBody>
          <a:bodyPr wrap="none" rtlCol="0">
            <a:spAutoFit/>
          </a:bodyPr>
          <a:lstStyle/>
          <a:p>
            <a:r>
              <a:rPr lang="es-ES" dirty="0">
                <a:solidFill>
                  <a:schemeClr val="bg1"/>
                </a:solidFill>
                <a:latin typeface="Arial" panose="020B0604020202020204" pitchFamily="34" charset="0"/>
                <a:cs typeface="Arial" panose="020B0604020202020204" pitchFamily="34" charset="0"/>
              </a:rPr>
              <a:t>Características de accesibilidad</a:t>
            </a:r>
            <a:endParaRPr lang="es-ES" dirty="0"/>
          </a:p>
        </p:txBody>
      </p:sp>
    </p:spTree>
    <p:extLst>
      <p:ext uri="{BB962C8B-B14F-4D97-AF65-F5344CB8AC3E}">
        <p14:creationId xmlns:p14="http://schemas.microsoft.com/office/powerpoint/2010/main" val="2349855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3" y="1637013"/>
            <a:ext cx="8452934"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1.2.4.- Audio sincronizado con subtítulos (en directo)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Audio en directo en medios sincronizados: se proporcionan subtítulos para todo 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1.2.5.- Vídeo con </a:t>
            </a:r>
            <a:r>
              <a:rPr lang="es-ES" b="1" dirty="0" err="1">
                <a:solidFill>
                  <a:schemeClr val="bg1"/>
                </a:solidFill>
                <a:latin typeface="Arial" panose="020B0604020202020204" pitchFamily="34" charset="0"/>
                <a:cs typeface="Arial" panose="020B0604020202020204" pitchFamily="34" charset="0"/>
              </a:rPr>
              <a:t>audiodescripción</a:t>
            </a:r>
            <a:r>
              <a:rPr lang="es-ES" b="1" dirty="0">
                <a:solidFill>
                  <a:schemeClr val="bg1"/>
                </a:solidFill>
                <a:latin typeface="Arial" panose="020B0604020202020204" pitchFamily="34" charset="0"/>
                <a:cs typeface="Arial" panose="020B0604020202020204" pitchFamily="34" charset="0"/>
              </a:rPr>
              <a:t> (grabado)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Vídeo grabado dentro de un contenido multimedia sincronizado: se proporciona</a:t>
            </a:r>
          </a:p>
          <a:p>
            <a:pPr>
              <a:buClr>
                <a:schemeClr val="accent4"/>
              </a:buClr>
            </a:pPr>
            <a:r>
              <a:rPr lang="es-ES" dirty="0">
                <a:solidFill>
                  <a:schemeClr val="bg1"/>
                </a:solidFill>
                <a:latin typeface="Arial" panose="020B0604020202020204" pitchFamily="34" charset="0"/>
                <a:cs typeface="Arial" panose="020B0604020202020204" pitchFamily="34" charset="0"/>
              </a:rPr>
              <a:t>una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de todo el contenido.</a:t>
            </a:r>
          </a:p>
        </p:txBody>
      </p:sp>
      <p:sp>
        <p:nvSpPr>
          <p:cNvPr id="3" name="CuadroTexto 2">
            <a:extLst>
              <a:ext uri="{FF2B5EF4-FFF2-40B4-BE49-F238E27FC236}">
                <a16:creationId xmlns:a16="http://schemas.microsoft.com/office/drawing/2014/main" id="{2D61618F-4036-983E-7E5B-B7A161DB472C}"/>
              </a:ext>
            </a:extLst>
          </p:cNvPr>
          <p:cNvSpPr txBox="1"/>
          <p:nvPr/>
        </p:nvSpPr>
        <p:spPr>
          <a:xfrm>
            <a:off x="682568" y="734038"/>
            <a:ext cx="8540864" cy="400110"/>
          </a:xfrm>
          <a:prstGeom prst="rect">
            <a:avLst/>
          </a:prstGeom>
          <a:noFill/>
        </p:spPr>
        <p:txBody>
          <a:bodyPr wrap="none" rtlCol="0">
            <a:spAutoFit/>
          </a:bodyPr>
          <a:lstStyle/>
          <a:p>
            <a:r>
              <a:rPr lang="es-ES" sz="2000" dirty="0">
                <a:solidFill>
                  <a:schemeClr val="bg1"/>
                </a:solidFill>
              </a:rPr>
              <a:t>WCAG 2.1: Principio 1 – Perceptible. </a:t>
            </a:r>
            <a:r>
              <a:rPr lang="es-ES" sz="2000" dirty="0">
                <a:solidFill>
                  <a:schemeClr val="bg1"/>
                </a:solidFill>
                <a:latin typeface="Arial" panose="020B0604020202020204" pitchFamily="34" charset="0"/>
                <a:cs typeface="Arial" panose="020B0604020202020204" pitchFamily="34" charset="0"/>
              </a:rPr>
              <a:t>Pauta 1.2 – Medios </a:t>
            </a:r>
            <a:r>
              <a:rPr lang="es-ES" sz="2000" dirty="0" err="1">
                <a:solidFill>
                  <a:schemeClr val="bg1"/>
                </a:solidFill>
                <a:latin typeface="Arial" panose="020B0604020202020204" pitchFamily="34" charset="0"/>
                <a:cs typeface="Arial" panose="020B0604020202020204" pitchFamily="34" charset="0"/>
              </a:rPr>
              <a:t>tempodependientes</a:t>
            </a:r>
            <a:endParaRPr lang="es-ES" sz="2000" dirty="0">
              <a:solidFill>
                <a:schemeClr val="bg1"/>
              </a:solidFill>
            </a:endParaRPr>
          </a:p>
        </p:txBody>
      </p:sp>
    </p:spTree>
    <p:extLst>
      <p:ext uri="{BB962C8B-B14F-4D97-AF65-F5344CB8AC3E}">
        <p14:creationId xmlns:p14="http://schemas.microsoft.com/office/powerpoint/2010/main" val="1695233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416320"/>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1.2.6.- Audio sincronizado con lengua de signos (grabado)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Audio grabado dentro de contenido multimedia sincronizado: se proporciona una</a:t>
            </a:r>
          </a:p>
          <a:p>
            <a:pPr>
              <a:buClr>
                <a:schemeClr val="accent4"/>
              </a:buClr>
            </a:pPr>
            <a:r>
              <a:rPr lang="es-ES" dirty="0">
                <a:solidFill>
                  <a:schemeClr val="bg1"/>
                </a:solidFill>
                <a:latin typeface="Arial" panose="020B0604020202020204" pitchFamily="34" charset="0"/>
                <a:cs typeface="Arial" panose="020B0604020202020204" pitchFamily="34" charset="0"/>
              </a:rPr>
              <a:t>interpretación en lengua de signos para todo 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1.2.7.- Vídeo con </a:t>
            </a:r>
            <a:r>
              <a:rPr lang="es-ES" b="1" dirty="0" err="1">
                <a:solidFill>
                  <a:schemeClr val="bg1"/>
                </a:solidFill>
                <a:latin typeface="Arial" panose="020B0604020202020204" pitchFamily="34" charset="0"/>
                <a:cs typeface="Arial" panose="020B0604020202020204" pitchFamily="34" charset="0"/>
              </a:rPr>
              <a:t>audiodescripción</a:t>
            </a:r>
            <a:r>
              <a:rPr lang="es-ES" b="1" dirty="0">
                <a:solidFill>
                  <a:schemeClr val="bg1"/>
                </a:solidFill>
                <a:latin typeface="Arial" panose="020B0604020202020204" pitchFamily="34" charset="0"/>
                <a:cs typeface="Arial" panose="020B0604020202020204" pitchFamily="34" charset="0"/>
              </a:rPr>
              <a:t> ampliada (grabado)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Vídeo grabado dentro de contenido multimedia sincronizado: si las pausas en el audio del primer plano son insuficientes para permitir que la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comunique el significado del vídeo, se proporciona una </a:t>
            </a:r>
            <a:r>
              <a:rPr lang="es-ES" dirty="0" err="1">
                <a:solidFill>
                  <a:schemeClr val="bg1"/>
                </a:solidFill>
                <a:latin typeface="Arial" panose="020B0604020202020204" pitchFamily="34" charset="0"/>
                <a:cs typeface="Arial" panose="020B0604020202020204" pitchFamily="34" charset="0"/>
              </a:rPr>
              <a:t>audiodescripción</a:t>
            </a:r>
            <a:r>
              <a:rPr lang="es-ES" dirty="0">
                <a:solidFill>
                  <a:schemeClr val="bg1"/>
                </a:solidFill>
                <a:latin typeface="Arial" panose="020B0604020202020204" pitchFamily="34" charset="0"/>
                <a:cs typeface="Arial" panose="020B0604020202020204" pitchFamily="34" charset="0"/>
              </a:rPr>
              <a:t> ampliada para todos los contenidos.</a:t>
            </a:r>
          </a:p>
        </p:txBody>
      </p:sp>
      <p:sp>
        <p:nvSpPr>
          <p:cNvPr id="3" name="CuadroTexto 2">
            <a:extLst>
              <a:ext uri="{FF2B5EF4-FFF2-40B4-BE49-F238E27FC236}">
                <a16:creationId xmlns:a16="http://schemas.microsoft.com/office/drawing/2014/main" id="{84AD9031-A421-C065-750E-D454B64661BA}"/>
              </a:ext>
            </a:extLst>
          </p:cNvPr>
          <p:cNvSpPr txBox="1"/>
          <p:nvPr/>
        </p:nvSpPr>
        <p:spPr>
          <a:xfrm>
            <a:off x="682568" y="734038"/>
            <a:ext cx="8540864" cy="400110"/>
          </a:xfrm>
          <a:prstGeom prst="rect">
            <a:avLst/>
          </a:prstGeom>
          <a:noFill/>
        </p:spPr>
        <p:txBody>
          <a:bodyPr wrap="none" rtlCol="0">
            <a:spAutoFit/>
          </a:bodyPr>
          <a:lstStyle/>
          <a:p>
            <a:r>
              <a:rPr lang="es-ES" sz="2000" dirty="0">
                <a:solidFill>
                  <a:schemeClr val="bg1"/>
                </a:solidFill>
              </a:rPr>
              <a:t>WCAG 2.1: Principio 1 – Perceptible. </a:t>
            </a:r>
            <a:r>
              <a:rPr lang="es-ES" sz="2000" dirty="0">
                <a:solidFill>
                  <a:schemeClr val="bg1"/>
                </a:solidFill>
                <a:latin typeface="Arial" panose="020B0604020202020204" pitchFamily="34" charset="0"/>
                <a:cs typeface="Arial" panose="020B0604020202020204" pitchFamily="34" charset="0"/>
              </a:rPr>
              <a:t>Pauta 1.2 – Medios </a:t>
            </a:r>
            <a:r>
              <a:rPr lang="es-ES" sz="2000" dirty="0" err="1">
                <a:solidFill>
                  <a:schemeClr val="bg1"/>
                </a:solidFill>
                <a:latin typeface="Arial" panose="020B0604020202020204" pitchFamily="34" charset="0"/>
                <a:cs typeface="Arial" panose="020B0604020202020204" pitchFamily="34" charset="0"/>
              </a:rPr>
              <a:t>tempodependientes</a:t>
            </a:r>
            <a:endParaRPr lang="es-ES" sz="2000" dirty="0">
              <a:solidFill>
                <a:schemeClr val="bg1"/>
              </a:solidFill>
            </a:endParaRPr>
          </a:p>
        </p:txBody>
      </p:sp>
    </p:spTree>
    <p:extLst>
      <p:ext uri="{BB962C8B-B14F-4D97-AF65-F5344CB8AC3E}">
        <p14:creationId xmlns:p14="http://schemas.microsoft.com/office/powerpoint/2010/main" val="30380664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970318"/>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1.2.8.- Vídeo solo o medio sincronizado con un medio alternativo (grabados)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Vídeo solo grabado: se proporciona un documento alternativo al medio </a:t>
            </a: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Medio sincronizado grabado: se proporciona un documento alternativo al medio</a:t>
            </a:r>
          </a:p>
          <a:p>
            <a:pPr>
              <a:buClr>
                <a:schemeClr val="accent4"/>
              </a:buClr>
            </a:pP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1.2.9.- Audio solo (en directo)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Audio solo en directo: se proporciona un documento alternativo al medio </a:t>
            </a:r>
            <a:r>
              <a:rPr lang="es-ES" dirty="0" err="1">
                <a:solidFill>
                  <a:schemeClr val="bg1"/>
                </a:solidFill>
                <a:latin typeface="Arial" panose="020B0604020202020204" pitchFamily="34" charset="0"/>
                <a:cs typeface="Arial" panose="020B0604020202020204" pitchFamily="34" charset="0"/>
              </a:rPr>
              <a:t>tempodependiente</a:t>
            </a:r>
            <a:r>
              <a:rPr lang="es-ES" dirty="0">
                <a:solidFill>
                  <a:schemeClr val="bg1"/>
                </a:solidFill>
                <a:latin typeface="Arial" panose="020B0604020202020204" pitchFamily="34" charset="0"/>
                <a:cs typeface="Arial" panose="020B0604020202020204" pitchFamily="34" charset="0"/>
              </a:rPr>
              <a:t> que presenta información equivalente al contenido. </a:t>
            </a:r>
          </a:p>
        </p:txBody>
      </p:sp>
      <p:sp>
        <p:nvSpPr>
          <p:cNvPr id="3" name="CuadroTexto 2">
            <a:extLst>
              <a:ext uri="{FF2B5EF4-FFF2-40B4-BE49-F238E27FC236}">
                <a16:creationId xmlns:a16="http://schemas.microsoft.com/office/drawing/2014/main" id="{578CD754-0804-6BB4-96F3-F3F11A8A772F}"/>
              </a:ext>
            </a:extLst>
          </p:cNvPr>
          <p:cNvSpPr txBox="1"/>
          <p:nvPr/>
        </p:nvSpPr>
        <p:spPr>
          <a:xfrm>
            <a:off x="682568" y="734038"/>
            <a:ext cx="8540864" cy="400110"/>
          </a:xfrm>
          <a:prstGeom prst="rect">
            <a:avLst/>
          </a:prstGeom>
          <a:noFill/>
        </p:spPr>
        <p:txBody>
          <a:bodyPr wrap="none" rtlCol="0">
            <a:spAutoFit/>
          </a:bodyPr>
          <a:lstStyle/>
          <a:p>
            <a:r>
              <a:rPr lang="es-ES" sz="2000" dirty="0">
                <a:solidFill>
                  <a:schemeClr val="bg1"/>
                </a:solidFill>
              </a:rPr>
              <a:t>WCAG 2.1: Principio 1 – Perceptible. </a:t>
            </a:r>
            <a:r>
              <a:rPr lang="es-ES" sz="2000" dirty="0">
                <a:solidFill>
                  <a:schemeClr val="bg1"/>
                </a:solidFill>
                <a:latin typeface="Arial" panose="020B0604020202020204" pitchFamily="34" charset="0"/>
                <a:cs typeface="Arial" panose="020B0604020202020204" pitchFamily="34" charset="0"/>
              </a:rPr>
              <a:t>Pauta 1.2 – Medios </a:t>
            </a:r>
            <a:r>
              <a:rPr lang="es-ES" sz="2000" dirty="0" err="1">
                <a:solidFill>
                  <a:schemeClr val="bg1"/>
                </a:solidFill>
                <a:latin typeface="Arial" panose="020B0604020202020204" pitchFamily="34" charset="0"/>
                <a:cs typeface="Arial" panose="020B0604020202020204" pitchFamily="34" charset="0"/>
              </a:rPr>
              <a:t>tempodependientes</a:t>
            </a:r>
            <a:endParaRPr lang="es-ES" sz="2000" dirty="0">
              <a:solidFill>
                <a:schemeClr val="bg1"/>
              </a:solidFill>
            </a:endParaRPr>
          </a:p>
        </p:txBody>
      </p:sp>
    </p:spTree>
    <p:extLst>
      <p:ext uri="{BB962C8B-B14F-4D97-AF65-F5344CB8AC3E}">
        <p14:creationId xmlns:p14="http://schemas.microsoft.com/office/powerpoint/2010/main" val="1182258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693319"/>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1.3 – Adaptable.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Adaptable, presenta el contenido de diferentes formas.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Crea contenido que pueda presentarse de diferentes formas (por ejemplo, con</a:t>
            </a:r>
          </a:p>
          <a:p>
            <a:pPr>
              <a:buClr>
                <a:schemeClr val="accent4"/>
              </a:buClr>
            </a:pPr>
            <a:r>
              <a:rPr lang="es-ES" dirty="0">
                <a:solidFill>
                  <a:schemeClr val="bg1"/>
                </a:solidFill>
                <a:latin typeface="Arial" panose="020B0604020202020204" pitchFamily="34" charset="0"/>
                <a:cs typeface="Arial" panose="020B0604020202020204" pitchFamily="34" charset="0"/>
              </a:rPr>
              <a:t>una disposición más simple) sin perder información o estructura.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1.3.1.- Información y relaciones.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1.3.2.- Secuencia significativa. (A)</a:t>
            </a:r>
          </a:p>
          <a:p>
            <a:pPr>
              <a:buClr>
                <a:schemeClr val="accent4"/>
              </a:buClr>
            </a:pPr>
            <a:r>
              <a:rPr lang="es-ES" dirty="0">
                <a:solidFill>
                  <a:schemeClr val="bg1"/>
                </a:solidFill>
                <a:latin typeface="Arial" panose="020B0604020202020204" pitchFamily="34" charset="0"/>
                <a:cs typeface="Arial" panose="020B0604020202020204" pitchFamily="34" charset="0"/>
              </a:rPr>
              <a:t>Criterio 1.3.3.- Características sensoriales.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1.3.4.- Orientación de la pantalla (nuevo).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1.3.5.- Identificación del propósito del campo (nuevo).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1.3.6.- Identificación del propósito (nuevo). (AAA)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32787" y="734038"/>
            <a:ext cx="6240426" cy="400110"/>
          </a:xfrm>
          <a:prstGeom prst="rect">
            <a:avLst/>
          </a:prstGeom>
          <a:noFill/>
        </p:spPr>
        <p:txBody>
          <a:bodyPr wrap="none" rtlCol="0">
            <a:spAutoFit/>
          </a:bodyPr>
          <a:lstStyle/>
          <a:p>
            <a:r>
              <a:rPr lang="es-ES" sz="2000" dirty="0">
                <a:solidFill>
                  <a:schemeClr val="bg1"/>
                </a:solidFill>
              </a:rPr>
              <a:t>WCAG 2.1: Principio 1 – Perceptible. Pauta 1.3 Adaptable.</a:t>
            </a:r>
          </a:p>
        </p:txBody>
      </p:sp>
    </p:spTree>
    <p:extLst>
      <p:ext uri="{BB962C8B-B14F-4D97-AF65-F5344CB8AC3E}">
        <p14:creationId xmlns:p14="http://schemas.microsoft.com/office/powerpoint/2010/main" val="3157072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1.3.1.- Información y relaciones.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 información, estructura y relaciones comunicadas a través de la presentación pueden ser determinadas por software o están disponibles como texto. </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1.3.2.- Secuencia significativa.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la secuencia en que se presenta el contenido afecta a su significado, se puede determinar por software la secuencia correcta de lectura.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32787" y="734038"/>
            <a:ext cx="6240426" cy="400110"/>
          </a:xfrm>
          <a:prstGeom prst="rect">
            <a:avLst/>
          </a:prstGeom>
          <a:noFill/>
        </p:spPr>
        <p:txBody>
          <a:bodyPr wrap="none" rtlCol="0">
            <a:spAutoFit/>
          </a:bodyPr>
          <a:lstStyle/>
          <a:p>
            <a:r>
              <a:rPr lang="es-ES" sz="2000" dirty="0">
                <a:solidFill>
                  <a:schemeClr val="bg1"/>
                </a:solidFill>
              </a:rPr>
              <a:t>WCAG 2.1: Principio 1 – Perceptible. Pauta 1.3 Adaptable.</a:t>
            </a:r>
          </a:p>
        </p:txBody>
      </p:sp>
    </p:spTree>
    <p:extLst>
      <p:ext uri="{BB962C8B-B14F-4D97-AF65-F5344CB8AC3E}">
        <p14:creationId xmlns:p14="http://schemas.microsoft.com/office/powerpoint/2010/main" val="1352806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1.3.3.- Características sensoriales.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instrucciones proporcionadas para entender y manejar el contenido no dependen exclusivamente de las características sensoriales de los componentes como su forma, color, tamaño, ubicación visual, orientación o sonido.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1.3.4.- Orientación de la pantalla (nuevo).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contenido no obliga a poder ser visto y manejado en una única orientación de la</a:t>
            </a:r>
          </a:p>
          <a:p>
            <a:pPr>
              <a:buClr>
                <a:schemeClr val="accent4"/>
              </a:buClr>
            </a:pPr>
            <a:r>
              <a:rPr lang="es-ES" dirty="0">
                <a:solidFill>
                  <a:schemeClr val="bg1"/>
                </a:solidFill>
                <a:latin typeface="Arial" panose="020B0604020202020204" pitchFamily="34" charset="0"/>
                <a:cs typeface="Arial" panose="020B0604020202020204" pitchFamily="34" charset="0"/>
              </a:rPr>
              <a:t>pantalla, como en formato vertical o apaisado, a no ser que sea esencial.</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32787" y="734038"/>
            <a:ext cx="6240426" cy="400110"/>
          </a:xfrm>
          <a:prstGeom prst="rect">
            <a:avLst/>
          </a:prstGeom>
          <a:noFill/>
        </p:spPr>
        <p:txBody>
          <a:bodyPr wrap="none" rtlCol="0">
            <a:spAutoFit/>
          </a:bodyPr>
          <a:lstStyle/>
          <a:p>
            <a:r>
              <a:rPr lang="es-ES" sz="2000" dirty="0">
                <a:solidFill>
                  <a:schemeClr val="bg1"/>
                </a:solidFill>
              </a:rPr>
              <a:t>WCAG 2.1: Principio 1 – Perceptible. Pauta 1.3 Adaptable.</a:t>
            </a:r>
          </a:p>
        </p:txBody>
      </p:sp>
    </p:spTree>
    <p:extLst>
      <p:ext uri="{BB962C8B-B14F-4D97-AF65-F5344CB8AC3E}">
        <p14:creationId xmlns:p14="http://schemas.microsoft.com/office/powerpoint/2010/main" val="3041727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43985" y="1465661"/>
            <a:ext cx="8248653" cy="36933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Formas correctas e incorrectas de disponer contenidos en formato apaisado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32787" y="734038"/>
            <a:ext cx="6240426" cy="400110"/>
          </a:xfrm>
          <a:prstGeom prst="rect">
            <a:avLst/>
          </a:prstGeom>
          <a:noFill/>
        </p:spPr>
        <p:txBody>
          <a:bodyPr wrap="none" rtlCol="0">
            <a:spAutoFit/>
          </a:bodyPr>
          <a:lstStyle/>
          <a:p>
            <a:r>
              <a:rPr lang="es-ES" sz="2000" dirty="0">
                <a:solidFill>
                  <a:schemeClr val="bg1"/>
                </a:solidFill>
              </a:rPr>
              <a:t>WCAG 2.1: Principio 1 – Perceptible. Pauta 1.3 Adaptable.</a:t>
            </a:r>
          </a:p>
        </p:txBody>
      </p:sp>
      <p:pic>
        <p:nvPicPr>
          <p:cNvPr id="6" name="Imagen 5">
            <a:extLst>
              <a:ext uri="{FF2B5EF4-FFF2-40B4-BE49-F238E27FC236}">
                <a16:creationId xmlns:a16="http://schemas.microsoft.com/office/drawing/2014/main" id="{E25AE0AC-E4F0-B94B-4AF9-5159002C2348}"/>
              </a:ext>
            </a:extLst>
          </p:cNvPr>
          <p:cNvPicPr>
            <a:picLocks noChangeAspect="1"/>
          </p:cNvPicPr>
          <p:nvPr/>
        </p:nvPicPr>
        <p:blipFill>
          <a:blip r:embed="rId3"/>
          <a:stretch>
            <a:fillRect/>
          </a:stretch>
        </p:blipFill>
        <p:spPr>
          <a:xfrm>
            <a:off x="1281673" y="2166506"/>
            <a:ext cx="7342653" cy="3957456"/>
          </a:xfrm>
          <a:prstGeom prst="rect">
            <a:avLst/>
          </a:prstGeom>
        </p:spPr>
      </p:pic>
    </p:spTree>
    <p:extLst>
      <p:ext uri="{BB962C8B-B14F-4D97-AF65-F5344CB8AC3E}">
        <p14:creationId xmlns:p14="http://schemas.microsoft.com/office/powerpoint/2010/main" val="1285600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970318"/>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1.3.5.- Identificación del propósito del campo (nuevo).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propósito de cada campo que recoge información del usuario puede ser determinado por software cuando:</a:t>
            </a:r>
          </a:p>
          <a:p>
            <a:pPr>
              <a:buClr>
                <a:schemeClr val="accent4"/>
              </a:buClr>
            </a:pPr>
            <a:r>
              <a:rPr lang="es-ES" dirty="0">
                <a:solidFill>
                  <a:schemeClr val="bg1"/>
                </a:solidFill>
                <a:latin typeface="Arial" panose="020B0604020202020204" pitchFamily="34" charset="0"/>
                <a:cs typeface="Arial" panose="020B0604020202020204" pitchFamily="34" charset="0"/>
              </a:rPr>
              <a:t>- el campo tiene un propósito identificado y concreto; y</a:t>
            </a:r>
          </a:p>
          <a:p>
            <a:pPr>
              <a:buClr>
                <a:schemeClr val="accent4"/>
              </a:buClr>
            </a:pPr>
            <a:r>
              <a:rPr lang="es-ES" dirty="0">
                <a:solidFill>
                  <a:schemeClr val="bg1"/>
                </a:solidFill>
                <a:latin typeface="Arial" panose="020B0604020202020204" pitchFamily="34" charset="0"/>
                <a:cs typeface="Arial" panose="020B0604020202020204" pitchFamily="34" charset="0"/>
              </a:rPr>
              <a:t>- el campo está implementado usando tecnologías que permiten identificar su significado esperado en un formulario.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1.3.6.- Identificación del propósito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En contenidos implementados con lenguajes de marcado, el propósito de los</a:t>
            </a:r>
          </a:p>
          <a:p>
            <a:pPr>
              <a:buClr>
                <a:schemeClr val="accent4"/>
              </a:buClr>
            </a:pPr>
            <a:r>
              <a:rPr lang="es-ES" dirty="0">
                <a:solidFill>
                  <a:schemeClr val="bg1"/>
                </a:solidFill>
                <a:latin typeface="Arial" panose="020B0604020202020204" pitchFamily="34" charset="0"/>
                <a:cs typeface="Arial" panose="020B0604020202020204" pitchFamily="34" charset="0"/>
              </a:rPr>
              <a:t>componentes de la interfaz de usuario, iconos y regiones pueden ser determinados por programación.</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32787" y="734038"/>
            <a:ext cx="6240426" cy="400110"/>
          </a:xfrm>
          <a:prstGeom prst="rect">
            <a:avLst/>
          </a:prstGeom>
          <a:noFill/>
        </p:spPr>
        <p:txBody>
          <a:bodyPr wrap="none" rtlCol="0">
            <a:spAutoFit/>
          </a:bodyPr>
          <a:lstStyle/>
          <a:p>
            <a:r>
              <a:rPr lang="es-ES" sz="2000" dirty="0">
                <a:solidFill>
                  <a:schemeClr val="bg1"/>
                </a:solidFill>
              </a:rPr>
              <a:t>WCAG 2.1: Principio 1 – Perceptible. Pauta 1.3 Adaptable.</a:t>
            </a:r>
          </a:p>
        </p:txBody>
      </p:sp>
    </p:spTree>
    <p:extLst>
      <p:ext uri="{BB962C8B-B14F-4D97-AF65-F5344CB8AC3E}">
        <p14:creationId xmlns:p14="http://schemas.microsoft.com/office/powerpoint/2010/main" val="847392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507314"/>
            <a:ext cx="8618303" cy="5078313"/>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1.4 – Distinguible.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Facilita a los usuarios ver y oír el contenido, incluyendo la separación entre el</a:t>
            </a:r>
          </a:p>
          <a:p>
            <a:pPr>
              <a:buClr>
                <a:schemeClr val="accent4"/>
              </a:buClr>
            </a:pPr>
            <a:r>
              <a:rPr lang="es-ES" dirty="0">
                <a:solidFill>
                  <a:schemeClr val="bg1"/>
                </a:solidFill>
                <a:latin typeface="Arial" panose="020B0604020202020204" pitchFamily="34" charset="0"/>
                <a:cs typeface="Arial" panose="020B0604020202020204" pitchFamily="34" charset="0"/>
              </a:rPr>
              <a:t>primer plano y el fondo.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1.4.1.- Uso del color. (A)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1.4.2.- Control del audio.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1.4.3.- Contraste mínimo.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1.4.4.- Cambio de tamaño del texto.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1.4.5.- Imágenes de texto.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1.4.6.- Contraste mejorado.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1.4.7.- Sonido de fondo bajo o ausente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1.4.8.- Presentación visual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1.4.9.- Imágenes de texto (sin excepciones)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1.4.10.- Reajuste de elementos (nuevo)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1.4.11.- Contraste no textual (nuevo)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1.4.12.- Espaciado del texto (nuevo)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1.4.13.- Contenido en </a:t>
            </a:r>
            <a:r>
              <a:rPr lang="es-ES" dirty="0" err="1">
                <a:solidFill>
                  <a:schemeClr val="bg1"/>
                </a:solidFill>
                <a:latin typeface="Arial" panose="020B0604020202020204" pitchFamily="34" charset="0"/>
                <a:cs typeface="Arial" panose="020B0604020202020204" pitchFamily="34" charset="0"/>
              </a:rPr>
              <a:t>hover</a:t>
            </a:r>
            <a:r>
              <a:rPr lang="es-ES" dirty="0">
                <a:solidFill>
                  <a:schemeClr val="bg1"/>
                </a:solidFill>
                <a:latin typeface="Arial" panose="020B0604020202020204" pitchFamily="34" charset="0"/>
                <a:cs typeface="Arial" panose="020B0604020202020204" pitchFamily="34" charset="0"/>
              </a:rPr>
              <a:t> o </a:t>
            </a:r>
            <a:r>
              <a:rPr lang="es-ES" dirty="0" err="1">
                <a:solidFill>
                  <a:schemeClr val="bg1"/>
                </a:solidFill>
                <a:latin typeface="Arial" panose="020B0604020202020204" pitchFamily="34" charset="0"/>
                <a:cs typeface="Arial" panose="020B0604020202020204" pitchFamily="34" charset="0"/>
              </a:rPr>
              <a:t>focus</a:t>
            </a:r>
            <a:r>
              <a:rPr lang="es-ES" dirty="0">
                <a:solidFill>
                  <a:schemeClr val="bg1"/>
                </a:solidFill>
                <a:latin typeface="Arial" panose="020B0604020202020204" pitchFamily="34" charset="0"/>
                <a:cs typeface="Arial" panose="020B0604020202020204" pitchFamily="34" charset="0"/>
              </a:rPr>
              <a:t> (nuevo) (AA)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119176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416320"/>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1.4.1.- Uso del color.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color no se usa como el único medio visual de transmitir la información, indicar una acción, solicitar una respuesta o distinguir un elemento visual.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1.4.2.- Control del audio.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el audio de una página web suena automáticamente durante más de tres segundos, se proporciona un mecanismo para pausar o detener el audio, o un mecanismo para controlar el volumen del sonido que sea independiente del nivel de volumen global del sistema.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339761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1081391" y="1303506"/>
            <a:ext cx="7743217" cy="4524315"/>
          </a:xfrm>
          <a:prstGeom prst="rect">
            <a:avLst/>
          </a:prstGeom>
          <a:noFill/>
        </p:spPr>
        <p:txBody>
          <a:bodyPr wrap="square" rtlCol="0">
            <a:spAutoFit/>
          </a:bodyPr>
          <a:lstStyle/>
          <a:p>
            <a:endParaRPr lang="es-E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directores de proyectos deben motivar y capacitar a su equipo, deben planificar y asignar recursos, así como contratar auditores externos llegado el caso.</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arquitectos de información deben integrar una estructura y una navegación sencillas y con alternativas.</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investigadores de experiencia de usuario deben incluir personas con discapacidad, así como situaciones limitantes, en sus test y en la aplicación de la técnica de Personas para garantizar la diversidad de los perfiles.</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especialistas en SEO deben presionar para hacer páginas accesibles pues saben que los buscadores las adoran y consiguen posicionar mejor.</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diseñadores de servicio deben pensar en situaciones extremas de uso de su idea de negocio para ampliar el target de venta y facilitar el uso para todos.</a:t>
            </a:r>
          </a:p>
        </p:txBody>
      </p:sp>
      <p:sp>
        <p:nvSpPr>
          <p:cNvPr id="7" name="CuadroTexto 6">
            <a:extLst>
              <a:ext uri="{FF2B5EF4-FFF2-40B4-BE49-F238E27FC236}">
                <a16:creationId xmlns:a16="http://schemas.microsoft.com/office/drawing/2014/main" id="{935E238E-27CF-E07B-3DF6-59D3BA70B666}"/>
              </a:ext>
            </a:extLst>
          </p:cNvPr>
          <p:cNvSpPr txBox="1"/>
          <p:nvPr/>
        </p:nvSpPr>
        <p:spPr>
          <a:xfrm>
            <a:off x="2081720" y="678623"/>
            <a:ext cx="6122189" cy="369332"/>
          </a:xfrm>
          <a:prstGeom prst="rect">
            <a:avLst/>
          </a:prstGeom>
          <a:noFill/>
        </p:spPr>
        <p:txBody>
          <a:bodyPr wrap="none" rtlCol="0">
            <a:spAutoFit/>
          </a:bodyPr>
          <a:lstStyle/>
          <a:p>
            <a:r>
              <a:rPr lang="es-ES" dirty="0">
                <a:solidFill>
                  <a:schemeClr val="bg1"/>
                </a:solidFill>
                <a:latin typeface="Arial" panose="020B0604020202020204" pitchFamily="34" charset="0"/>
                <a:cs typeface="Arial" panose="020B0604020202020204" pitchFamily="34" charset="0"/>
              </a:rPr>
              <a:t>Profesionales relacionados con el desarrollo y diseño web</a:t>
            </a:r>
            <a:endParaRPr lang="es-ES" dirty="0"/>
          </a:p>
        </p:txBody>
      </p:sp>
    </p:spTree>
    <p:extLst>
      <p:ext uri="{BB962C8B-B14F-4D97-AF65-F5344CB8AC3E}">
        <p14:creationId xmlns:p14="http://schemas.microsoft.com/office/powerpoint/2010/main" val="1618151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970318"/>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1.4.3.- Contraste mínimo.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 presentación visual de texto e imágenes de texto tiene una relación de contraste al menos de 4,5:1.</a:t>
            </a:r>
          </a:p>
          <a:p>
            <a:pPr>
              <a:buClr>
                <a:schemeClr val="accent4"/>
              </a:buClr>
            </a:pPr>
            <a:r>
              <a:rPr lang="es-ES" dirty="0">
                <a:solidFill>
                  <a:schemeClr val="bg1"/>
                </a:solidFill>
                <a:latin typeface="Arial" panose="020B0604020202020204" pitchFamily="34" charset="0"/>
                <a:cs typeface="Arial" panose="020B0604020202020204" pitchFamily="34" charset="0"/>
              </a:rPr>
              <a:t>Excepción 1: textos e imágenes de texto con un tamaño de letra grande que tienen una relación de contraste al menos de 3:1.</a:t>
            </a:r>
          </a:p>
          <a:p>
            <a:pPr>
              <a:buClr>
                <a:schemeClr val="accent4"/>
              </a:buClr>
            </a:pPr>
            <a:r>
              <a:rPr lang="es-ES" dirty="0">
                <a:solidFill>
                  <a:schemeClr val="bg1"/>
                </a:solidFill>
                <a:latin typeface="Arial" panose="020B0604020202020204" pitchFamily="34" charset="0"/>
                <a:cs typeface="Arial" panose="020B0604020202020204" pitchFamily="34" charset="0"/>
              </a:rPr>
              <a:t>Excepción 2: no es necesario que cumplan este criterio los textos e imágenes de texto si:</a:t>
            </a:r>
          </a:p>
          <a:p>
            <a:pPr>
              <a:buClr>
                <a:schemeClr val="accent4"/>
              </a:buClr>
            </a:pPr>
            <a:r>
              <a:rPr lang="es-ES" dirty="0">
                <a:solidFill>
                  <a:schemeClr val="bg1"/>
                </a:solidFill>
                <a:latin typeface="Arial" panose="020B0604020202020204" pitchFamily="34" charset="0"/>
                <a:cs typeface="Arial" panose="020B0604020202020204" pitchFamily="34" charset="0"/>
              </a:rPr>
              <a:t>- forman parte de un componente inactivo de la interfaz de usuario,</a:t>
            </a:r>
          </a:p>
          <a:p>
            <a:pPr>
              <a:buClr>
                <a:schemeClr val="accent4"/>
              </a:buClr>
            </a:pPr>
            <a:r>
              <a:rPr lang="es-ES" dirty="0">
                <a:solidFill>
                  <a:schemeClr val="bg1"/>
                </a:solidFill>
                <a:latin typeface="Arial" panose="020B0604020202020204" pitchFamily="34" charset="0"/>
                <a:cs typeface="Arial" panose="020B0604020202020204" pitchFamily="34" charset="0"/>
              </a:rPr>
              <a:t>- son decorativos,</a:t>
            </a:r>
          </a:p>
          <a:p>
            <a:pPr>
              <a:buClr>
                <a:schemeClr val="accent4"/>
              </a:buClr>
            </a:pPr>
            <a:r>
              <a:rPr lang="es-ES" dirty="0">
                <a:solidFill>
                  <a:schemeClr val="bg1"/>
                </a:solidFill>
                <a:latin typeface="Arial" panose="020B0604020202020204" pitchFamily="34" charset="0"/>
                <a:cs typeface="Arial" panose="020B0604020202020204" pitchFamily="34" charset="0"/>
              </a:rPr>
              <a:t>- no se presentan a los usuarios,</a:t>
            </a:r>
          </a:p>
          <a:p>
            <a:pPr>
              <a:buClr>
                <a:schemeClr val="accent4"/>
              </a:buClr>
            </a:pPr>
            <a:r>
              <a:rPr lang="es-ES" dirty="0">
                <a:solidFill>
                  <a:schemeClr val="bg1"/>
                </a:solidFill>
                <a:latin typeface="Arial" panose="020B0604020202020204" pitchFamily="34" charset="0"/>
                <a:cs typeface="Arial" panose="020B0604020202020204" pitchFamily="34" charset="0"/>
              </a:rPr>
              <a:t>- forman parte de una imagen que contiene otros elementos visuales significativos, o</a:t>
            </a:r>
          </a:p>
          <a:p>
            <a:pPr marL="285750" indent="-285750">
              <a:buClr>
                <a:schemeClr val="accent4"/>
              </a:buClr>
              <a:buFontTx/>
              <a:buChar char="-"/>
            </a:pPr>
            <a:r>
              <a:rPr lang="es-ES" dirty="0">
                <a:solidFill>
                  <a:schemeClr val="bg1"/>
                </a:solidFill>
                <a:latin typeface="Arial" panose="020B0604020202020204" pitchFamily="34" charset="0"/>
                <a:cs typeface="Arial" panose="020B0604020202020204" pitchFamily="34" charset="0"/>
              </a:rPr>
              <a:t>forman parte de un logotipo o nombre de marca.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164626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64633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1.4.3.- Contraste mínimo.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pic>
        <p:nvPicPr>
          <p:cNvPr id="6" name="Imagen 5">
            <a:extLst>
              <a:ext uri="{FF2B5EF4-FFF2-40B4-BE49-F238E27FC236}">
                <a16:creationId xmlns:a16="http://schemas.microsoft.com/office/drawing/2014/main" id="{36E3ED32-F4B2-A98B-D988-D97CF91F1435}"/>
              </a:ext>
            </a:extLst>
          </p:cNvPr>
          <p:cNvPicPr>
            <a:picLocks noChangeAspect="1"/>
          </p:cNvPicPr>
          <p:nvPr/>
        </p:nvPicPr>
        <p:blipFill>
          <a:blip r:embed="rId3"/>
          <a:stretch>
            <a:fillRect/>
          </a:stretch>
        </p:blipFill>
        <p:spPr>
          <a:xfrm>
            <a:off x="1253954" y="2091573"/>
            <a:ext cx="7324525" cy="2918171"/>
          </a:xfrm>
          <a:prstGeom prst="rect">
            <a:avLst/>
          </a:prstGeom>
        </p:spPr>
      </p:pic>
    </p:spTree>
    <p:extLst>
      <p:ext uri="{BB962C8B-B14F-4D97-AF65-F5344CB8AC3E}">
        <p14:creationId xmlns:p14="http://schemas.microsoft.com/office/powerpoint/2010/main" val="2621734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1.4.4.- Cambio de tamaño del texto.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Todo el texto puede ser ajustado sin productos de apoyo hasta un 200% sin que se pierdan el contenido o la funcionalidad.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Excepción: Subtítulos y las imágenes de texto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1.4.5.- Imágenes de texto.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utiliza el texto para transmitir la información en lugar de imágenes de texto si se puede lograr la presentación visual deseada con las tecnologías utilizadas. Sólo se permite la imagen de texto si es visualmente configurable según los requisitos del usuario; o si la forma particular de presentar el texto resulta esencial para la información que se transmite (por ejemplo, un logotipo).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885081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1.4.6.- Contraste mejorado.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 presentación visual de texto e imágenes de texto tiene una relación de contraste al menos de 7:1</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Excepción 1: textos e imágenes de texto, con un tamaño de letra grande, que tienen una relación de contraste al menos de 4,5:1.</a:t>
            </a:r>
          </a:p>
          <a:p>
            <a:pPr>
              <a:buClr>
                <a:schemeClr val="accent4"/>
              </a:buClr>
            </a:pPr>
            <a:r>
              <a:rPr lang="es-ES" dirty="0">
                <a:solidFill>
                  <a:schemeClr val="bg1"/>
                </a:solidFill>
                <a:latin typeface="Arial" panose="020B0604020202020204" pitchFamily="34" charset="0"/>
                <a:cs typeface="Arial" panose="020B0604020202020204" pitchFamily="34" charset="0"/>
              </a:rPr>
              <a:t>Excepción 2: no es necesario que cumplan este criterio los textos e imágenes de texto si:</a:t>
            </a:r>
          </a:p>
          <a:p>
            <a:pPr>
              <a:buClr>
                <a:schemeClr val="accent4"/>
              </a:buClr>
            </a:pPr>
            <a:r>
              <a:rPr lang="es-ES" dirty="0">
                <a:solidFill>
                  <a:schemeClr val="bg1"/>
                </a:solidFill>
                <a:latin typeface="Arial" panose="020B0604020202020204" pitchFamily="34" charset="0"/>
                <a:cs typeface="Arial" panose="020B0604020202020204" pitchFamily="34" charset="0"/>
              </a:rPr>
              <a:t>- forman parte de un componente inactivo de la interfaz de usuario,</a:t>
            </a:r>
          </a:p>
          <a:p>
            <a:pPr>
              <a:buClr>
                <a:schemeClr val="accent4"/>
              </a:buClr>
            </a:pPr>
            <a:r>
              <a:rPr lang="es-ES" dirty="0">
                <a:solidFill>
                  <a:schemeClr val="bg1"/>
                </a:solidFill>
                <a:latin typeface="Arial" panose="020B0604020202020204" pitchFamily="34" charset="0"/>
                <a:cs typeface="Arial" panose="020B0604020202020204" pitchFamily="34" charset="0"/>
              </a:rPr>
              <a:t>- son decorativos,</a:t>
            </a:r>
          </a:p>
          <a:p>
            <a:pPr>
              <a:buClr>
                <a:schemeClr val="accent4"/>
              </a:buClr>
            </a:pPr>
            <a:r>
              <a:rPr lang="es-ES" dirty="0">
                <a:solidFill>
                  <a:schemeClr val="bg1"/>
                </a:solidFill>
                <a:latin typeface="Arial" panose="020B0604020202020204" pitchFamily="34" charset="0"/>
                <a:cs typeface="Arial" panose="020B0604020202020204" pitchFamily="34" charset="0"/>
              </a:rPr>
              <a:t>- no se presentan a los usuarios,</a:t>
            </a:r>
          </a:p>
          <a:p>
            <a:pPr>
              <a:buClr>
                <a:schemeClr val="accent4"/>
              </a:buClr>
            </a:pPr>
            <a:r>
              <a:rPr lang="es-ES" dirty="0">
                <a:solidFill>
                  <a:schemeClr val="bg1"/>
                </a:solidFill>
                <a:latin typeface="Arial" panose="020B0604020202020204" pitchFamily="34" charset="0"/>
                <a:cs typeface="Arial" panose="020B0604020202020204" pitchFamily="34" charset="0"/>
              </a:rPr>
              <a:t>- forman parte de una imagen que contiene otros elementos visuales significativos, o</a:t>
            </a:r>
          </a:p>
          <a:p>
            <a:pPr>
              <a:buClr>
                <a:schemeClr val="accent4"/>
              </a:buClr>
            </a:pPr>
            <a:r>
              <a:rPr lang="es-ES" dirty="0">
                <a:solidFill>
                  <a:schemeClr val="bg1"/>
                </a:solidFill>
                <a:latin typeface="Arial" panose="020B0604020202020204" pitchFamily="34" charset="0"/>
                <a:cs typeface="Arial" panose="020B0604020202020204" pitchFamily="34" charset="0"/>
              </a:rPr>
              <a:t>- forman parte de un logotipo o nombre de marca. </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2549883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6933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1.4.6.- Contraste mejorado. (AAA)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pic>
        <p:nvPicPr>
          <p:cNvPr id="6" name="Imagen 5">
            <a:extLst>
              <a:ext uri="{FF2B5EF4-FFF2-40B4-BE49-F238E27FC236}">
                <a16:creationId xmlns:a16="http://schemas.microsoft.com/office/drawing/2014/main" id="{2831658A-8A3F-B104-D6C7-4A8420F21054}"/>
              </a:ext>
            </a:extLst>
          </p:cNvPr>
          <p:cNvPicPr>
            <a:picLocks noChangeAspect="1"/>
          </p:cNvPicPr>
          <p:nvPr/>
        </p:nvPicPr>
        <p:blipFill>
          <a:blip r:embed="rId3"/>
          <a:stretch>
            <a:fillRect/>
          </a:stretch>
        </p:blipFill>
        <p:spPr>
          <a:xfrm>
            <a:off x="1260056" y="2245389"/>
            <a:ext cx="7354711" cy="2871360"/>
          </a:xfrm>
          <a:prstGeom prst="rect">
            <a:avLst/>
          </a:prstGeom>
        </p:spPr>
      </p:pic>
    </p:spTree>
    <p:extLst>
      <p:ext uri="{BB962C8B-B14F-4D97-AF65-F5344CB8AC3E}">
        <p14:creationId xmlns:p14="http://schemas.microsoft.com/office/powerpoint/2010/main" val="2162258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970318"/>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1.4.7.- Sonido de fondo bajo o ausente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el contenido de solo audio grabado que</a:t>
            </a:r>
          </a:p>
          <a:p>
            <a:pPr>
              <a:buClr>
                <a:schemeClr val="accent4"/>
              </a:buClr>
            </a:pPr>
            <a:r>
              <a:rPr lang="es-ES" dirty="0">
                <a:solidFill>
                  <a:schemeClr val="bg1"/>
                </a:solidFill>
                <a:latin typeface="Arial" panose="020B0604020202020204" pitchFamily="34" charset="0"/>
                <a:cs typeface="Arial" panose="020B0604020202020204" pitchFamily="34" charset="0"/>
              </a:rPr>
              <a:t>- contiene habla en primer plano,</a:t>
            </a:r>
          </a:p>
          <a:p>
            <a:pPr>
              <a:buClr>
                <a:schemeClr val="accent4"/>
              </a:buClr>
            </a:pPr>
            <a:r>
              <a:rPr lang="es-ES" dirty="0">
                <a:solidFill>
                  <a:schemeClr val="bg1"/>
                </a:solidFill>
                <a:latin typeface="Arial" panose="020B0604020202020204" pitchFamily="34" charset="0"/>
                <a:cs typeface="Arial" panose="020B0604020202020204" pitchFamily="34" charset="0"/>
              </a:rPr>
              <a:t>- no es un CAPTCHA sonoro o un logo sonoro, y</a:t>
            </a:r>
          </a:p>
          <a:p>
            <a:pPr>
              <a:buClr>
                <a:schemeClr val="accent4"/>
              </a:buClr>
            </a:pPr>
            <a:r>
              <a:rPr lang="es-ES" dirty="0">
                <a:solidFill>
                  <a:schemeClr val="bg1"/>
                </a:solidFill>
                <a:latin typeface="Arial" panose="020B0604020202020204" pitchFamily="34" charset="0"/>
                <a:cs typeface="Arial" panose="020B0604020202020204" pitchFamily="34" charset="0"/>
              </a:rPr>
              <a:t>- no es una vocalización cuya intención principal es servir como expresión musical</a:t>
            </a:r>
          </a:p>
          <a:p>
            <a:pPr>
              <a:buClr>
                <a:schemeClr val="accent4"/>
              </a:buClr>
            </a:pPr>
            <a:r>
              <a:rPr lang="es-ES" dirty="0">
                <a:solidFill>
                  <a:schemeClr val="bg1"/>
                </a:solidFill>
                <a:latin typeface="Arial" panose="020B0604020202020204" pitchFamily="34" charset="0"/>
                <a:cs typeface="Arial" panose="020B0604020202020204" pitchFamily="34" charset="0"/>
              </a:rPr>
              <a:t>(como el canto o el rap),</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cumple al menos uno de los siguientes casos: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 no hay sonido de fondo,</a:t>
            </a:r>
          </a:p>
          <a:p>
            <a:pPr>
              <a:buClr>
                <a:schemeClr val="accent4"/>
              </a:buClr>
            </a:pPr>
            <a:r>
              <a:rPr lang="es-ES" dirty="0">
                <a:solidFill>
                  <a:schemeClr val="bg1"/>
                </a:solidFill>
                <a:latin typeface="Arial" panose="020B0604020202020204" pitchFamily="34" charset="0"/>
                <a:cs typeface="Arial" panose="020B0604020202020204" pitchFamily="34" charset="0"/>
              </a:rPr>
              <a:t>- los sonidos de fondo se pueden apagar, o</a:t>
            </a:r>
          </a:p>
          <a:p>
            <a:pPr>
              <a:buClr>
                <a:schemeClr val="accent4"/>
              </a:buClr>
            </a:pPr>
            <a:r>
              <a:rPr lang="es-ES" dirty="0">
                <a:solidFill>
                  <a:schemeClr val="bg1"/>
                </a:solidFill>
                <a:latin typeface="Arial" panose="020B0604020202020204" pitchFamily="34" charset="0"/>
                <a:cs typeface="Arial" panose="020B0604020202020204" pitchFamily="34" charset="0"/>
              </a:rPr>
              <a:t>- los sonidos de fondo son 20 decibelios más bajos que las voces de primer plano</a:t>
            </a:r>
          </a:p>
          <a:p>
            <a:pPr>
              <a:buClr>
                <a:schemeClr val="accent4"/>
              </a:buClr>
            </a:pPr>
            <a:r>
              <a:rPr lang="es-ES" dirty="0">
                <a:solidFill>
                  <a:schemeClr val="bg1"/>
                </a:solidFill>
                <a:latin typeface="Arial" panose="020B0604020202020204" pitchFamily="34" charset="0"/>
                <a:cs typeface="Arial" panose="020B0604020202020204" pitchFamily="34" charset="0"/>
              </a:rPr>
              <a:t>(excepto sonidos ocasionales que duren solamente 1 o 2 segundos).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35749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1.4.8.- Presentación visual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En la presentación visual de bloques de texto, se proporciona un mecanismo para que: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 los colores de fondo y primer plano puedan ser elegidos por el usuario.</a:t>
            </a:r>
          </a:p>
          <a:p>
            <a:pPr>
              <a:buClr>
                <a:schemeClr val="accent4"/>
              </a:buClr>
            </a:pPr>
            <a:r>
              <a:rPr lang="es-ES" dirty="0">
                <a:solidFill>
                  <a:schemeClr val="bg1"/>
                </a:solidFill>
                <a:latin typeface="Arial" panose="020B0604020202020204" pitchFamily="34" charset="0"/>
                <a:cs typeface="Arial" panose="020B0604020202020204" pitchFamily="34" charset="0"/>
              </a:rPr>
              <a:t>- el ancho sea menor o igual a 80 caracteres o signos.</a:t>
            </a:r>
          </a:p>
          <a:p>
            <a:pPr>
              <a:buClr>
                <a:schemeClr val="accent4"/>
              </a:buClr>
            </a:pPr>
            <a:r>
              <a:rPr lang="es-ES" dirty="0">
                <a:solidFill>
                  <a:schemeClr val="bg1"/>
                </a:solidFill>
                <a:latin typeface="Arial" panose="020B0604020202020204" pitchFamily="34" charset="0"/>
                <a:cs typeface="Arial" panose="020B0604020202020204" pitchFamily="34" charset="0"/>
              </a:rPr>
              <a:t>- el texto no esté justificado.</a:t>
            </a:r>
          </a:p>
          <a:p>
            <a:pPr>
              <a:buClr>
                <a:schemeClr val="accent4"/>
              </a:buClr>
            </a:pPr>
            <a:r>
              <a:rPr lang="es-ES" dirty="0">
                <a:solidFill>
                  <a:schemeClr val="bg1"/>
                </a:solidFill>
                <a:latin typeface="Arial" panose="020B0604020202020204" pitchFamily="34" charset="0"/>
                <a:cs typeface="Arial" panose="020B0604020202020204" pitchFamily="34" charset="0"/>
              </a:rPr>
              <a:t>- el espaciado entre líneas (interlineado) sea al menos de un espacio y medio dentro de los párrafos.</a:t>
            </a:r>
          </a:p>
          <a:p>
            <a:pPr>
              <a:buClr>
                <a:schemeClr val="accent4"/>
              </a:buClr>
            </a:pPr>
            <a:r>
              <a:rPr lang="es-ES" dirty="0">
                <a:solidFill>
                  <a:schemeClr val="bg1"/>
                </a:solidFill>
                <a:latin typeface="Arial" panose="020B0604020202020204" pitchFamily="34" charset="0"/>
                <a:cs typeface="Arial" panose="020B0604020202020204" pitchFamily="34" charset="0"/>
              </a:rPr>
              <a:t>- el espacio entre párrafos sea al menos 1,5 veces mayor que el interlineado.</a:t>
            </a:r>
          </a:p>
          <a:p>
            <a:pPr>
              <a:buClr>
                <a:schemeClr val="accent4"/>
              </a:buClr>
            </a:pPr>
            <a:r>
              <a:rPr lang="es-ES" dirty="0">
                <a:solidFill>
                  <a:schemeClr val="bg1"/>
                </a:solidFill>
                <a:latin typeface="Arial" panose="020B0604020202020204" pitchFamily="34" charset="0"/>
                <a:cs typeface="Arial" panose="020B0604020202020204" pitchFamily="34" charset="0"/>
              </a:rPr>
              <a:t>- el texto pueda ser redimensionado hasta un 200% sin ayuda de los productos de apoyo y sin que necesite de un </a:t>
            </a:r>
            <a:r>
              <a:rPr lang="es-ES" dirty="0" err="1">
                <a:solidFill>
                  <a:schemeClr val="bg1"/>
                </a:solidFill>
                <a:latin typeface="Arial" panose="020B0604020202020204" pitchFamily="34" charset="0"/>
                <a:cs typeface="Arial" panose="020B0604020202020204" pitchFamily="34" charset="0"/>
              </a:rPr>
              <a:t>scroll</a:t>
            </a:r>
            <a:r>
              <a:rPr lang="es-ES" dirty="0">
                <a:solidFill>
                  <a:schemeClr val="bg1"/>
                </a:solidFill>
                <a:latin typeface="Arial" panose="020B0604020202020204" pitchFamily="34" charset="0"/>
                <a:cs typeface="Arial" panose="020B0604020202020204" pitchFamily="34" charset="0"/>
              </a:rPr>
              <a:t> horizontal para leer una línea de texto en una ventana a pantalla completa.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2269989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524315"/>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1.4.9.- Imágenes de texto (sin excepciones)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imágenes de texto sólo se utilizan como simple decoración o cuando una forma de presentación particular del texto resulta esencial para la información transmitida.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1.4.10.- Reajuste de elementos (nuevo)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contenido se puede presentar sin perder información o funcionalidad, y sin requerir </a:t>
            </a:r>
            <a:r>
              <a:rPr lang="es-ES" dirty="0" err="1">
                <a:solidFill>
                  <a:schemeClr val="bg1"/>
                </a:solidFill>
                <a:latin typeface="Arial" panose="020B0604020202020204" pitchFamily="34" charset="0"/>
                <a:cs typeface="Arial" panose="020B0604020202020204" pitchFamily="34" charset="0"/>
              </a:rPr>
              <a:t>scroll</a:t>
            </a:r>
            <a:r>
              <a:rPr lang="es-ES" dirty="0">
                <a:solidFill>
                  <a:schemeClr val="bg1"/>
                </a:solidFill>
                <a:latin typeface="Arial" panose="020B0604020202020204" pitchFamily="34" charset="0"/>
                <a:cs typeface="Arial" panose="020B0604020202020204" pitchFamily="34" charset="0"/>
              </a:rPr>
              <a:t> en dos dimensiones para:</a:t>
            </a:r>
          </a:p>
          <a:p>
            <a:pPr>
              <a:buClr>
                <a:schemeClr val="accent4"/>
              </a:buClr>
            </a:pPr>
            <a:r>
              <a:rPr lang="es-ES" dirty="0">
                <a:solidFill>
                  <a:schemeClr val="bg1"/>
                </a:solidFill>
                <a:latin typeface="Arial" panose="020B0604020202020204" pitchFamily="34" charset="0"/>
                <a:cs typeface="Arial" panose="020B0604020202020204" pitchFamily="34" charset="0"/>
              </a:rPr>
              <a:t>- Contenido que se desplaza en vertical con una anchura equivalente a 320 </a:t>
            </a:r>
            <a:r>
              <a:rPr lang="es-ES" dirty="0" err="1">
                <a:solidFill>
                  <a:schemeClr val="bg1"/>
                </a:solidFill>
                <a:latin typeface="Arial" panose="020B0604020202020204" pitchFamily="34" charset="0"/>
                <a:cs typeface="Arial" panose="020B0604020202020204" pitchFamily="34" charset="0"/>
              </a:rPr>
              <a:t>px</a:t>
            </a:r>
            <a:r>
              <a:rPr lang="es-ES" dirty="0">
                <a:solidFill>
                  <a:schemeClr val="bg1"/>
                </a:solidFill>
                <a:latin typeface="Arial" panose="020B0604020202020204" pitchFamily="34" charset="0"/>
                <a:cs typeface="Arial" panose="020B0604020202020204" pitchFamily="34" charset="0"/>
              </a:rPr>
              <a:t>.</a:t>
            </a:r>
          </a:p>
          <a:p>
            <a:pPr>
              <a:buClr>
                <a:schemeClr val="accent4"/>
              </a:buClr>
            </a:pPr>
            <a:r>
              <a:rPr lang="es-ES" dirty="0">
                <a:solidFill>
                  <a:schemeClr val="bg1"/>
                </a:solidFill>
                <a:latin typeface="Arial" panose="020B0604020202020204" pitchFamily="34" charset="0"/>
                <a:cs typeface="Arial" panose="020B0604020202020204" pitchFamily="34" charset="0"/>
              </a:rPr>
              <a:t>- Contenido que se desplaza en horizontal con una altura equivalente a 256 </a:t>
            </a:r>
            <a:r>
              <a:rPr lang="es-ES" dirty="0" err="1">
                <a:solidFill>
                  <a:schemeClr val="bg1"/>
                </a:solidFill>
                <a:latin typeface="Arial" panose="020B0604020202020204" pitchFamily="34" charset="0"/>
                <a:cs typeface="Arial" panose="020B0604020202020204" pitchFamily="34" charset="0"/>
              </a:rPr>
              <a:t>px</a:t>
            </a:r>
            <a:r>
              <a:rPr lang="es-ES" dirty="0">
                <a:solidFill>
                  <a:schemeClr val="bg1"/>
                </a:solidFill>
                <a:latin typeface="Arial" panose="020B0604020202020204" pitchFamily="34" charset="0"/>
                <a:cs typeface="Arial" panose="020B0604020202020204" pitchFamily="34" charset="0"/>
              </a:rPr>
              <a:t>.</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Excepción: aquellas partes del contenido que requieren ese desplazamiento en dos dimensiones por su uso o significado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3565056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1.4.11.- Contraste no textual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 presentación visual de los siguientes elementos tiene una ratio de contraste de al menos 3:1 con los colores adyacentes:</a:t>
            </a:r>
          </a:p>
          <a:p>
            <a:pPr>
              <a:buClr>
                <a:schemeClr val="accent4"/>
              </a:buClr>
            </a:pPr>
            <a:r>
              <a:rPr lang="es-ES" dirty="0">
                <a:solidFill>
                  <a:schemeClr val="bg1"/>
                </a:solidFill>
                <a:latin typeface="Arial" panose="020B0604020202020204" pitchFamily="34" charset="0"/>
                <a:cs typeface="Arial" panose="020B0604020202020204" pitchFamily="34" charset="0"/>
              </a:rPr>
              <a:t>- Componentes de interfaz de usuario: información visual usada para indicar estados y límites del interfaz de usuario.</a:t>
            </a:r>
          </a:p>
          <a:p>
            <a:pPr>
              <a:buClr>
                <a:schemeClr val="accent4"/>
              </a:buClr>
            </a:pPr>
            <a:r>
              <a:rPr lang="es-ES" dirty="0">
                <a:solidFill>
                  <a:schemeClr val="bg1"/>
                </a:solidFill>
                <a:latin typeface="Arial" panose="020B0604020202020204" pitchFamily="34" charset="0"/>
                <a:cs typeface="Arial" panose="020B0604020202020204" pitchFamily="34" charset="0"/>
              </a:rPr>
              <a:t>- Objetos gráficos: partes de los gráficos necesarias para comprender el contenido,</a:t>
            </a:r>
          </a:p>
          <a:p>
            <a:pPr>
              <a:buClr>
                <a:schemeClr val="accent4"/>
              </a:buClr>
            </a:pPr>
            <a:r>
              <a:rPr lang="es-ES" dirty="0">
                <a:solidFill>
                  <a:schemeClr val="bg1"/>
                </a:solidFill>
                <a:latin typeface="Arial" panose="020B0604020202020204" pitchFamily="34" charset="0"/>
                <a:cs typeface="Arial" panose="020B0604020202020204" pitchFamily="34" charset="0"/>
              </a:rPr>
              <a:t>excepto cuando una presentación concreta sea esencial para la información mostrada.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542353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3693319"/>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1.4.12.- Espaciado del texto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En el contenido implementado con un lenguaje de marcado que permita que el contenido se pueda formatear de la siguiente manera, no se pierde contenido ni funcionalidad si se cambian estas propiedades, sin necesidad de tocar más estilos:</a:t>
            </a:r>
          </a:p>
          <a:p>
            <a:pPr>
              <a:buClr>
                <a:schemeClr val="accent4"/>
              </a:buClr>
            </a:pPr>
            <a:r>
              <a:rPr lang="es-ES" dirty="0">
                <a:solidFill>
                  <a:schemeClr val="bg1"/>
                </a:solidFill>
                <a:latin typeface="Arial" panose="020B0604020202020204" pitchFamily="34" charset="0"/>
                <a:cs typeface="Arial" panose="020B0604020202020204" pitchFamily="34" charset="0"/>
              </a:rPr>
              <a:t>- Espacio entre líneas: al menos 1.5 veces el tamaño de la fuente.</a:t>
            </a:r>
          </a:p>
          <a:p>
            <a:pPr>
              <a:buClr>
                <a:schemeClr val="accent4"/>
              </a:buClr>
            </a:pPr>
            <a:r>
              <a:rPr lang="es-ES" dirty="0">
                <a:solidFill>
                  <a:schemeClr val="bg1"/>
                </a:solidFill>
                <a:latin typeface="Arial" panose="020B0604020202020204" pitchFamily="34" charset="0"/>
                <a:cs typeface="Arial" panose="020B0604020202020204" pitchFamily="34" charset="0"/>
              </a:rPr>
              <a:t>- Espacio entre párrafos: al menos 2 veces el tamaño de la fuente.</a:t>
            </a:r>
          </a:p>
          <a:p>
            <a:pPr>
              <a:buClr>
                <a:schemeClr val="accent4"/>
              </a:buClr>
            </a:pPr>
            <a:r>
              <a:rPr lang="es-ES" dirty="0">
                <a:solidFill>
                  <a:schemeClr val="bg1"/>
                </a:solidFill>
                <a:latin typeface="Arial" panose="020B0604020202020204" pitchFamily="34" charset="0"/>
                <a:cs typeface="Arial" panose="020B0604020202020204" pitchFamily="34" charset="0"/>
              </a:rPr>
              <a:t>- Espacio entre letras: al menos 0.12 veces el tamaño de la fuente.</a:t>
            </a:r>
          </a:p>
          <a:p>
            <a:pPr>
              <a:buClr>
                <a:schemeClr val="accent4"/>
              </a:buClr>
            </a:pPr>
            <a:r>
              <a:rPr lang="es-ES" dirty="0">
                <a:solidFill>
                  <a:schemeClr val="bg1"/>
                </a:solidFill>
                <a:latin typeface="Arial" panose="020B0604020202020204" pitchFamily="34" charset="0"/>
                <a:cs typeface="Arial" panose="020B0604020202020204" pitchFamily="34" charset="0"/>
              </a:rPr>
              <a:t>- Espacio entre palabras: al menos 0.16 veces el tamaño de la fuente.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Excepciones: los lenguajes humanos y programaciones que no utilizan alguna de estas propiedades pueden alcanzar la conformidad usando sólo las propiedades que existan para esa combinación de lenguaje y programación.</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195820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1081391" y="1303506"/>
            <a:ext cx="7743217" cy="4524315"/>
          </a:xfrm>
          <a:prstGeom prst="rect">
            <a:avLst/>
          </a:prstGeom>
          <a:noFill/>
        </p:spPr>
        <p:txBody>
          <a:bodyPr wrap="square" rtlCol="0">
            <a:spAutoFit/>
          </a:bodyPr>
          <a:lstStyle/>
          <a:p>
            <a:endParaRPr lang="es-E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consultores de analítica pueden detectar problemas de accesibilidad mediante filtros en sus análisis (por ejemplo, filtrando por “edad” o “dispositivo” se pueden encontrar diferencias significativas en algún grupo de personas).</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creadores de videos y audios deben tener en cuenta el subtitulado, los cambios intensos de luminosidad o el contraste del audio, entre otras cosas.</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Los auditores de calidad, no sólo porque evalúan internamente el cumplimiento de las pautas, sino porque también deben incorporar en sus comprobaciones las herramientas que usan las personas con discapacidad y asegurar su correcto funcionamiento.</a:t>
            </a:r>
          </a:p>
          <a:p>
            <a:pPr marL="285750" indent="-285750">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En el área de sistemas, los desarrolladores back y los administradores de servidores y bases de datos deben dar soporte en la configuración de servicios, la gestión de los datos o el desarrollo de las API que se necesiten en cada caso.</a:t>
            </a:r>
          </a:p>
        </p:txBody>
      </p:sp>
      <p:sp>
        <p:nvSpPr>
          <p:cNvPr id="2" name="CuadroTexto 1">
            <a:extLst>
              <a:ext uri="{FF2B5EF4-FFF2-40B4-BE49-F238E27FC236}">
                <a16:creationId xmlns:a16="http://schemas.microsoft.com/office/drawing/2014/main" id="{0FF66E24-26BB-29EF-3C11-552244A1AAA7}"/>
              </a:ext>
            </a:extLst>
          </p:cNvPr>
          <p:cNvSpPr txBox="1"/>
          <p:nvPr/>
        </p:nvSpPr>
        <p:spPr>
          <a:xfrm>
            <a:off x="1945533" y="678623"/>
            <a:ext cx="6468437" cy="369332"/>
          </a:xfrm>
          <a:prstGeom prst="rect">
            <a:avLst/>
          </a:prstGeom>
          <a:noFill/>
        </p:spPr>
        <p:txBody>
          <a:bodyPr wrap="none" rtlCol="0">
            <a:spAutoFit/>
          </a:bodyPr>
          <a:lstStyle/>
          <a:p>
            <a:r>
              <a:rPr lang="es-ES" dirty="0">
                <a:solidFill>
                  <a:schemeClr val="bg1"/>
                </a:solidFill>
                <a:latin typeface="Arial" panose="020B0604020202020204" pitchFamily="34" charset="0"/>
                <a:cs typeface="Arial" panose="020B0604020202020204" pitchFamily="34" charset="0"/>
              </a:rPr>
              <a:t>Profesionales relacionados con el desarrollo y diseño web (II)</a:t>
            </a:r>
            <a:endParaRPr lang="es-ES" dirty="0"/>
          </a:p>
        </p:txBody>
      </p:sp>
    </p:spTree>
    <p:extLst>
      <p:ext uri="{BB962C8B-B14F-4D97-AF65-F5344CB8AC3E}">
        <p14:creationId xmlns:p14="http://schemas.microsoft.com/office/powerpoint/2010/main" val="3928426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914802" y="1637013"/>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1.4.13.- Contenido en </a:t>
            </a:r>
            <a:r>
              <a:rPr lang="es-ES" b="1" dirty="0" err="1">
                <a:solidFill>
                  <a:schemeClr val="bg1"/>
                </a:solidFill>
                <a:latin typeface="Arial" panose="020B0604020202020204" pitchFamily="34" charset="0"/>
                <a:cs typeface="Arial" panose="020B0604020202020204" pitchFamily="34" charset="0"/>
              </a:rPr>
              <a:t>hover</a:t>
            </a:r>
            <a:r>
              <a:rPr lang="es-ES" b="1" dirty="0">
                <a:solidFill>
                  <a:schemeClr val="bg1"/>
                </a:solidFill>
                <a:latin typeface="Arial" panose="020B0604020202020204" pitchFamily="34" charset="0"/>
                <a:cs typeface="Arial" panose="020B0604020202020204" pitchFamily="34" charset="0"/>
              </a:rPr>
              <a:t> o </a:t>
            </a:r>
            <a:r>
              <a:rPr lang="es-ES" b="1" dirty="0" err="1">
                <a:solidFill>
                  <a:schemeClr val="bg1"/>
                </a:solidFill>
                <a:latin typeface="Arial" panose="020B0604020202020204" pitchFamily="34" charset="0"/>
                <a:cs typeface="Arial" panose="020B0604020202020204" pitchFamily="34" charset="0"/>
              </a:rPr>
              <a:t>focus</a:t>
            </a:r>
            <a:r>
              <a:rPr lang="es-ES" b="1" dirty="0">
                <a:solidFill>
                  <a:schemeClr val="bg1"/>
                </a:solidFill>
                <a:latin typeface="Arial" panose="020B0604020202020204" pitchFamily="34" charset="0"/>
                <a:cs typeface="Arial" panose="020B0604020202020204" pitchFamily="34" charset="0"/>
              </a:rPr>
              <a:t>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un componente de la interfaz coge y luego pierde el foco, y esto genera un</a:t>
            </a:r>
          </a:p>
          <a:p>
            <a:pPr>
              <a:buClr>
                <a:schemeClr val="accent4"/>
              </a:buClr>
            </a:pPr>
            <a:r>
              <a:rPr lang="es-ES" dirty="0">
                <a:solidFill>
                  <a:schemeClr val="bg1"/>
                </a:solidFill>
                <a:latin typeface="Arial" panose="020B0604020202020204" pitchFamily="34" charset="0"/>
                <a:cs typeface="Arial" panose="020B0604020202020204" pitchFamily="34" charset="0"/>
              </a:rPr>
              <a:t>contenido que se hace visible y luego se oculta:</a:t>
            </a:r>
          </a:p>
          <a:p>
            <a:pPr>
              <a:buClr>
                <a:schemeClr val="accent4"/>
              </a:buClr>
            </a:pPr>
            <a:r>
              <a:rPr lang="es-ES" dirty="0">
                <a:solidFill>
                  <a:schemeClr val="bg1"/>
                </a:solidFill>
                <a:latin typeface="Arial" panose="020B0604020202020204" pitchFamily="34" charset="0"/>
                <a:cs typeface="Arial" panose="020B0604020202020204" pitchFamily="34" charset="0"/>
              </a:rPr>
              <a:t>- El nuevo contenido es descartable sin mover el puntero o sin poner el foco sobre</a:t>
            </a:r>
          </a:p>
          <a:p>
            <a:pPr>
              <a:buClr>
                <a:schemeClr val="accent4"/>
              </a:buClr>
            </a:pPr>
            <a:r>
              <a:rPr lang="es-ES" dirty="0">
                <a:solidFill>
                  <a:schemeClr val="bg1"/>
                </a:solidFill>
                <a:latin typeface="Arial" panose="020B0604020202020204" pitchFamily="34" charset="0"/>
                <a:cs typeface="Arial" panose="020B0604020202020204" pitchFamily="34" charset="0"/>
              </a:rPr>
              <a:t>el mismo (por ejemplo, con la tecla ESC); a no ser que el contenido comunique un</a:t>
            </a:r>
          </a:p>
          <a:p>
            <a:pPr>
              <a:buClr>
                <a:schemeClr val="accent4"/>
              </a:buClr>
            </a:pPr>
            <a:r>
              <a:rPr lang="es-ES" dirty="0">
                <a:solidFill>
                  <a:schemeClr val="bg1"/>
                </a:solidFill>
                <a:latin typeface="Arial" panose="020B0604020202020204" pitchFamily="34" charset="0"/>
                <a:cs typeface="Arial" panose="020B0604020202020204" pitchFamily="34" charset="0"/>
              </a:rPr>
              <a:t>error de entrada de datos o no tape o no reemplace a otro contenido.</a:t>
            </a:r>
          </a:p>
          <a:p>
            <a:pPr>
              <a:buClr>
                <a:schemeClr val="accent4"/>
              </a:buClr>
            </a:pPr>
            <a:r>
              <a:rPr lang="es-ES" dirty="0">
                <a:solidFill>
                  <a:schemeClr val="bg1"/>
                </a:solidFill>
                <a:latin typeface="Arial" panose="020B0604020202020204" pitchFamily="34" charset="0"/>
                <a:cs typeface="Arial" panose="020B0604020202020204" pitchFamily="34" charset="0"/>
              </a:rPr>
              <a:t>- Se puede hacer </a:t>
            </a:r>
            <a:r>
              <a:rPr lang="es-ES" dirty="0" err="1">
                <a:solidFill>
                  <a:schemeClr val="bg1"/>
                </a:solidFill>
                <a:latin typeface="Arial" panose="020B0604020202020204" pitchFamily="34" charset="0"/>
                <a:cs typeface="Arial" panose="020B0604020202020204" pitchFamily="34" charset="0"/>
              </a:rPr>
              <a:t>hover</a:t>
            </a:r>
            <a:r>
              <a:rPr lang="es-ES" dirty="0">
                <a:solidFill>
                  <a:schemeClr val="bg1"/>
                </a:solidFill>
                <a:latin typeface="Arial" panose="020B0604020202020204" pitchFamily="34" charset="0"/>
                <a:cs typeface="Arial" panose="020B0604020202020204" pitchFamily="34" charset="0"/>
              </a:rPr>
              <a:t>: si el puntero del cursor puede activar el contenido adicional, entonces el puntero se puede mover sobre él sin que desaparezca.</a:t>
            </a:r>
          </a:p>
          <a:p>
            <a:pPr>
              <a:buClr>
                <a:schemeClr val="accent4"/>
              </a:buClr>
            </a:pPr>
            <a:r>
              <a:rPr lang="es-ES" dirty="0">
                <a:solidFill>
                  <a:schemeClr val="bg1"/>
                </a:solidFill>
                <a:latin typeface="Arial" panose="020B0604020202020204" pitchFamily="34" charset="0"/>
                <a:cs typeface="Arial" panose="020B0604020202020204" pitchFamily="34" charset="0"/>
              </a:rPr>
              <a:t>- El nuevo contenido es persistente, es decir, sigue visible hasta que el </a:t>
            </a:r>
            <a:r>
              <a:rPr lang="es-ES" dirty="0" err="1">
                <a:solidFill>
                  <a:schemeClr val="bg1"/>
                </a:solidFill>
                <a:latin typeface="Arial" panose="020B0604020202020204" pitchFamily="34" charset="0"/>
                <a:cs typeface="Arial" panose="020B0604020202020204" pitchFamily="34" charset="0"/>
              </a:rPr>
              <a:t>hover</a:t>
            </a:r>
            <a:r>
              <a:rPr lang="es-ES" dirty="0">
                <a:solidFill>
                  <a:schemeClr val="bg1"/>
                </a:solidFill>
                <a:latin typeface="Arial" panose="020B0604020202020204" pitchFamily="34" charset="0"/>
                <a:cs typeface="Arial" panose="020B0604020202020204" pitchFamily="34" charset="0"/>
              </a:rPr>
              <a:t> o el </a:t>
            </a:r>
            <a:r>
              <a:rPr lang="es-ES" dirty="0" err="1">
                <a:solidFill>
                  <a:schemeClr val="bg1"/>
                </a:solidFill>
                <a:latin typeface="Arial" panose="020B0604020202020204" pitchFamily="34" charset="0"/>
                <a:cs typeface="Arial" panose="020B0604020202020204" pitchFamily="34" charset="0"/>
              </a:rPr>
              <a:t>focus</a:t>
            </a:r>
            <a:r>
              <a:rPr lang="es-ES" dirty="0">
                <a:solidFill>
                  <a:schemeClr val="bg1"/>
                </a:solidFill>
                <a:latin typeface="Arial" panose="020B0604020202020204" pitchFamily="34" charset="0"/>
                <a:cs typeface="Arial" panose="020B0604020202020204" pitchFamily="34" charset="0"/>
              </a:rPr>
              <a:t> cambian, el usuario lo descarta o su información ya no es válida.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Excepto: la presentación visual del contenido adicional está controlada por el agente de usuario y no la modifica el diseño, por ejemplo, el </a:t>
            </a:r>
            <a:r>
              <a:rPr lang="es-ES" dirty="0" err="1">
                <a:solidFill>
                  <a:schemeClr val="bg1"/>
                </a:solidFill>
                <a:latin typeface="Arial" panose="020B0604020202020204" pitchFamily="34" charset="0"/>
                <a:cs typeface="Arial" panose="020B0604020202020204" pitchFamily="34" charset="0"/>
              </a:rPr>
              <a:t>tooltip</a:t>
            </a:r>
            <a:r>
              <a:rPr lang="es-ES" dirty="0">
                <a:solidFill>
                  <a:schemeClr val="bg1"/>
                </a:solidFill>
                <a:latin typeface="Arial" panose="020B0604020202020204" pitchFamily="34" charset="0"/>
                <a:cs typeface="Arial" panose="020B0604020202020204" pitchFamily="34" charset="0"/>
              </a:rPr>
              <a:t> generado por el atributo </a:t>
            </a:r>
            <a:r>
              <a:rPr lang="es-ES" dirty="0" err="1">
                <a:solidFill>
                  <a:schemeClr val="bg1"/>
                </a:solidFill>
                <a:latin typeface="Arial" panose="020B0604020202020204" pitchFamily="34" charset="0"/>
                <a:cs typeface="Arial" panose="020B0604020202020204" pitchFamily="34" charset="0"/>
              </a:rPr>
              <a:t>title</a:t>
            </a:r>
            <a:r>
              <a:rPr lang="es-ES" dirty="0">
                <a:solidFill>
                  <a:schemeClr val="bg1"/>
                </a:solidFill>
                <a:latin typeface="Arial" panose="020B0604020202020204" pitchFamily="34" charset="0"/>
                <a:cs typeface="Arial" panose="020B0604020202020204" pitchFamily="34" charset="0"/>
              </a:rPr>
              <a:t>.</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783991" y="734038"/>
            <a:ext cx="6338017" cy="400110"/>
          </a:xfrm>
          <a:prstGeom prst="rect">
            <a:avLst/>
          </a:prstGeom>
          <a:noFill/>
        </p:spPr>
        <p:txBody>
          <a:bodyPr wrap="none" rtlCol="0">
            <a:spAutoFit/>
          </a:bodyPr>
          <a:lstStyle/>
          <a:p>
            <a:r>
              <a:rPr lang="es-ES" sz="2000" dirty="0">
                <a:solidFill>
                  <a:schemeClr val="bg1"/>
                </a:solidFill>
              </a:rPr>
              <a:t>WCAG 2.1: Principio 1 – Perceptible. Pauta 1.4 Distinguible.</a:t>
            </a:r>
          </a:p>
        </p:txBody>
      </p:sp>
    </p:spTree>
    <p:extLst>
      <p:ext uri="{BB962C8B-B14F-4D97-AF65-F5344CB8AC3E}">
        <p14:creationId xmlns:p14="http://schemas.microsoft.com/office/powerpoint/2010/main" val="14157776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247317"/>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Proporciona acceso a todas las funcionalidades mediante el teclado.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diseñadores web debemos ser conscientes de los diferentes dispositivos, periféricos y productos de apoyo que los usuarios utilizan para acceder a nuestros sitios web, por lo que debemos hacer los componentes de la interfaz de usuario y los elementos de navegación de tal forma que todos los usuarios puedan manejarlos.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Sus pautas son: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Pauta 2.1.- Accesible por teclado.</a:t>
            </a:r>
          </a:p>
          <a:p>
            <a:pPr>
              <a:buClr>
                <a:schemeClr val="accent4"/>
              </a:buClr>
            </a:pPr>
            <a:r>
              <a:rPr lang="es-ES" dirty="0">
                <a:solidFill>
                  <a:schemeClr val="bg1"/>
                </a:solidFill>
                <a:latin typeface="Arial" panose="020B0604020202020204" pitchFamily="34" charset="0"/>
                <a:cs typeface="Arial" panose="020B0604020202020204" pitchFamily="34" charset="0"/>
              </a:rPr>
              <a:t>Pauta 2.2.- Tiempo suficiente.</a:t>
            </a:r>
          </a:p>
          <a:p>
            <a:pPr>
              <a:buClr>
                <a:schemeClr val="accent4"/>
              </a:buClr>
            </a:pPr>
            <a:r>
              <a:rPr lang="es-ES" dirty="0">
                <a:solidFill>
                  <a:schemeClr val="bg1"/>
                </a:solidFill>
                <a:latin typeface="Arial" panose="020B0604020202020204" pitchFamily="34" charset="0"/>
                <a:cs typeface="Arial" panose="020B0604020202020204" pitchFamily="34" charset="0"/>
              </a:rPr>
              <a:t>Pauta 2.3.- Reacción física y psíquica.</a:t>
            </a:r>
          </a:p>
          <a:p>
            <a:pPr>
              <a:buClr>
                <a:schemeClr val="accent4"/>
              </a:buClr>
            </a:pPr>
            <a:r>
              <a:rPr lang="es-ES" dirty="0">
                <a:solidFill>
                  <a:schemeClr val="bg1"/>
                </a:solidFill>
                <a:latin typeface="Arial" panose="020B0604020202020204" pitchFamily="34" charset="0"/>
                <a:cs typeface="Arial" panose="020B0604020202020204" pitchFamily="34" charset="0"/>
              </a:rPr>
              <a:t>Pauta 2.4.- Navegable.</a:t>
            </a:r>
          </a:p>
          <a:p>
            <a:pPr>
              <a:buClr>
                <a:schemeClr val="accent4"/>
              </a:buClr>
            </a:pPr>
            <a:r>
              <a:rPr lang="es-ES" dirty="0">
                <a:solidFill>
                  <a:schemeClr val="bg1"/>
                </a:solidFill>
                <a:latin typeface="Arial" panose="020B0604020202020204" pitchFamily="34" charset="0"/>
                <a:cs typeface="Arial" panose="020B0604020202020204" pitchFamily="34" charset="0"/>
              </a:rPr>
              <a:t>Pauta 2.5.- Modalidades de entrada.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018945" y="734038"/>
            <a:ext cx="3699795" cy="400110"/>
          </a:xfrm>
          <a:prstGeom prst="rect">
            <a:avLst/>
          </a:prstGeom>
          <a:noFill/>
        </p:spPr>
        <p:txBody>
          <a:bodyPr wrap="none" rtlCol="0">
            <a:spAutoFit/>
          </a:bodyPr>
          <a:lstStyle/>
          <a:p>
            <a:r>
              <a:rPr lang="es-ES" sz="2000" dirty="0">
                <a:solidFill>
                  <a:schemeClr val="bg1"/>
                </a:solidFill>
              </a:rPr>
              <a:t>WCAG 2.1: Principio 2 – Operable.</a:t>
            </a:r>
          </a:p>
        </p:txBody>
      </p:sp>
    </p:spTree>
    <p:extLst>
      <p:ext uri="{BB962C8B-B14F-4D97-AF65-F5344CB8AC3E}">
        <p14:creationId xmlns:p14="http://schemas.microsoft.com/office/powerpoint/2010/main" val="1686453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2.1.- Accesible por teclado.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Proporciona acceso a todas las funcionalidades mediante el teclado.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Manejable por teclado, no olvides a los usuarios sin ratón.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2.1.1.- Teclado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2.1.2.- Sin trampas para el foco del teclado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2.1.3.- Teclado (sin excepciones)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2.1.4.- Atajos de teclado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9074" cy="400110"/>
          </a:xfrm>
          <a:prstGeom prst="rect">
            <a:avLst/>
          </a:prstGeom>
          <a:noFill/>
        </p:spPr>
        <p:txBody>
          <a:bodyPr wrap="none" rtlCol="0">
            <a:spAutoFit/>
          </a:bodyPr>
          <a:lstStyle/>
          <a:p>
            <a:r>
              <a:rPr lang="es-ES" sz="2000" dirty="0">
                <a:solidFill>
                  <a:schemeClr val="bg1"/>
                </a:solidFill>
              </a:rPr>
              <a:t>WCAG 2.1: Principio 2 – Operable. Pauta 2.1: Teclado.</a:t>
            </a:r>
          </a:p>
        </p:txBody>
      </p:sp>
    </p:spTree>
    <p:extLst>
      <p:ext uri="{BB962C8B-B14F-4D97-AF65-F5344CB8AC3E}">
        <p14:creationId xmlns:p14="http://schemas.microsoft.com/office/powerpoint/2010/main" val="3512128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2.1.1.- Teclado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puede manejar toda la funcionalidad del contenido a través de una interfaz de teclado sin necesidad de alcanzar una determinada velocidad para cada pulsación de las teclas, excepto cuando la función requiera que la introducción de datos dependa del trayecto de los movimientos del usuario y no solo de los puntos inicial y final. </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2.1.2.- Sin trampas para el foco del teclado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es posible mover el foco a un componente de la página usando el teclado, entonces el foco se puede quitar de ese componente usando sólo el teclado y, si se requiere algo más que las teclas de dirección o de tabulación, se informa a  usuario del método apropiado para mover el foco.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9074" cy="400110"/>
          </a:xfrm>
          <a:prstGeom prst="rect">
            <a:avLst/>
          </a:prstGeom>
          <a:noFill/>
        </p:spPr>
        <p:txBody>
          <a:bodyPr wrap="none" rtlCol="0">
            <a:spAutoFit/>
          </a:bodyPr>
          <a:lstStyle/>
          <a:p>
            <a:r>
              <a:rPr lang="es-ES" sz="2000" dirty="0">
                <a:solidFill>
                  <a:schemeClr val="bg1"/>
                </a:solidFill>
              </a:rPr>
              <a:t>WCAG 2.1: Principio 2 – Operable. Pauta 2.1: Teclado.</a:t>
            </a:r>
          </a:p>
        </p:txBody>
      </p:sp>
    </p:spTree>
    <p:extLst>
      <p:ext uri="{BB962C8B-B14F-4D97-AF65-F5344CB8AC3E}">
        <p14:creationId xmlns:p14="http://schemas.microsoft.com/office/powerpoint/2010/main" val="2604536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524315"/>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2.1.3.- Teclado (sin excepciones)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Toda la funcionalidad del contenido se puede manejar a través de una interfaz de teclado sin requerir una determinada velocidad en la pulsación de las teclas.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2.1.4.- Atajos de teclado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se implementan atajos de teclado usando una sola letra, un número, un signo de puntuación o un símbolo, al menos se puede hacer una de las siguientes acciones:</a:t>
            </a:r>
          </a:p>
          <a:p>
            <a:pPr>
              <a:buClr>
                <a:schemeClr val="accent4"/>
              </a:buClr>
            </a:pPr>
            <a:r>
              <a:rPr lang="es-ES" dirty="0">
                <a:solidFill>
                  <a:schemeClr val="bg1"/>
                </a:solidFill>
                <a:latin typeface="Arial" panose="020B0604020202020204" pitchFamily="34" charset="0"/>
                <a:cs typeface="Arial" panose="020B0604020202020204" pitchFamily="34" charset="0"/>
              </a:rPr>
              <a:t>- Desactivar el atajo de teclado.</a:t>
            </a:r>
          </a:p>
          <a:p>
            <a:pPr>
              <a:buClr>
                <a:schemeClr val="accent4"/>
              </a:buClr>
            </a:pPr>
            <a:r>
              <a:rPr lang="es-ES" dirty="0">
                <a:solidFill>
                  <a:schemeClr val="bg1"/>
                </a:solidFill>
                <a:latin typeface="Arial" panose="020B0604020202020204" pitchFamily="34" charset="0"/>
                <a:cs typeface="Arial" panose="020B0604020202020204" pitchFamily="34" charset="0"/>
              </a:rPr>
              <a:t>- Reasignar el atajo a uno o más caracteres de teclado no imprimible (Control, Alt, etc.).</a:t>
            </a:r>
          </a:p>
          <a:p>
            <a:pPr>
              <a:buClr>
                <a:schemeClr val="accent4"/>
              </a:buClr>
            </a:pPr>
            <a:r>
              <a:rPr lang="es-ES" dirty="0">
                <a:solidFill>
                  <a:schemeClr val="bg1"/>
                </a:solidFill>
                <a:latin typeface="Arial" panose="020B0604020202020204" pitchFamily="34" charset="0"/>
                <a:cs typeface="Arial" panose="020B0604020202020204" pitchFamily="34" charset="0"/>
              </a:rPr>
              <a:t>- Activar el atajo sólo cuando el foco está en el componente que lo controla.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9074" cy="400110"/>
          </a:xfrm>
          <a:prstGeom prst="rect">
            <a:avLst/>
          </a:prstGeom>
          <a:noFill/>
        </p:spPr>
        <p:txBody>
          <a:bodyPr wrap="none" rtlCol="0">
            <a:spAutoFit/>
          </a:bodyPr>
          <a:lstStyle/>
          <a:p>
            <a:r>
              <a:rPr lang="es-ES" sz="2000" dirty="0">
                <a:solidFill>
                  <a:schemeClr val="bg1"/>
                </a:solidFill>
              </a:rPr>
              <a:t>WCAG 2.1: Principio 2 – Operable. Pauta 2.1: Teclado.</a:t>
            </a:r>
          </a:p>
        </p:txBody>
      </p:sp>
    </p:spTree>
    <p:extLst>
      <p:ext uri="{BB962C8B-B14F-4D97-AF65-F5344CB8AC3E}">
        <p14:creationId xmlns:p14="http://schemas.microsoft.com/office/powerpoint/2010/main" val="1778903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2.2.- Tiempo suficiente.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Proporciona a los usuarios el tiempo suficiente para leer y usar 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2.2.1.- Tiempo ajustable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2.2.2.- Poner en pausa, detener, ocultar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2.2.3.- Sin tiempo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2.2.4.- Interrupciones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2.2.5.- </a:t>
            </a:r>
            <a:r>
              <a:rPr lang="es-ES" dirty="0" err="1">
                <a:solidFill>
                  <a:schemeClr val="bg1"/>
                </a:solidFill>
                <a:latin typeface="Arial" panose="020B0604020202020204" pitchFamily="34" charset="0"/>
                <a:cs typeface="Arial" panose="020B0604020202020204" pitchFamily="34" charset="0"/>
              </a:rPr>
              <a:t>Re-autentificación</a:t>
            </a:r>
            <a:r>
              <a:rPr lang="es-ES" dirty="0">
                <a:solidFill>
                  <a:schemeClr val="bg1"/>
                </a:solidFill>
                <a:latin typeface="Arial" panose="020B0604020202020204" pitchFamily="34" charset="0"/>
                <a:cs typeface="Arial" panose="020B0604020202020204" pitchFamily="34" charset="0"/>
              </a:rPr>
              <a:t>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2.2.6.- Límites de tiempo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4586" cy="400110"/>
          </a:xfrm>
          <a:prstGeom prst="rect">
            <a:avLst/>
          </a:prstGeom>
          <a:noFill/>
        </p:spPr>
        <p:txBody>
          <a:bodyPr wrap="none" rtlCol="0">
            <a:spAutoFit/>
          </a:bodyPr>
          <a:lstStyle/>
          <a:p>
            <a:r>
              <a:rPr lang="es-ES" sz="2000" dirty="0">
                <a:solidFill>
                  <a:schemeClr val="bg1"/>
                </a:solidFill>
              </a:rPr>
              <a:t>WCAG 2.1: Principio 2 – Operable. Pauta 2.2: Tiempo.</a:t>
            </a:r>
          </a:p>
        </p:txBody>
      </p:sp>
    </p:spTree>
    <p:extLst>
      <p:ext uri="{BB962C8B-B14F-4D97-AF65-F5344CB8AC3E}">
        <p14:creationId xmlns:p14="http://schemas.microsoft.com/office/powerpoint/2010/main" val="3629473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2.2.1.- Tiempo ajustable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los límites de tiempo impuestos por el contenido, se cumple al menos uno de los siguientes casos:</a:t>
            </a:r>
          </a:p>
          <a:p>
            <a:pPr>
              <a:buClr>
                <a:schemeClr val="accent4"/>
              </a:buClr>
            </a:pPr>
            <a:r>
              <a:rPr lang="es-ES" dirty="0">
                <a:solidFill>
                  <a:schemeClr val="bg1"/>
                </a:solidFill>
                <a:latin typeface="Arial" panose="020B0604020202020204" pitchFamily="34" charset="0"/>
                <a:cs typeface="Arial" panose="020B0604020202020204" pitchFamily="34" charset="0"/>
              </a:rPr>
              <a:t>- El usuario puede eliminar el límite de tiempo antes de alcanzarlo.</a:t>
            </a:r>
          </a:p>
          <a:p>
            <a:pPr>
              <a:buClr>
                <a:schemeClr val="accent4"/>
              </a:buClr>
            </a:pPr>
            <a:r>
              <a:rPr lang="es-ES" dirty="0">
                <a:solidFill>
                  <a:schemeClr val="bg1"/>
                </a:solidFill>
                <a:latin typeface="Arial" panose="020B0604020202020204" pitchFamily="34" charset="0"/>
                <a:cs typeface="Arial" panose="020B0604020202020204" pitchFamily="34" charset="0"/>
              </a:rPr>
              <a:t>- El usuario puede ajustar el límite de tiempo antes de alcanzar dicho límite en un rango amplio de tiempo (al menos 10 veces mayor al tiempo fijado originalmente).</a:t>
            </a:r>
          </a:p>
          <a:p>
            <a:pPr>
              <a:buClr>
                <a:schemeClr val="accent4"/>
              </a:buClr>
            </a:pPr>
            <a:r>
              <a:rPr lang="es-ES" dirty="0">
                <a:solidFill>
                  <a:schemeClr val="bg1"/>
                </a:solidFill>
                <a:latin typeface="Arial" panose="020B0604020202020204" pitchFamily="34" charset="0"/>
                <a:cs typeface="Arial" panose="020B0604020202020204" pitchFamily="34" charset="0"/>
              </a:rPr>
              <a:t>- Se advierte al usuario antes de que el tiempo expire y se le conceden al menos 10 oportunidades de 20 segundos para ampliar el límite con una acción simple (por</a:t>
            </a:r>
          </a:p>
          <a:p>
            <a:pPr>
              <a:buClr>
                <a:schemeClr val="accent4"/>
              </a:buClr>
            </a:pPr>
            <a:r>
              <a:rPr lang="es-ES" dirty="0">
                <a:solidFill>
                  <a:schemeClr val="bg1"/>
                </a:solidFill>
                <a:latin typeface="Arial" panose="020B0604020202020204" pitchFamily="34" charset="0"/>
                <a:cs typeface="Arial" panose="020B0604020202020204" pitchFamily="34" charset="0"/>
              </a:rPr>
              <a:t>ejemplo, presionar la barra espaciadora).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Excepciones:</a:t>
            </a:r>
          </a:p>
          <a:p>
            <a:pPr>
              <a:buClr>
                <a:schemeClr val="accent4"/>
              </a:buClr>
            </a:pPr>
            <a:r>
              <a:rPr lang="es-ES" dirty="0">
                <a:solidFill>
                  <a:schemeClr val="bg1"/>
                </a:solidFill>
                <a:latin typeface="Arial" panose="020B0604020202020204" pitchFamily="34" charset="0"/>
                <a:cs typeface="Arial" panose="020B0604020202020204" pitchFamily="34" charset="0"/>
              </a:rPr>
              <a:t>- El límite de tiempo es un requisito que forma parte de un evento en tiempo real (por ejemplo, una subasta) y no resulta posible ofrecer una alternativa al límite de tiempo.</a:t>
            </a:r>
          </a:p>
          <a:p>
            <a:pPr>
              <a:buClr>
                <a:schemeClr val="accent4"/>
              </a:buClr>
            </a:pPr>
            <a:r>
              <a:rPr lang="es-ES" dirty="0">
                <a:solidFill>
                  <a:schemeClr val="bg1"/>
                </a:solidFill>
                <a:latin typeface="Arial" panose="020B0604020202020204" pitchFamily="34" charset="0"/>
                <a:cs typeface="Arial" panose="020B0604020202020204" pitchFamily="34" charset="0"/>
              </a:rPr>
              <a:t>- El límite de tiempo es esencial y, si se extendiera, invalidaría la actividad.</a:t>
            </a:r>
          </a:p>
          <a:p>
            <a:pPr>
              <a:buClr>
                <a:schemeClr val="accent4"/>
              </a:buClr>
            </a:pPr>
            <a:r>
              <a:rPr lang="es-ES" dirty="0">
                <a:solidFill>
                  <a:schemeClr val="bg1"/>
                </a:solidFill>
                <a:latin typeface="Arial" panose="020B0604020202020204" pitchFamily="34" charset="0"/>
                <a:cs typeface="Arial" panose="020B0604020202020204" pitchFamily="34" charset="0"/>
              </a:rPr>
              <a:t>- El límite de tiempo es mayor a 20 horas.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4586" cy="400110"/>
          </a:xfrm>
          <a:prstGeom prst="rect">
            <a:avLst/>
          </a:prstGeom>
          <a:noFill/>
        </p:spPr>
        <p:txBody>
          <a:bodyPr wrap="none" rtlCol="0">
            <a:spAutoFit/>
          </a:bodyPr>
          <a:lstStyle/>
          <a:p>
            <a:r>
              <a:rPr lang="es-ES" sz="2000" dirty="0">
                <a:solidFill>
                  <a:schemeClr val="bg1"/>
                </a:solidFill>
              </a:rPr>
              <a:t>WCAG 2.1: Principio 2 – Operable. Pauta 2.2: Tiempo.</a:t>
            </a:r>
          </a:p>
        </p:txBody>
      </p:sp>
    </p:spTree>
    <p:extLst>
      <p:ext uri="{BB962C8B-B14F-4D97-AF65-F5344CB8AC3E}">
        <p14:creationId xmlns:p14="http://schemas.microsoft.com/office/powerpoint/2010/main" val="934612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693319"/>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2.2.2.- Poner en pausa, detener, ocultar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la información que se mueve, parpadea o se desplaza, si comienza automáticamente, dura más de 5 segundos y se presenta en paralelo con otro contenido, existe un mecanismo para que el usuario la pueda poner en pausa, detener u ocultar, excepto si el movimiento, parpadeo o desplazamiento es una parte esencial de una actividad.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la información que se actualiza automáticamente, si comienza automáticamente y se presenta en paralelo con otro contenido, existe un mecanismo para que el usuario la pueda poner en pausa, detener u ocultar; o controlar la frecuencia de actualización excepto si la actualización automática es una parte esencial de una actividad.</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4586" cy="400110"/>
          </a:xfrm>
          <a:prstGeom prst="rect">
            <a:avLst/>
          </a:prstGeom>
          <a:noFill/>
        </p:spPr>
        <p:txBody>
          <a:bodyPr wrap="none" rtlCol="0">
            <a:spAutoFit/>
          </a:bodyPr>
          <a:lstStyle/>
          <a:p>
            <a:r>
              <a:rPr lang="es-ES" sz="2000" dirty="0">
                <a:solidFill>
                  <a:schemeClr val="bg1"/>
                </a:solidFill>
              </a:rPr>
              <a:t>WCAG 2.1: Principio 2 – Operable. Pauta 2.2: Tiempo.</a:t>
            </a:r>
          </a:p>
        </p:txBody>
      </p:sp>
    </p:spTree>
    <p:extLst>
      <p:ext uri="{BB962C8B-B14F-4D97-AF65-F5344CB8AC3E}">
        <p14:creationId xmlns:p14="http://schemas.microsoft.com/office/powerpoint/2010/main" val="2000121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2.2.3.- Sin tiempo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tiempo no es parte esencial del evento o actividad presentada por el contenido, exceptuando los medios sincronizados no interactivos y los eventos en tiempo real.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2.2.4.- Interrupciones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usuario puede postergar o suprimir las interrupciones, excepto cuando las</a:t>
            </a:r>
          </a:p>
          <a:p>
            <a:pPr>
              <a:buClr>
                <a:schemeClr val="accent4"/>
              </a:buClr>
            </a:pPr>
            <a:r>
              <a:rPr lang="es-ES" dirty="0">
                <a:solidFill>
                  <a:schemeClr val="bg1"/>
                </a:solidFill>
                <a:latin typeface="Arial" panose="020B0604020202020204" pitchFamily="34" charset="0"/>
                <a:cs typeface="Arial" panose="020B0604020202020204" pitchFamily="34" charset="0"/>
              </a:rPr>
              <a:t>interrupciones implican una emergencia.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4586" cy="400110"/>
          </a:xfrm>
          <a:prstGeom prst="rect">
            <a:avLst/>
          </a:prstGeom>
          <a:noFill/>
        </p:spPr>
        <p:txBody>
          <a:bodyPr wrap="none" rtlCol="0">
            <a:spAutoFit/>
          </a:bodyPr>
          <a:lstStyle/>
          <a:p>
            <a:r>
              <a:rPr lang="es-ES" sz="2000" dirty="0">
                <a:solidFill>
                  <a:schemeClr val="bg1"/>
                </a:solidFill>
              </a:rPr>
              <a:t>WCAG 2.1: Principio 2 – Operable. Pauta 2.2: Tiempo.</a:t>
            </a:r>
          </a:p>
        </p:txBody>
      </p:sp>
    </p:spTree>
    <p:extLst>
      <p:ext uri="{BB962C8B-B14F-4D97-AF65-F5344CB8AC3E}">
        <p14:creationId xmlns:p14="http://schemas.microsoft.com/office/powerpoint/2010/main" val="1817273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2.2.5.- </a:t>
            </a:r>
            <a:r>
              <a:rPr lang="es-ES" b="1" dirty="0" err="1">
                <a:solidFill>
                  <a:schemeClr val="bg1"/>
                </a:solidFill>
                <a:latin typeface="Arial" panose="020B0604020202020204" pitchFamily="34" charset="0"/>
                <a:cs typeface="Arial" panose="020B0604020202020204" pitchFamily="34" charset="0"/>
              </a:rPr>
              <a:t>Re-autentificación</a:t>
            </a:r>
            <a:r>
              <a:rPr lang="es-ES" b="1" dirty="0">
                <a:solidFill>
                  <a:schemeClr val="bg1"/>
                </a:solidFill>
                <a:latin typeface="Arial" panose="020B0604020202020204" pitchFamily="34" charset="0"/>
                <a:cs typeface="Arial" panose="020B0604020202020204" pitchFamily="34" charset="0"/>
              </a:rPr>
              <a:t>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expira una sesión autentificada, el usuario puede continuar su actividad sin perder los datos tras volver a identificarse.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2.2.6.- Límites de tiempo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avisa a los usuarios que su inactividad durante un tiempo determinado puede causar una pérdida de datos, a menos que los datos se conserven durante más de 20 horas sin que el usuario haga nada.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2175445" y="699543"/>
            <a:ext cx="5744586" cy="400110"/>
          </a:xfrm>
          <a:prstGeom prst="rect">
            <a:avLst/>
          </a:prstGeom>
          <a:noFill/>
        </p:spPr>
        <p:txBody>
          <a:bodyPr wrap="none" rtlCol="0">
            <a:spAutoFit/>
          </a:bodyPr>
          <a:lstStyle/>
          <a:p>
            <a:r>
              <a:rPr lang="es-ES" sz="2000" dirty="0">
                <a:solidFill>
                  <a:schemeClr val="bg1"/>
                </a:solidFill>
              </a:rPr>
              <a:t>WCAG 2.1: Principio 2 – Operable. Pauta 2.2: Tiempo.</a:t>
            </a:r>
          </a:p>
        </p:txBody>
      </p:sp>
    </p:spTree>
    <p:extLst>
      <p:ext uri="{BB962C8B-B14F-4D97-AF65-F5344CB8AC3E}">
        <p14:creationId xmlns:p14="http://schemas.microsoft.com/office/powerpoint/2010/main" val="75703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1081391" y="1303506"/>
            <a:ext cx="7743217" cy="2585323"/>
          </a:xfrm>
          <a:prstGeom prst="rect">
            <a:avLst/>
          </a:prstGeom>
          <a:noFill/>
        </p:spPr>
        <p:txBody>
          <a:bodyPr wrap="square" rtlCol="0">
            <a:spAutoFit/>
          </a:bodyPr>
          <a:lstStyle/>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Los redactores de textos, los ilustradores, los grafistas, los fotógrafos, los editores de audio y vídeo, así como las personas que manejan los gestores de contenidos, son los responsables de que los usuarios perciban y comprendan la información que quieren transmitir.</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Palabras clave: simplicidad, legibilidad, sencillez, claridad, apoyo multimedia, descripciones, accesibilidad documental y disminuir el apoyo visual.</a:t>
            </a:r>
          </a:p>
        </p:txBody>
      </p:sp>
      <p:sp>
        <p:nvSpPr>
          <p:cNvPr id="2" name="CuadroTexto 1">
            <a:extLst>
              <a:ext uri="{FF2B5EF4-FFF2-40B4-BE49-F238E27FC236}">
                <a16:creationId xmlns:a16="http://schemas.microsoft.com/office/drawing/2014/main" id="{8845E93D-3F4B-E32A-6488-3BFF98984835}"/>
              </a:ext>
            </a:extLst>
          </p:cNvPr>
          <p:cNvSpPr txBox="1"/>
          <p:nvPr/>
        </p:nvSpPr>
        <p:spPr>
          <a:xfrm>
            <a:off x="2779969" y="709401"/>
            <a:ext cx="4346062" cy="677108"/>
          </a:xfrm>
          <a:prstGeom prst="rect">
            <a:avLst/>
          </a:prstGeom>
          <a:noFill/>
        </p:spPr>
        <p:txBody>
          <a:bodyPr wrap="none" rtlCol="0">
            <a:spAutoFit/>
          </a:bodyPr>
          <a:lstStyle/>
          <a:p>
            <a:r>
              <a:rPr lang="es-ES" sz="2000" dirty="0">
                <a:solidFill>
                  <a:schemeClr val="bg1"/>
                </a:solidFill>
                <a:latin typeface="Arial" panose="020B0604020202020204" pitchFamily="34" charset="0"/>
                <a:cs typeface="Arial" panose="020B0604020202020204" pitchFamily="34" charset="0"/>
              </a:rPr>
              <a:t>Papel de los creadores de contenido</a:t>
            </a:r>
          </a:p>
          <a:p>
            <a:endParaRPr lang="es-ES" dirty="0"/>
          </a:p>
        </p:txBody>
      </p:sp>
    </p:spTree>
    <p:extLst>
      <p:ext uri="{BB962C8B-B14F-4D97-AF65-F5344CB8AC3E}">
        <p14:creationId xmlns:p14="http://schemas.microsoft.com/office/powerpoint/2010/main" val="2792847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585323"/>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2.3.- Reacciones físicas y psíquicas.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No diseñes contenido de un modo que se sepa que puede provocar mareos, vértigos, ataques, espasmos o convulsiones..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2.3.1.- Umbral de tres destellos o menos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2.3.2.- Tres destellos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2.3.3.- Animaciones desde interacciones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120009" cy="400110"/>
          </a:xfrm>
          <a:prstGeom prst="rect">
            <a:avLst/>
          </a:prstGeom>
          <a:noFill/>
        </p:spPr>
        <p:txBody>
          <a:bodyPr wrap="none" rtlCol="0">
            <a:spAutoFit/>
          </a:bodyPr>
          <a:lstStyle/>
          <a:p>
            <a:r>
              <a:rPr lang="es-ES" sz="2000" dirty="0">
                <a:solidFill>
                  <a:schemeClr val="bg1"/>
                </a:solidFill>
              </a:rPr>
              <a:t>WCAG 2.1: Principio 2 – Operable. Pauta 2.3: Reacciones.</a:t>
            </a:r>
          </a:p>
        </p:txBody>
      </p:sp>
    </p:spTree>
    <p:extLst>
      <p:ext uri="{BB962C8B-B14F-4D97-AF65-F5344CB8AC3E}">
        <p14:creationId xmlns:p14="http://schemas.microsoft.com/office/powerpoint/2010/main" val="1337962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2.3.1.- Umbral de tres destellos o menos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páginas web no contienen nada que destelle más de tres veces en un segundo, o el destello está por debajo del umbral de destello general y de destello rojo.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2.3.2.- Tres destellos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páginas web no contienen nada que destellee más de 3 veces por segundo.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2.3.3.- Animaciones desde interacciones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movimientos animados desencadenados por una interacción pueden ser deshabilitados, a menos que la animación sea esencial para la funcionalidad o para la información que se transmite.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120009" cy="400110"/>
          </a:xfrm>
          <a:prstGeom prst="rect">
            <a:avLst/>
          </a:prstGeom>
          <a:noFill/>
        </p:spPr>
        <p:txBody>
          <a:bodyPr wrap="none" rtlCol="0">
            <a:spAutoFit/>
          </a:bodyPr>
          <a:lstStyle/>
          <a:p>
            <a:r>
              <a:rPr lang="es-ES" sz="2000" dirty="0">
                <a:solidFill>
                  <a:schemeClr val="bg1"/>
                </a:solidFill>
              </a:rPr>
              <a:t>WCAG 2.1: Principio 2 – Operable. Pauta 2.3: Reacciones.</a:t>
            </a:r>
          </a:p>
        </p:txBody>
      </p:sp>
    </p:spTree>
    <p:extLst>
      <p:ext uri="{BB962C8B-B14F-4D97-AF65-F5344CB8AC3E}">
        <p14:creationId xmlns:p14="http://schemas.microsoft.com/office/powerpoint/2010/main" val="4171012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524315"/>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2.4.- Arquitectura y navegabilidad.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Proporciona medios para ayudar a los usuarios a navegar, encontrar contenido y determinar dónde se encuentran.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2.4.1.- Evitar bloques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2.4.2.- Titulado de páginas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2.4.3.- Orden del foco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2.4.4.- Propósito de los enlaces (en contexto)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2.4.5.- Múltiples vías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2.4.6.- Encabezados y etiquetas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2.4.7.- Foco visible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2.4.8.- Ubicación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2.4.9.- Propósito de los enlaces (sólo enlaces)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2.4.10.- Encabezados de sección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4203441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585323"/>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2.4.1.- Evitar bloques(A)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Existe un mecanismo que permite al usuario evitar los bloques de contenido que se repiten en múltiples páginas web.</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2.4.2.- Titulado de páginas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páginas web tienen títulos que describen su temática o propósito.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164891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693319"/>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2.4.3.- Orden del foco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se puede navegar secuencialmente por una página web y la secuencia de navegación afecta a su significado o a su manejo, los componentes reciben el foco en un orden que preserva su significado y su operatividad.</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2.4.4.- Propósito de los enlaces (en contexto)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propósito de cada enlace puede ser determinado con sólo el texto del enlace o a través del texto del enlace sumado al contexto del enlace determinado por software, excepto cuando el propósito del enlace resulte ambiguo para los usuarios en general.</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34757041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64633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2.4.4.- Propósito de los enlaces (en contexto)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pic>
        <p:nvPicPr>
          <p:cNvPr id="6" name="Imagen 5">
            <a:extLst>
              <a:ext uri="{FF2B5EF4-FFF2-40B4-BE49-F238E27FC236}">
                <a16:creationId xmlns:a16="http://schemas.microsoft.com/office/drawing/2014/main" id="{052AD837-8808-EBCF-EADD-CA569A9A11FE}"/>
              </a:ext>
            </a:extLst>
          </p:cNvPr>
          <p:cNvPicPr>
            <a:picLocks noChangeAspect="1"/>
          </p:cNvPicPr>
          <p:nvPr/>
        </p:nvPicPr>
        <p:blipFill>
          <a:blip r:embed="rId3"/>
          <a:stretch>
            <a:fillRect/>
          </a:stretch>
        </p:blipFill>
        <p:spPr>
          <a:xfrm>
            <a:off x="1167097" y="2005177"/>
            <a:ext cx="7616979" cy="4502075"/>
          </a:xfrm>
          <a:prstGeom prst="rect">
            <a:avLst/>
          </a:prstGeom>
        </p:spPr>
      </p:pic>
    </p:spTree>
    <p:extLst>
      <p:ext uri="{BB962C8B-B14F-4D97-AF65-F5344CB8AC3E}">
        <p14:creationId xmlns:p14="http://schemas.microsoft.com/office/powerpoint/2010/main" val="2550736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2.4.5.- Múltiples vías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Existe más de un camino para llegar a una página web dentro de un conjunto de páginas web, excepto cuando la página es un paso intermedio o el resultado de un proceso.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2.4.6.- Encabezados y etiquetas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encabezados y las etiquetas describen el tema o propósito.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24107342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2.4.7.- Foco visible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indicador del foco del teclado es visible en cualquier elemento de la interfaz de usuario que sea operable por teclado.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2.4.8.- Ubicación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informa de la ubicación del usuario dentro del conjunto de páginas web.</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1600788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2.4.9.- Propósito de los enlaces (sólo enlaces)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proporciona un mecanismo que permite identificar el propósito de cada enlace con tan sólo el texto del enlace, excepto cuando el propósito del enlace deba resultar ambiguo para los usuarios en general.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2.4.10.- Encabezados de sección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contenido está organizado mediante encabezados de sección.</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92995" y="722424"/>
            <a:ext cx="6044090" cy="400110"/>
          </a:xfrm>
          <a:prstGeom prst="rect">
            <a:avLst/>
          </a:prstGeom>
          <a:noFill/>
        </p:spPr>
        <p:txBody>
          <a:bodyPr wrap="none" rtlCol="0">
            <a:spAutoFit/>
          </a:bodyPr>
          <a:lstStyle/>
          <a:p>
            <a:r>
              <a:rPr lang="es-ES" sz="2000" dirty="0">
                <a:solidFill>
                  <a:schemeClr val="bg1"/>
                </a:solidFill>
              </a:rPr>
              <a:t>WCAG 2.1: Principio 2 – Operable. Pauta 2.4: Navegable.</a:t>
            </a:r>
          </a:p>
        </p:txBody>
      </p:sp>
    </p:spTree>
    <p:extLst>
      <p:ext uri="{BB962C8B-B14F-4D97-AF65-F5344CB8AC3E}">
        <p14:creationId xmlns:p14="http://schemas.microsoft.com/office/powerpoint/2010/main" val="4268935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416320"/>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2.5.- Formas de introducción de la información.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Facilita el uso de las funcionalidades a través de varias modalidades de input, más allá del teclado.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2.5.1.- Gestos del puntero (nuevo)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2.5.2.- Cancelación del puntero (nuevo)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2.5.3.- Etiqueta en el nombre (nuevo)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2.5.4.- Actuación por movimiento (nuevo)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2.5.5.- Tamaño del área de interacción (nuevo)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2.5.6.- Mecanismos de entrada concurrentes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301903" y="722424"/>
            <a:ext cx="7302192" cy="400110"/>
          </a:xfrm>
          <a:prstGeom prst="rect">
            <a:avLst/>
          </a:prstGeom>
          <a:noFill/>
        </p:spPr>
        <p:txBody>
          <a:bodyPr wrap="none" rtlCol="0">
            <a:spAutoFit/>
          </a:bodyPr>
          <a:lstStyle/>
          <a:p>
            <a:r>
              <a:rPr lang="es-ES" sz="2000" dirty="0">
                <a:solidFill>
                  <a:schemeClr val="bg1"/>
                </a:solidFill>
              </a:rPr>
              <a:t>WCAG 2.1: Principio 2 – Operable. Pauta 2.5: Introducir información.</a:t>
            </a:r>
          </a:p>
        </p:txBody>
      </p:sp>
    </p:spTree>
    <p:extLst>
      <p:ext uri="{BB962C8B-B14F-4D97-AF65-F5344CB8AC3E}">
        <p14:creationId xmlns:p14="http://schemas.microsoft.com/office/powerpoint/2010/main" val="419431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1081391" y="1381327"/>
            <a:ext cx="7743217" cy="3139321"/>
          </a:xfrm>
          <a:prstGeom prst="rect">
            <a:avLst/>
          </a:prstGeom>
          <a:noFill/>
        </p:spPr>
        <p:txBody>
          <a:bodyPr wrap="square" rtlCol="0">
            <a:spAutoFit/>
          </a:bodyPr>
          <a:lstStyle/>
          <a:p>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Asegurar el contraste entre el color del texto y del fondo.</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El color puede usarse junto con otros recursos (tamaños, fuentes, textos, iconos, etc.) para crear elementos fáciles de identificar.</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Elementos de los textos que facilitan la lectura.</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Claridad.</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Consistencia en toda la sede.</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Formularios evidentes, intuitivos y colaborativos.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Controles multimedia.</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Reversibilidad en las acciones.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Sencillez en el manejo.</a:t>
            </a:r>
          </a:p>
        </p:txBody>
      </p:sp>
      <p:sp>
        <p:nvSpPr>
          <p:cNvPr id="2" name="CuadroTexto 1">
            <a:extLst>
              <a:ext uri="{FF2B5EF4-FFF2-40B4-BE49-F238E27FC236}">
                <a16:creationId xmlns:a16="http://schemas.microsoft.com/office/drawing/2014/main" id="{5F27B7BF-4191-3C6D-A4AF-2259C9EE1329}"/>
              </a:ext>
            </a:extLst>
          </p:cNvPr>
          <p:cNvSpPr txBox="1"/>
          <p:nvPr/>
        </p:nvSpPr>
        <p:spPr>
          <a:xfrm>
            <a:off x="3420368" y="792404"/>
            <a:ext cx="3065263" cy="677108"/>
          </a:xfrm>
          <a:prstGeom prst="rect">
            <a:avLst/>
          </a:prstGeom>
          <a:noFill/>
        </p:spPr>
        <p:txBody>
          <a:bodyPr wrap="none" rtlCol="0">
            <a:spAutoFit/>
          </a:bodyPr>
          <a:lstStyle/>
          <a:p>
            <a:r>
              <a:rPr lang="es-ES" sz="2000" dirty="0">
                <a:solidFill>
                  <a:schemeClr val="bg1"/>
                </a:solidFill>
                <a:latin typeface="Arial" panose="020B0604020202020204" pitchFamily="34" charset="0"/>
                <a:cs typeface="Arial" panose="020B0604020202020204" pitchFamily="34" charset="0"/>
              </a:rPr>
              <a:t>Papel de los diseñadores</a:t>
            </a:r>
          </a:p>
          <a:p>
            <a:endParaRPr lang="es-ES" dirty="0"/>
          </a:p>
        </p:txBody>
      </p:sp>
    </p:spTree>
    <p:extLst>
      <p:ext uri="{BB962C8B-B14F-4D97-AF65-F5344CB8AC3E}">
        <p14:creationId xmlns:p14="http://schemas.microsoft.com/office/powerpoint/2010/main" val="24646377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2.5.1.- Gestos del puntero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Todas las funcionalidades que usen varios puntos de interacción simultáneos o se basen en un recorrido gestual, deben poder ser operados también por un único punto sin obligar a seguir un recorrido (a menos que el uso de varios puntos o el recorrido sea totalmente esencial).</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2.5.2.- Cancelación del puntero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las funcionalidades que se pueden manejar con un puntero sencillo, al menos se cumple una de las siguientes premisas:</a:t>
            </a:r>
          </a:p>
          <a:p>
            <a:pPr>
              <a:buClr>
                <a:schemeClr val="accent4"/>
              </a:buClr>
            </a:pPr>
            <a:r>
              <a:rPr lang="es-ES" dirty="0">
                <a:solidFill>
                  <a:schemeClr val="bg1"/>
                </a:solidFill>
                <a:latin typeface="Arial" panose="020B0604020202020204" pitchFamily="34" charset="0"/>
                <a:cs typeface="Arial" panose="020B0604020202020204" pitchFamily="34" charset="0"/>
              </a:rPr>
              <a:t>- El evento “abajo” del puntero no se usa para realizar ninguna parte de la función, a menos que sea esencial.</a:t>
            </a:r>
          </a:p>
          <a:p>
            <a:pPr>
              <a:buClr>
                <a:schemeClr val="accent4"/>
              </a:buClr>
            </a:pPr>
            <a:r>
              <a:rPr lang="es-ES" dirty="0">
                <a:solidFill>
                  <a:schemeClr val="bg1"/>
                </a:solidFill>
                <a:latin typeface="Arial" panose="020B0604020202020204" pitchFamily="34" charset="0"/>
                <a:cs typeface="Arial" panose="020B0604020202020204" pitchFamily="34" charset="0"/>
              </a:rPr>
              <a:t>- La finalización de la función está en el evento “arriba”, y existe algún mecanismo para abortar la función antes de realizarse, o deshacer la función una vez hecha.</a:t>
            </a:r>
          </a:p>
          <a:p>
            <a:pPr>
              <a:buClr>
                <a:schemeClr val="accent4"/>
              </a:buClr>
            </a:pPr>
            <a:r>
              <a:rPr lang="es-ES" dirty="0">
                <a:solidFill>
                  <a:schemeClr val="bg1"/>
                </a:solidFill>
                <a:latin typeface="Arial" panose="020B0604020202020204" pitchFamily="34" charset="0"/>
                <a:cs typeface="Arial" panose="020B0604020202020204" pitchFamily="34" charset="0"/>
              </a:rPr>
              <a:t>- El evento “arriba” invierte cualquier resultado del evento “abajo” anterior.</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301903" y="722424"/>
            <a:ext cx="7302192" cy="400110"/>
          </a:xfrm>
          <a:prstGeom prst="rect">
            <a:avLst/>
          </a:prstGeom>
          <a:noFill/>
        </p:spPr>
        <p:txBody>
          <a:bodyPr wrap="none" rtlCol="0">
            <a:spAutoFit/>
          </a:bodyPr>
          <a:lstStyle/>
          <a:p>
            <a:r>
              <a:rPr lang="es-ES" sz="2000" dirty="0">
                <a:solidFill>
                  <a:schemeClr val="bg1"/>
                </a:solidFill>
              </a:rPr>
              <a:t>WCAG 2.1: Principio 2 – Operable. Pauta 2.5: Introducir información.</a:t>
            </a:r>
          </a:p>
        </p:txBody>
      </p:sp>
    </p:spTree>
    <p:extLst>
      <p:ext uri="{BB962C8B-B14F-4D97-AF65-F5344CB8AC3E}">
        <p14:creationId xmlns:p14="http://schemas.microsoft.com/office/powerpoint/2010/main" val="2992925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5078313"/>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2.5.3.- Etiqueta en el nombre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los componentes de interfaz con etiquetas que incluyen texto o imágenes de texto, el nombre accesible contiene el texto que se presenta visualmente. Una buena práctica es poner el texto de la etiqueta al comienzo del nombre accesible.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2.5.4.- Actuación por movimiento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Las funcionalidades que se pueden manejar con el movimiento del dispositivo o del usuario pueden ser operadas por componentes de la interfaz de usuario, y la respuesta al movimiento puede ser deshabilitada para prevenir una activación accidental.</a:t>
            </a:r>
          </a:p>
          <a:p>
            <a:pPr>
              <a:buClr>
                <a:schemeClr val="accent4"/>
              </a:buClr>
            </a:pPr>
            <a:r>
              <a:rPr lang="es-ES" dirty="0">
                <a:solidFill>
                  <a:schemeClr val="bg1"/>
                </a:solidFill>
                <a:latin typeface="Arial" panose="020B0604020202020204" pitchFamily="34" charset="0"/>
                <a:cs typeface="Arial" panose="020B0604020202020204" pitchFamily="34" charset="0"/>
              </a:rPr>
              <a:t>Excepciones:</a:t>
            </a:r>
          </a:p>
          <a:p>
            <a:pPr>
              <a:buClr>
                <a:schemeClr val="accent4"/>
              </a:buClr>
            </a:pPr>
            <a:r>
              <a:rPr lang="es-ES" dirty="0">
                <a:solidFill>
                  <a:schemeClr val="bg1"/>
                </a:solidFill>
                <a:latin typeface="Arial" panose="020B0604020202020204" pitchFamily="34" charset="0"/>
                <a:cs typeface="Arial" panose="020B0604020202020204" pitchFamily="34" charset="0"/>
              </a:rPr>
              <a:t>- La interfaz lo permite: se usa el movimiento para operar la funcionalidad mediante una interfaz compatible con la accesibilidad.</a:t>
            </a:r>
          </a:p>
          <a:p>
            <a:pPr>
              <a:buClr>
                <a:schemeClr val="accent4"/>
              </a:buClr>
            </a:pPr>
            <a:r>
              <a:rPr lang="es-ES" dirty="0">
                <a:solidFill>
                  <a:schemeClr val="bg1"/>
                </a:solidFill>
                <a:latin typeface="Arial" panose="020B0604020202020204" pitchFamily="34" charset="0"/>
                <a:cs typeface="Arial" panose="020B0604020202020204" pitchFamily="34" charset="0"/>
              </a:rPr>
              <a:t>- El movimiento es esencial para la funcionalidad y si no se hiciera se invalidaría la</a:t>
            </a:r>
          </a:p>
          <a:p>
            <a:pPr>
              <a:buClr>
                <a:schemeClr val="accent4"/>
              </a:buClr>
            </a:pPr>
            <a:r>
              <a:rPr lang="es-ES" dirty="0">
                <a:solidFill>
                  <a:schemeClr val="bg1"/>
                </a:solidFill>
                <a:latin typeface="Arial" panose="020B0604020202020204" pitchFamily="34" charset="0"/>
                <a:cs typeface="Arial" panose="020B0604020202020204" pitchFamily="34" charset="0"/>
              </a:rPr>
              <a:t>Actividad.</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301903" y="722424"/>
            <a:ext cx="7302192" cy="400110"/>
          </a:xfrm>
          <a:prstGeom prst="rect">
            <a:avLst/>
          </a:prstGeom>
          <a:noFill/>
        </p:spPr>
        <p:txBody>
          <a:bodyPr wrap="none" rtlCol="0">
            <a:spAutoFit/>
          </a:bodyPr>
          <a:lstStyle/>
          <a:p>
            <a:r>
              <a:rPr lang="es-ES" sz="2000" dirty="0">
                <a:solidFill>
                  <a:schemeClr val="bg1"/>
                </a:solidFill>
              </a:rPr>
              <a:t>WCAG 2.1: Principio 2 – Operable. Pauta 2.5: Introducir información.</a:t>
            </a:r>
          </a:p>
        </p:txBody>
      </p:sp>
    </p:spTree>
    <p:extLst>
      <p:ext uri="{BB962C8B-B14F-4D97-AF65-F5344CB8AC3E}">
        <p14:creationId xmlns:p14="http://schemas.microsoft.com/office/powerpoint/2010/main" val="6130825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2.5.5.- Tamaño del área de interacción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tamaño mínimo de las áreas interactivas debe ser 44 por 44 píxeles CSS.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Excepciones:</a:t>
            </a:r>
          </a:p>
          <a:p>
            <a:pPr>
              <a:buClr>
                <a:schemeClr val="accent4"/>
              </a:buClr>
            </a:pPr>
            <a:r>
              <a:rPr lang="es-ES" dirty="0">
                <a:solidFill>
                  <a:schemeClr val="bg1"/>
                </a:solidFill>
                <a:latin typeface="Arial" panose="020B0604020202020204" pitchFamily="34" charset="0"/>
                <a:cs typeface="Arial" panose="020B0604020202020204" pitchFamily="34" charset="0"/>
              </a:rPr>
              <a:t>- Existe un enlace o control equivalente en la misma página que cumple esas medidas mínimas.</a:t>
            </a:r>
          </a:p>
          <a:p>
            <a:pPr>
              <a:buClr>
                <a:schemeClr val="accent4"/>
              </a:buClr>
            </a:pPr>
            <a:r>
              <a:rPr lang="es-ES" dirty="0">
                <a:solidFill>
                  <a:schemeClr val="bg1"/>
                </a:solidFill>
                <a:latin typeface="Arial" panose="020B0604020202020204" pitchFamily="34" charset="0"/>
                <a:cs typeface="Arial" panose="020B0604020202020204" pitchFamily="34" charset="0"/>
              </a:rPr>
              <a:t>- El área está dentro de una frase o un bloque de texto.</a:t>
            </a:r>
          </a:p>
          <a:p>
            <a:pPr>
              <a:buClr>
                <a:schemeClr val="accent4"/>
              </a:buClr>
            </a:pPr>
            <a:r>
              <a:rPr lang="es-ES" dirty="0">
                <a:solidFill>
                  <a:schemeClr val="bg1"/>
                </a:solidFill>
                <a:latin typeface="Arial" panose="020B0604020202020204" pitchFamily="34" charset="0"/>
                <a:cs typeface="Arial" panose="020B0604020202020204" pitchFamily="34" charset="0"/>
              </a:rPr>
              <a:t>- El tamaño del área lo determina automáticamente el agente de usuario y no es modificada por el autor.</a:t>
            </a:r>
          </a:p>
          <a:p>
            <a:pPr>
              <a:buClr>
                <a:schemeClr val="accent4"/>
              </a:buClr>
            </a:pPr>
            <a:r>
              <a:rPr lang="es-ES" dirty="0">
                <a:solidFill>
                  <a:schemeClr val="bg1"/>
                </a:solidFill>
                <a:latin typeface="Arial" panose="020B0604020202020204" pitchFamily="34" charset="0"/>
                <a:cs typeface="Arial" panose="020B0604020202020204" pitchFamily="34" charset="0"/>
              </a:rPr>
              <a:t>- Es esencial que el área tenga un tamaño menor para la información que muestra.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2.5.6.- Mecanismos de entrada concurrentes (nuevo)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contenido web no restringe el uso de las diferentes formas de introducir información excepto cuando la restricción es esencial, obligatoria para garantizar la seguridad del contenido, o requerida para respetar las preferencias del usuario.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301903" y="722424"/>
            <a:ext cx="7302192" cy="400110"/>
          </a:xfrm>
          <a:prstGeom prst="rect">
            <a:avLst/>
          </a:prstGeom>
          <a:noFill/>
        </p:spPr>
        <p:txBody>
          <a:bodyPr wrap="none" rtlCol="0">
            <a:spAutoFit/>
          </a:bodyPr>
          <a:lstStyle/>
          <a:p>
            <a:r>
              <a:rPr lang="es-ES" sz="2000" dirty="0">
                <a:solidFill>
                  <a:schemeClr val="bg1"/>
                </a:solidFill>
              </a:rPr>
              <a:t>WCAG 2.1: Principio 2 – Operable. Pauta 2.5: Introducir información.</a:t>
            </a:r>
          </a:p>
        </p:txBody>
      </p:sp>
    </p:spTree>
    <p:extLst>
      <p:ext uri="{BB962C8B-B14F-4D97-AF65-F5344CB8AC3E}">
        <p14:creationId xmlns:p14="http://schemas.microsoft.com/office/powerpoint/2010/main" val="3944733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3.1.- </a:t>
            </a:r>
            <a:r>
              <a:rPr lang="es-ES" sz="1800" dirty="0">
                <a:solidFill>
                  <a:schemeClr val="bg1"/>
                </a:solidFill>
              </a:rPr>
              <a:t>Fácil de leer y comprender.</a:t>
            </a: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Haz que los contenidos textuales resulten fáciles de leer y comprensibles.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3.1.1.- Idioma de la página. (A)</a:t>
            </a:r>
          </a:p>
          <a:p>
            <a:pPr>
              <a:buClr>
                <a:schemeClr val="accent4"/>
              </a:buClr>
            </a:pPr>
            <a:r>
              <a:rPr lang="es-ES" dirty="0">
                <a:solidFill>
                  <a:schemeClr val="bg1"/>
                </a:solidFill>
                <a:latin typeface="Arial" panose="020B0604020202020204" pitchFamily="34" charset="0"/>
                <a:cs typeface="Arial" panose="020B0604020202020204" pitchFamily="34" charset="0"/>
              </a:rPr>
              <a:t>Criterio 3.1.2.- Idioma de las partes de la página.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3.1.3.- Palabras inusuales.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3.1.4.- Abreviaturas.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3.1.5.- Nivel de lectura.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3.1.6.- Pronunciación.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898940" y="719046"/>
            <a:ext cx="8108117" cy="400110"/>
          </a:xfrm>
          <a:prstGeom prst="rect">
            <a:avLst/>
          </a:prstGeom>
          <a:noFill/>
        </p:spPr>
        <p:txBody>
          <a:bodyPr wrap="none" rtlCol="0">
            <a:spAutoFit/>
          </a:bodyPr>
          <a:lstStyle/>
          <a:p>
            <a:r>
              <a:rPr lang="es-ES" sz="2000" dirty="0">
                <a:solidFill>
                  <a:schemeClr val="bg1"/>
                </a:solidFill>
              </a:rPr>
              <a:t>WCAG 2.1: Principio 3 – Comprensible. Pauta 3.1: Fácil de leer y comprender.</a:t>
            </a:r>
          </a:p>
        </p:txBody>
      </p:sp>
    </p:spTree>
    <p:extLst>
      <p:ext uri="{BB962C8B-B14F-4D97-AF65-F5344CB8AC3E}">
        <p14:creationId xmlns:p14="http://schemas.microsoft.com/office/powerpoint/2010/main" val="19847750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970318"/>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3.1.1.- Idioma de la página.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idioma predeterminado de cada página web puede ser determinado por software.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3.1.2.- Idioma de las partes de la página.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idioma de cada pasaje o frase en el contenido puede ser determinado por software.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Excepciones: nombres propios, términos técnicos, palabras en un idioma</a:t>
            </a:r>
          </a:p>
          <a:p>
            <a:pPr>
              <a:buClr>
                <a:schemeClr val="accent4"/>
              </a:buClr>
            </a:pPr>
            <a:r>
              <a:rPr lang="es-ES" dirty="0">
                <a:solidFill>
                  <a:schemeClr val="bg1"/>
                </a:solidFill>
                <a:latin typeface="Arial" panose="020B0604020202020204" pitchFamily="34" charset="0"/>
                <a:cs typeface="Arial" panose="020B0604020202020204" pitchFamily="34" charset="0"/>
              </a:rPr>
              <a:t>indeterminado y palabras o frases que se han asimilado al idioma del texto que las rodea.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898940" y="719046"/>
            <a:ext cx="8108117" cy="400110"/>
          </a:xfrm>
          <a:prstGeom prst="rect">
            <a:avLst/>
          </a:prstGeom>
          <a:noFill/>
        </p:spPr>
        <p:txBody>
          <a:bodyPr wrap="none" rtlCol="0">
            <a:spAutoFit/>
          </a:bodyPr>
          <a:lstStyle/>
          <a:p>
            <a:r>
              <a:rPr lang="es-ES" sz="2000" dirty="0">
                <a:solidFill>
                  <a:schemeClr val="bg1"/>
                </a:solidFill>
              </a:rPr>
              <a:t>WCAG 2.1: Principio 3 – Comprensible. Pauta 3.1: Fácil de leer y comprender.</a:t>
            </a:r>
          </a:p>
        </p:txBody>
      </p:sp>
    </p:spTree>
    <p:extLst>
      <p:ext uri="{BB962C8B-B14F-4D97-AF65-F5344CB8AC3E}">
        <p14:creationId xmlns:p14="http://schemas.microsoft.com/office/powerpoint/2010/main" val="25580101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3.1.3.- Palabras inusuales.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proporciona un mecanismo para identificar las definiciones específicas de palabras o frases usadas de modo inusual o restringido, incluyendo las expresiones idiomáticas y la jerga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3.1.4.- Abreviaturas.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proporciona un mecanismo para identificar la forma expandida o el significado de las abreviaturas.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898940" y="719046"/>
            <a:ext cx="8108117" cy="400110"/>
          </a:xfrm>
          <a:prstGeom prst="rect">
            <a:avLst/>
          </a:prstGeom>
          <a:noFill/>
        </p:spPr>
        <p:txBody>
          <a:bodyPr wrap="none" rtlCol="0">
            <a:spAutoFit/>
          </a:bodyPr>
          <a:lstStyle/>
          <a:p>
            <a:r>
              <a:rPr lang="es-ES" sz="2000" dirty="0">
                <a:solidFill>
                  <a:schemeClr val="bg1"/>
                </a:solidFill>
              </a:rPr>
              <a:t>WCAG 2.1: Principio 3 – Comprensible. Pauta 3.1: Fácil de leer y comprender.</a:t>
            </a:r>
          </a:p>
        </p:txBody>
      </p:sp>
    </p:spTree>
    <p:extLst>
      <p:ext uri="{BB962C8B-B14F-4D97-AF65-F5344CB8AC3E}">
        <p14:creationId xmlns:p14="http://schemas.microsoft.com/office/powerpoint/2010/main" val="265823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3.1.5.- Nivel de lectura.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un texto requiere un nivel de lectura más avanzado que el nivel mínimo de</a:t>
            </a:r>
          </a:p>
          <a:p>
            <a:pPr>
              <a:buClr>
                <a:schemeClr val="accent4"/>
              </a:buClr>
            </a:pPr>
            <a:r>
              <a:rPr lang="es-ES" dirty="0">
                <a:solidFill>
                  <a:schemeClr val="bg1"/>
                </a:solidFill>
                <a:latin typeface="Arial" panose="020B0604020202020204" pitchFamily="34" charset="0"/>
                <a:cs typeface="Arial" panose="020B0604020202020204" pitchFamily="34" charset="0"/>
              </a:rPr>
              <a:t>educación secundaria, una vez que se han eliminado nombres propios y títulos, se</a:t>
            </a:r>
          </a:p>
          <a:p>
            <a:pPr>
              <a:buClr>
                <a:schemeClr val="accent4"/>
              </a:buClr>
            </a:pPr>
            <a:r>
              <a:rPr lang="es-ES" dirty="0">
                <a:solidFill>
                  <a:schemeClr val="bg1"/>
                </a:solidFill>
                <a:latin typeface="Arial" panose="020B0604020202020204" pitchFamily="34" charset="0"/>
                <a:cs typeface="Arial" panose="020B0604020202020204" pitchFamily="34" charset="0"/>
              </a:rPr>
              <a:t>proporciona un contenido suplementario o una versión que no requiere un nivel de lectura mayor a ese nivel educativo.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3.1.6.- Pronunciación.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el significado de una palabra resulte ambiguo si no se conoce su pronunciación dentro del contexto, se proporciona un mecanismo para indicar su pronunciación.</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898940" y="719046"/>
            <a:ext cx="8108117" cy="400110"/>
          </a:xfrm>
          <a:prstGeom prst="rect">
            <a:avLst/>
          </a:prstGeom>
          <a:noFill/>
        </p:spPr>
        <p:txBody>
          <a:bodyPr wrap="none" rtlCol="0">
            <a:spAutoFit/>
          </a:bodyPr>
          <a:lstStyle/>
          <a:p>
            <a:r>
              <a:rPr lang="es-ES" sz="2000" dirty="0">
                <a:solidFill>
                  <a:schemeClr val="bg1"/>
                </a:solidFill>
              </a:rPr>
              <a:t>WCAG 2.1: Principio 3 – Comprensible. Pauta 3.1: Fácil de leer y comprender.</a:t>
            </a:r>
          </a:p>
        </p:txBody>
      </p:sp>
    </p:spTree>
    <p:extLst>
      <p:ext uri="{BB962C8B-B14F-4D97-AF65-F5344CB8AC3E}">
        <p14:creationId xmlns:p14="http://schemas.microsoft.com/office/powerpoint/2010/main" val="618389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3.2.- </a:t>
            </a:r>
            <a:r>
              <a:rPr lang="es-ES" sz="1800" dirty="0">
                <a:solidFill>
                  <a:schemeClr val="bg1"/>
                </a:solidFill>
              </a:rPr>
              <a:t>Página predecible.</a:t>
            </a: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Haz que las páginas web aparezcan y se manejen de manera predecible.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3.2.1.- Al recibir el foco.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3.2.2.- Al recibir entradas.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3.2.3.- Navegación coherente.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3.2.4.- Identificación consistente.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3.2.5.- Cambios a petición.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683129" y="722424"/>
            <a:ext cx="6539739" cy="400110"/>
          </a:xfrm>
          <a:prstGeom prst="rect">
            <a:avLst/>
          </a:prstGeom>
          <a:noFill/>
        </p:spPr>
        <p:txBody>
          <a:bodyPr wrap="none" rtlCol="0">
            <a:spAutoFit/>
          </a:bodyPr>
          <a:lstStyle/>
          <a:p>
            <a:r>
              <a:rPr lang="es-ES" sz="2000" dirty="0">
                <a:solidFill>
                  <a:schemeClr val="bg1"/>
                </a:solidFill>
              </a:rPr>
              <a:t>WCAG 2.1: Principio 3 – Comprensible. Pauta 3.2: Predecible.</a:t>
            </a:r>
          </a:p>
        </p:txBody>
      </p:sp>
    </p:spTree>
    <p:extLst>
      <p:ext uri="{BB962C8B-B14F-4D97-AF65-F5344CB8AC3E}">
        <p14:creationId xmlns:p14="http://schemas.microsoft.com/office/powerpoint/2010/main" val="36743108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3.2.1.- Al recibir el foco.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Cuando cualquier componente recibe el foco, no se inicia ningún cambio en el contexto.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3.2.2.- Al recibir entradas.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El cambio de estado en cualquier componente de la interfaz de usuario no provoca</a:t>
            </a:r>
          </a:p>
          <a:p>
            <a:pPr>
              <a:buClr>
                <a:schemeClr val="accent4"/>
              </a:buClr>
            </a:pPr>
            <a:r>
              <a:rPr lang="es-ES" dirty="0">
                <a:solidFill>
                  <a:schemeClr val="bg1"/>
                </a:solidFill>
                <a:latin typeface="Arial" panose="020B0604020202020204" pitchFamily="34" charset="0"/>
                <a:cs typeface="Arial" panose="020B0604020202020204" pitchFamily="34" charset="0"/>
              </a:rPr>
              <a:t>automáticamente un cambio en el contexto a menos que el usuario haya sido advertido de ese comportamiento antes de usar el componente.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683129" y="722424"/>
            <a:ext cx="6539739" cy="400110"/>
          </a:xfrm>
          <a:prstGeom prst="rect">
            <a:avLst/>
          </a:prstGeom>
          <a:noFill/>
        </p:spPr>
        <p:txBody>
          <a:bodyPr wrap="none" rtlCol="0">
            <a:spAutoFit/>
          </a:bodyPr>
          <a:lstStyle/>
          <a:p>
            <a:r>
              <a:rPr lang="es-ES" sz="2000" dirty="0">
                <a:solidFill>
                  <a:schemeClr val="bg1"/>
                </a:solidFill>
              </a:rPr>
              <a:t>WCAG 2.1: Principio 3 – Comprensible. Pauta 3.2: Predecible.</a:t>
            </a:r>
          </a:p>
        </p:txBody>
      </p:sp>
    </p:spTree>
    <p:extLst>
      <p:ext uri="{BB962C8B-B14F-4D97-AF65-F5344CB8AC3E}">
        <p14:creationId xmlns:p14="http://schemas.microsoft.com/office/powerpoint/2010/main" val="1454984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3.2.3.- Navegación coherente.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mecanismos de navegación que se repiten en múltiples páginas web dentro de un conjunto de páginas web aparecen siempre en el mismo orden relativo cada vez que se repiten, a menos que el cambio sea provocado por el propio usuario.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3.2.4.- Identificación consistente.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componentes que tienen la misma funcionalidad dentro de un conjunto de páginas web son identificados de manera consistente.</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683129" y="722424"/>
            <a:ext cx="6539739" cy="400110"/>
          </a:xfrm>
          <a:prstGeom prst="rect">
            <a:avLst/>
          </a:prstGeom>
          <a:noFill/>
        </p:spPr>
        <p:txBody>
          <a:bodyPr wrap="none" rtlCol="0">
            <a:spAutoFit/>
          </a:bodyPr>
          <a:lstStyle/>
          <a:p>
            <a:r>
              <a:rPr lang="es-ES" sz="2000" dirty="0">
                <a:solidFill>
                  <a:schemeClr val="bg1"/>
                </a:solidFill>
              </a:rPr>
              <a:t>WCAG 2.1: Principio 3 – Comprensible. Pauta 3.2: Predecible.</a:t>
            </a:r>
          </a:p>
        </p:txBody>
      </p:sp>
    </p:spTree>
    <p:extLst>
      <p:ext uri="{BB962C8B-B14F-4D97-AF65-F5344CB8AC3E}">
        <p14:creationId xmlns:p14="http://schemas.microsoft.com/office/powerpoint/2010/main" val="278724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330739"/>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1081391" y="1303506"/>
            <a:ext cx="7743217" cy="3693319"/>
          </a:xfrm>
          <a:prstGeom prst="rect">
            <a:avLst/>
          </a:prstGeom>
          <a:noFill/>
        </p:spPr>
        <p:txBody>
          <a:bodyPr wrap="square" rtlCol="0">
            <a:spAutoFit/>
          </a:bodyPr>
          <a:lstStyle/>
          <a:p>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Seguir correctamente los estándares de los lenguajes empleados.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Utilizar la codificación semántica.</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Identificación clara de los enlaces y de su destino.</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Ayuda a la hora de cumplimentar formularios.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Separar archivos.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Usar textos y no imágenes de textos.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Orden correcto de lectura y jerarquización de los textos.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Información al visitante de sus acciones.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Visualización correcta en diferentes pantallas, dispositivos y navegadores.</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Evitar refrescos de página y pérdidas de tiempo.</a:t>
            </a:r>
          </a:p>
          <a:p>
            <a:pPr marL="285750" indent="-285750">
              <a:buClr>
                <a:schemeClr val="accent4"/>
              </a:buClr>
              <a:buFont typeface="Wingdings" panose="05000000000000000000" pitchFamily="2" charset="2"/>
              <a:buChar char="Ø"/>
            </a:pPr>
            <a:r>
              <a:rPr lang="es-ES" dirty="0">
                <a:solidFill>
                  <a:schemeClr val="bg1"/>
                </a:solidFill>
                <a:latin typeface="Arial" panose="020B0604020202020204" pitchFamily="34" charset="0"/>
                <a:cs typeface="Arial" panose="020B0604020202020204" pitchFamily="34" charset="0"/>
              </a:rPr>
              <a:t>Indicar el idioma de la página para facilitar el trabajo a los lectores.</a:t>
            </a:r>
          </a:p>
        </p:txBody>
      </p:sp>
      <p:sp>
        <p:nvSpPr>
          <p:cNvPr id="2" name="CuadroTexto 1">
            <a:extLst>
              <a:ext uri="{FF2B5EF4-FFF2-40B4-BE49-F238E27FC236}">
                <a16:creationId xmlns:a16="http://schemas.microsoft.com/office/drawing/2014/main" id="{B1594066-80BB-4C11-C3A5-3458136CD453}"/>
              </a:ext>
            </a:extLst>
          </p:cNvPr>
          <p:cNvSpPr txBox="1"/>
          <p:nvPr/>
        </p:nvSpPr>
        <p:spPr>
          <a:xfrm>
            <a:off x="3235222" y="792404"/>
            <a:ext cx="3435556" cy="677108"/>
          </a:xfrm>
          <a:prstGeom prst="rect">
            <a:avLst/>
          </a:prstGeom>
          <a:noFill/>
        </p:spPr>
        <p:txBody>
          <a:bodyPr wrap="none" rtlCol="0">
            <a:spAutoFit/>
          </a:bodyPr>
          <a:lstStyle/>
          <a:p>
            <a:r>
              <a:rPr lang="es-ES" sz="2000" dirty="0">
                <a:solidFill>
                  <a:schemeClr val="bg1"/>
                </a:solidFill>
                <a:latin typeface="Arial" panose="020B0604020202020204" pitchFamily="34" charset="0"/>
                <a:cs typeface="Arial" panose="020B0604020202020204" pitchFamily="34" charset="0"/>
              </a:rPr>
              <a:t>Papel de los desarrolladores</a:t>
            </a:r>
          </a:p>
          <a:p>
            <a:endParaRPr lang="es-ES" dirty="0"/>
          </a:p>
        </p:txBody>
      </p:sp>
    </p:spTree>
    <p:extLst>
      <p:ext uri="{BB962C8B-B14F-4D97-AF65-F5344CB8AC3E}">
        <p14:creationId xmlns:p14="http://schemas.microsoft.com/office/powerpoint/2010/main" val="2501872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1200329"/>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Criterio 3.2.5.- Cambios a petición.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Los cambios en el contexto son iniciados únicamente a solicitud del usuario o se</a:t>
            </a:r>
          </a:p>
          <a:p>
            <a:pPr>
              <a:buClr>
                <a:schemeClr val="accent4"/>
              </a:buClr>
            </a:pPr>
            <a:r>
              <a:rPr lang="es-ES" dirty="0">
                <a:solidFill>
                  <a:schemeClr val="bg1"/>
                </a:solidFill>
                <a:latin typeface="Arial" panose="020B0604020202020204" pitchFamily="34" charset="0"/>
                <a:cs typeface="Arial" panose="020B0604020202020204" pitchFamily="34" charset="0"/>
              </a:rPr>
              <a:t>proporciona un mecanismo para detener tales cambios.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683129" y="722424"/>
            <a:ext cx="6539739" cy="400110"/>
          </a:xfrm>
          <a:prstGeom prst="rect">
            <a:avLst/>
          </a:prstGeom>
          <a:noFill/>
        </p:spPr>
        <p:txBody>
          <a:bodyPr wrap="none" rtlCol="0">
            <a:spAutoFit/>
          </a:bodyPr>
          <a:lstStyle/>
          <a:p>
            <a:r>
              <a:rPr lang="es-ES" sz="2000" dirty="0">
                <a:solidFill>
                  <a:schemeClr val="bg1"/>
                </a:solidFill>
              </a:rPr>
              <a:t>WCAG 2.1: Principio 3 – Comprensible. Pauta 3.2: Predecible.</a:t>
            </a:r>
          </a:p>
        </p:txBody>
      </p:sp>
    </p:spTree>
    <p:extLst>
      <p:ext uri="{BB962C8B-B14F-4D97-AF65-F5344CB8AC3E}">
        <p14:creationId xmlns:p14="http://schemas.microsoft.com/office/powerpoint/2010/main" val="22995370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Pauta 3.3.- </a:t>
            </a:r>
            <a:r>
              <a:rPr lang="es-ES" sz="1800" dirty="0">
                <a:solidFill>
                  <a:schemeClr val="bg1"/>
                </a:solidFill>
              </a:rPr>
              <a:t>Ayuda en la introducción de datos.</a:t>
            </a: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Ayuda a los usuarios a evitar y corregir los errores.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3.3.1.- Identificación de errores.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3.3.2.- Etiquetas o instrucciones. (A)</a:t>
            </a:r>
          </a:p>
          <a:p>
            <a:pPr>
              <a:buClr>
                <a:schemeClr val="accent4"/>
              </a:buClr>
            </a:pPr>
            <a:r>
              <a:rPr lang="es-ES" dirty="0">
                <a:solidFill>
                  <a:schemeClr val="bg1"/>
                </a:solidFill>
                <a:latin typeface="Arial" panose="020B0604020202020204" pitchFamily="34" charset="0"/>
                <a:cs typeface="Arial" panose="020B0604020202020204" pitchFamily="34" charset="0"/>
              </a:rPr>
              <a:t>Criterio 3.3.3.- Sugerencias ante errores.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3.3.4.- Prevención de errores en páginas legales, financieras… (AA)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3.3.5.- Ayuda. (AAA)</a:t>
            </a:r>
          </a:p>
          <a:p>
            <a:pPr>
              <a:buClr>
                <a:schemeClr val="accent4"/>
              </a:buClr>
            </a:pPr>
            <a:r>
              <a:rPr lang="es-ES" dirty="0">
                <a:solidFill>
                  <a:schemeClr val="bg1"/>
                </a:solidFill>
                <a:latin typeface="Arial" panose="020B0604020202020204" pitchFamily="34" charset="0"/>
                <a:cs typeface="Arial" panose="020B0604020202020204" pitchFamily="34" charset="0"/>
              </a:rPr>
              <a:t>Criterio 3.3.6.- Prevención de errores en todo tipo de páginas (AAA)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57921" y="734038"/>
            <a:ext cx="6190156" cy="400110"/>
          </a:xfrm>
          <a:prstGeom prst="rect">
            <a:avLst/>
          </a:prstGeom>
          <a:noFill/>
        </p:spPr>
        <p:txBody>
          <a:bodyPr wrap="none" rtlCol="0">
            <a:spAutoFit/>
          </a:bodyPr>
          <a:lstStyle/>
          <a:p>
            <a:r>
              <a:rPr lang="es-ES" sz="2000" dirty="0">
                <a:solidFill>
                  <a:schemeClr val="bg1"/>
                </a:solidFill>
              </a:rPr>
              <a:t>WCAG 2.1: Principio 3 – Comprensible. Pauta 3.3: Ayudas.</a:t>
            </a:r>
          </a:p>
        </p:txBody>
      </p:sp>
    </p:spTree>
    <p:extLst>
      <p:ext uri="{BB962C8B-B14F-4D97-AF65-F5344CB8AC3E}">
        <p14:creationId xmlns:p14="http://schemas.microsoft.com/office/powerpoint/2010/main" val="334994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139321"/>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3.3.1.- Identificación de errores.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se detecta automáticamente un error en la entrada de datos:</a:t>
            </a:r>
          </a:p>
          <a:p>
            <a:pPr>
              <a:buClr>
                <a:schemeClr val="accent4"/>
              </a:buClr>
            </a:pPr>
            <a:r>
              <a:rPr lang="es-ES" dirty="0">
                <a:solidFill>
                  <a:schemeClr val="bg1"/>
                </a:solidFill>
                <a:latin typeface="Arial" panose="020B0604020202020204" pitchFamily="34" charset="0"/>
                <a:cs typeface="Arial" panose="020B0604020202020204" pitchFamily="34" charset="0"/>
              </a:rPr>
              <a:t>- se identifica el elemento erróneo y</a:t>
            </a:r>
          </a:p>
          <a:p>
            <a:pPr>
              <a:buClr>
                <a:schemeClr val="accent4"/>
              </a:buClr>
            </a:pPr>
            <a:r>
              <a:rPr lang="es-ES" dirty="0">
                <a:solidFill>
                  <a:schemeClr val="bg1"/>
                </a:solidFill>
                <a:latin typeface="Arial" panose="020B0604020202020204" pitchFamily="34" charset="0"/>
                <a:cs typeface="Arial" panose="020B0604020202020204" pitchFamily="34" charset="0"/>
              </a:rPr>
              <a:t>- se describe el error al usuario mediante un texto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3.3.2.- Etiquetas o instrucciones.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proporcionan etiquetas o instrucciones cuando el contenido requiere la introducción de datos por parte del usuario.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57921" y="734038"/>
            <a:ext cx="6190156" cy="400110"/>
          </a:xfrm>
          <a:prstGeom prst="rect">
            <a:avLst/>
          </a:prstGeom>
          <a:noFill/>
        </p:spPr>
        <p:txBody>
          <a:bodyPr wrap="none" rtlCol="0">
            <a:spAutoFit/>
          </a:bodyPr>
          <a:lstStyle/>
          <a:p>
            <a:r>
              <a:rPr lang="es-ES" sz="2000" dirty="0">
                <a:solidFill>
                  <a:schemeClr val="bg1"/>
                </a:solidFill>
              </a:rPr>
              <a:t>WCAG 2.1: Principio 3 – Comprensible. Pauta 3.3: Ayudas.</a:t>
            </a:r>
          </a:p>
        </p:txBody>
      </p:sp>
    </p:spTree>
    <p:extLst>
      <p:ext uri="{BB962C8B-B14F-4D97-AF65-F5344CB8AC3E}">
        <p14:creationId xmlns:p14="http://schemas.microsoft.com/office/powerpoint/2010/main" val="7635511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031325"/>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3.3.3.- Sugerencias ante errores.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Si se detecta automáticamente un error en la entrada de datos y se dispone de sugerencias para hacer la corrección, entonces se presentan las sugerencias al usuario, a menos que esto ponga en riesgo la seguridad o el propósito del contenido.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57921" y="734038"/>
            <a:ext cx="6190156" cy="400110"/>
          </a:xfrm>
          <a:prstGeom prst="rect">
            <a:avLst/>
          </a:prstGeom>
          <a:noFill/>
        </p:spPr>
        <p:txBody>
          <a:bodyPr wrap="none" rtlCol="0">
            <a:spAutoFit/>
          </a:bodyPr>
          <a:lstStyle/>
          <a:p>
            <a:r>
              <a:rPr lang="es-ES" sz="2000" dirty="0">
                <a:solidFill>
                  <a:schemeClr val="bg1"/>
                </a:solidFill>
              </a:rPr>
              <a:t>WCAG 2.1: Principio 3 – Comprensible. Pauta 3.3: Ayudas.</a:t>
            </a:r>
          </a:p>
        </p:txBody>
      </p:sp>
    </p:spTree>
    <p:extLst>
      <p:ext uri="{BB962C8B-B14F-4D97-AF65-F5344CB8AC3E}">
        <p14:creationId xmlns:p14="http://schemas.microsoft.com/office/powerpoint/2010/main" val="3124331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524315"/>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3.3.4.- Prevención de errores en páginas legales, financieras… (AA)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las páginas web que:</a:t>
            </a:r>
          </a:p>
          <a:p>
            <a:pPr>
              <a:buClr>
                <a:schemeClr val="accent4"/>
              </a:buClr>
            </a:pPr>
            <a:r>
              <a:rPr lang="es-ES" dirty="0">
                <a:solidFill>
                  <a:schemeClr val="bg1"/>
                </a:solidFill>
                <a:latin typeface="Arial" panose="020B0604020202020204" pitchFamily="34" charset="0"/>
                <a:cs typeface="Arial" panose="020B0604020202020204" pitchFamily="34" charset="0"/>
              </a:rPr>
              <a:t>- representan para el usuario compromisos legales o transacciones financieras;</a:t>
            </a:r>
          </a:p>
          <a:p>
            <a:pPr>
              <a:buClr>
                <a:schemeClr val="accent4"/>
              </a:buClr>
            </a:pPr>
            <a:r>
              <a:rPr lang="es-ES" dirty="0">
                <a:solidFill>
                  <a:schemeClr val="bg1"/>
                </a:solidFill>
                <a:latin typeface="Arial" panose="020B0604020202020204" pitchFamily="34" charset="0"/>
                <a:cs typeface="Arial" panose="020B0604020202020204" pitchFamily="34" charset="0"/>
              </a:rPr>
              <a:t>- modifican o eliminan datos controlables por el usuario en sistemas de almacenamiento de datos; o</a:t>
            </a:r>
          </a:p>
          <a:p>
            <a:pPr marL="285750" indent="-285750">
              <a:buClr>
                <a:schemeClr val="accent4"/>
              </a:buClr>
              <a:buFontTx/>
              <a:buChar char="-"/>
            </a:pPr>
            <a:r>
              <a:rPr lang="es-ES" dirty="0">
                <a:solidFill>
                  <a:schemeClr val="bg1"/>
                </a:solidFill>
                <a:latin typeface="Arial" panose="020B0604020202020204" pitchFamily="34" charset="0"/>
                <a:cs typeface="Arial" panose="020B0604020202020204" pitchFamily="34" charset="0"/>
              </a:rPr>
              <a:t>envían las respuestas del usuario a una prueba,</a:t>
            </a:r>
          </a:p>
          <a:p>
            <a:pPr marL="285750" indent="-285750">
              <a:buClr>
                <a:schemeClr val="accent4"/>
              </a:buClr>
              <a:buFontTx/>
              <a:buChar cha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cumple al menos uno de los siguientes casos: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 El usuario puede deshacer o cancelar el envío.</a:t>
            </a:r>
          </a:p>
          <a:p>
            <a:pPr>
              <a:buClr>
                <a:schemeClr val="accent4"/>
              </a:buClr>
            </a:pPr>
            <a:r>
              <a:rPr lang="es-ES" dirty="0">
                <a:solidFill>
                  <a:schemeClr val="bg1"/>
                </a:solidFill>
                <a:latin typeface="Arial" panose="020B0604020202020204" pitchFamily="34" charset="0"/>
                <a:cs typeface="Arial" panose="020B0604020202020204" pitchFamily="34" charset="0"/>
              </a:rPr>
              <a:t>- El sistema detecta errores en la entrada de datos y se permite al usuario corregirlos.</a:t>
            </a:r>
          </a:p>
          <a:p>
            <a:pPr>
              <a:buClr>
                <a:schemeClr val="accent4"/>
              </a:buClr>
            </a:pPr>
            <a:r>
              <a:rPr lang="es-ES" dirty="0">
                <a:solidFill>
                  <a:schemeClr val="bg1"/>
                </a:solidFill>
                <a:latin typeface="Arial" panose="020B0604020202020204" pitchFamily="34" charset="0"/>
                <a:cs typeface="Arial" panose="020B0604020202020204" pitchFamily="34" charset="0"/>
              </a:rPr>
              <a:t>- Se proporciona un mecanismo para que el usuario revise, confirme y corrija la</a:t>
            </a:r>
          </a:p>
          <a:p>
            <a:pPr>
              <a:buClr>
                <a:schemeClr val="accent4"/>
              </a:buClr>
            </a:pPr>
            <a:r>
              <a:rPr lang="es-ES" dirty="0">
                <a:solidFill>
                  <a:schemeClr val="bg1"/>
                </a:solidFill>
                <a:latin typeface="Arial" panose="020B0604020202020204" pitchFamily="34" charset="0"/>
                <a:cs typeface="Arial" panose="020B0604020202020204" pitchFamily="34" charset="0"/>
              </a:rPr>
              <a:t>información antes de enviar los datos.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CDA4C31E-6143-5410-070A-28E4D68504A6}"/>
              </a:ext>
            </a:extLst>
          </p:cNvPr>
          <p:cNvSpPr txBox="1"/>
          <p:nvPr/>
        </p:nvSpPr>
        <p:spPr>
          <a:xfrm>
            <a:off x="1857921" y="734038"/>
            <a:ext cx="6190156" cy="400110"/>
          </a:xfrm>
          <a:prstGeom prst="rect">
            <a:avLst/>
          </a:prstGeom>
          <a:noFill/>
        </p:spPr>
        <p:txBody>
          <a:bodyPr wrap="none" rtlCol="0">
            <a:spAutoFit/>
          </a:bodyPr>
          <a:lstStyle/>
          <a:p>
            <a:r>
              <a:rPr lang="es-ES" sz="2000" dirty="0">
                <a:solidFill>
                  <a:schemeClr val="bg1"/>
                </a:solidFill>
              </a:rPr>
              <a:t>WCAG 2.1: Principio 3 – Comprensible. Pauta 3.3: Ayudas.</a:t>
            </a:r>
          </a:p>
        </p:txBody>
      </p:sp>
    </p:spTree>
    <p:extLst>
      <p:ext uri="{BB962C8B-B14F-4D97-AF65-F5344CB8AC3E}">
        <p14:creationId xmlns:p14="http://schemas.microsoft.com/office/powerpoint/2010/main" val="42299865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247317"/>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3.3.5.- Ayuda.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Se proporciona ayuda dependiente del contexto.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3.3.6.- Prevención de errores en todo tipo de páginas (AAA)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las páginas web que requieren que el usuario envíe información, se cumple al menos uno de los siguientes casos: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 El usuario puede deshacer o cancelar el envío.</a:t>
            </a:r>
          </a:p>
          <a:p>
            <a:pPr>
              <a:buClr>
                <a:schemeClr val="accent4"/>
              </a:buClr>
            </a:pPr>
            <a:r>
              <a:rPr lang="es-ES" dirty="0">
                <a:solidFill>
                  <a:schemeClr val="bg1"/>
                </a:solidFill>
                <a:latin typeface="Arial" panose="020B0604020202020204" pitchFamily="34" charset="0"/>
                <a:cs typeface="Arial" panose="020B0604020202020204" pitchFamily="34" charset="0"/>
              </a:rPr>
              <a:t>- El sistema verifica la información para detectar errores en la entrada de datos y se proporciona al usuario una oportunidad de corregirlos.</a:t>
            </a:r>
          </a:p>
          <a:p>
            <a:pPr>
              <a:buClr>
                <a:schemeClr val="accent4"/>
              </a:buClr>
            </a:pPr>
            <a:r>
              <a:rPr lang="es-ES" dirty="0">
                <a:solidFill>
                  <a:schemeClr val="bg1"/>
                </a:solidFill>
                <a:latin typeface="Arial" panose="020B0604020202020204" pitchFamily="34" charset="0"/>
                <a:cs typeface="Arial" panose="020B0604020202020204" pitchFamily="34" charset="0"/>
              </a:rPr>
              <a:t>- Se proporciona un mecanismo para que el usuario revise, confirme y corrija la</a:t>
            </a:r>
          </a:p>
          <a:p>
            <a:pPr>
              <a:buClr>
                <a:schemeClr val="accent4"/>
              </a:buClr>
            </a:pPr>
            <a:r>
              <a:rPr lang="es-ES" dirty="0">
                <a:solidFill>
                  <a:schemeClr val="bg1"/>
                </a:solidFill>
                <a:latin typeface="Arial" panose="020B0604020202020204" pitchFamily="34" charset="0"/>
                <a:cs typeface="Arial" panose="020B0604020202020204" pitchFamily="34" charset="0"/>
              </a:rPr>
              <a:t>información antes de enviar los datos.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57921" y="734038"/>
            <a:ext cx="6190156" cy="400110"/>
          </a:xfrm>
          <a:prstGeom prst="rect">
            <a:avLst/>
          </a:prstGeom>
          <a:noFill/>
        </p:spPr>
        <p:txBody>
          <a:bodyPr wrap="none" rtlCol="0">
            <a:spAutoFit/>
          </a:bodyPr>
          <a:lstStyle/>
          <a:p>
            <a:r>
              <a:rPr lang="es-ES" sz="2000" dirty="0">
                <a:solidFill>
                  <a:schemeClr val="bg1"/>
                </a:solidFill>
              </a:rPr>
              <a:t>WCAG 2.1: Principio 3 – Comprensible. Pauta 3.3: Ayudas.</a:t>
            </a:r>
          </a:p>
        </p:txBody>
      </p:sp>
    </p:spTree>
    <p:extLst>
      <p:ext uri="{BB962C8B-B14F-4D97-AF65-F5344CB8AC3E}">
        <p14:creationId xmlns:p14="http://schemas.microsoft.com/office/powerpoint/2010/main" val="3212311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3416320"/>
          </a:xfrm>
          <a:prstGeom prst="rect">
            <a:avLst/>
          </a:prstGeom>
          <a:noFill/>
        </p:spPr>
        <p:txBody>
          <a:bodyPr wrap="square" rtlCol="0">
            <a:spAutoFit/>
          </a:bodyPr>
          <a:lstStyle/>
          <a:p>
            <a:pPr>
              <a:buClr>
                <a:schemeClr val="accent4"/>
              </a:buClr>
            </a:pPr>
            <a:r>
              <a:rPr lang="es-ES" dirty="0">
                <a:solidFill>
                  <a:schemeClr val="bg1"/>
                </a:solidFill>
                <a:latin typeface="Arial" panose="020B0604020202020204" pitchFamily="34" charset="0"/>
                <a:cs typeface="Arial" panose="020B0604020202020204" pitchFamily="34" charset="0"/>
              </a:rPr>
              <a:t>Hace referencia a la capacidad del sitio web para ser interpretado por los agentes de usuario, por los productos de apoyo y por dispositivos de todo tipo, actuales y en sus futuras versiones.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Pauta 4.1.- Compatible.</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Maximiza la compatibilidad con las aplicaciones de usuario actuales y futuras, incluidos los productos de apoyo.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Criterio 4.1.1.- Procesamiento, código limpio. (A)</a:t>
            </a:r>
          </a:p>
          <a:p>
            <a:pPr>
              <a:buClr>
                <a:schemeClr val="accent4"/>
              </a:buClr>
            </a:pPr>
            <a:r>
              <a:rPr lang="es-ES" dirty="0">
                <a:solidFill>
                  <a:schemeClr val="bg1"/>
                </a:solidFill>
                <a:latin typeface="Arial" panose="020B0604020202020204" pitchFamily="34" charset="0"/>
                <a:cs typeface="Arial" panose="020B0604020202020204" pitchFamily="34" charset="0"/>
              </a:rPr>
              <a:t>Criterio 4.1.2.- Nombre, función y valor. (A)</a:t>
            </a:r>
          </a:p>
          <a:p>
            <a:pPr>
              <a:buClr>
                <a:schemeClr val="accent4"/>
              </a:buClr>
            </a:pPr>
            <a:r>
              <a:rPr lang="es-ES" dirty="0">
                <a:solidFill>
                  <a:schemeClr val="bg1"/>
                </a:solidFill>
                <a:latin typeface="Arial" panose="020B0604020202020204" pitchFamily="34" charset="0"/>
                <a:cs typeface="Arial" panose="020B0604020202020204" pitchFamily="34" charset="0"/>
              </a:rPr>
              <a:t>Criterio 4.1.3.- Mensajes de estado (nuevo). (A)</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3061488" y="722424"/>
            <a:ext cx="3783023" cy="400110"/>
          </a:xfrm>
          <a:prstGeom prst="rect">
            <a:avLst/>
          </a:prstGeom>
          <a:noFill/>
        </p:spPr>
        <p:txBody>
          <a:bodyPr wrap="none" rtlCol="0">
            <a:spAutoFit/>
          </a:bodyPr>
          <a:lstStyle/>
          <a:p>
            <a:r>
              <a:rPr lang="es-ES" sz="2000" dirty="0">
                <a:solidFill>
                  <a:schemeClr val="bg1"/>
                </a:solidFill>
              </a:rPr>
              <a:t>WCAG 2.1: Principio 4 – Robustez.</a:t>
            </a:r>
          </a:p>
        </p:txBody>
      </p:sp>
    </p:spTree>
    <p:extLst>
      <p:ext uri="{BB962C8B-B14F-4D97-AF65-F5344CB8AC3E}">
        <p14:creationId xmlns:p14="http://schemas.microsoft.com/office/powerpoint/2010/main" val="29654417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2862322"/>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4.1.1.- Procesamiento, código limpio.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En los contenidos implementados mediante el uso de lenguajes de marcas: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 los elementos tienen las etiquetas de apertura y cierre completas;</a:t>
            </a:r>
          </a:p>
          <a:p>
            <a:pPr>
              <a:buClr>
                <a:schemeClr val="accent4"/>
              </a:buClr>
            </a:pPr>
            <a:r>
              <a:rPr lang="es-ES" dirty="0">
                <a:solidFill>
                  <a:schemeClr val="bg1"/>
                </a:solidFill>
                <a:latin typeface="Arial" panose="020B0604020202020204" pitchFamily="34" charset="0"/>
                <a:cs typeface="Arial" panose="020B0604020202020204" pitchFamily="34" charset="0"/>
              </a:rPr>
              <a:t>- los elementos están anidados de acuerdo con sus especificaciones;</a:t>
            </a:r>
          </a:p>
          <a:p>
            <a:pPr>
              <a:buClr>
                <a:schemeClr val="accent4"/>
              </a:buClr>
            </a:pPr>
            <a:r>
              <a:rPr lang="es-ES" dirty="0">
                <a:solidFill>
                  <a:schemeClr val="bg1"/>
                </a:solidFill>
                <a:latin typeface="Arial" panose="020B0604020202020204" pitchFamily="34" charset="0"/>
                <a:cs typeface="Arial" panose="020B0604020202020204" pitchFamily="34" charset="0"/>
              </a:rPr>
              <a:t>- los elementos no contienen atributos duplicados; y</a:t>
            </a:r>
          </a:p>
          <a:p>
            <a:pPr>
              <a:buClr>
                <a:schemeClr val="accent4"/>
              </a:buClr>
            </a:pPr>
            <a:r>
              <a:rPr lang="es-ES" dirty="0">
                <a:solidFill>
                  <a:schemeClr val="bg1"/>
                </a:solidFill>
                <a:latin typeface="Arial" panose="020B0604020202020204" pitchFamily="34" charset="0"/>
                <a:cs typeface="Arial" panose="020B0604020202020204" pitchFamily="34" charset="0"/>
              </a:rPr>
              <a:t>- los identificadores son únicos.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Excepto cuando las especificaciones permitan otras características.</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82383" y="644604"/>
            <a:ext cx="6141233" cy="400110"/>
          </a:xfrm>
          <a:prstGeom prst="rect">
            <a:avLst/>
          </a:prstGeom>
          <a:noFill/>
        </p:spPr>
        <p:txBody>
          <a:bodyPr wrap="none" rtlCol="0">
            <a:spAutoFit/>
          </a:bodyPr>
          <a:lstStyle/>
          <a:p>
            <a:r>
              <a:rPr lang="es-ES" sz="2000" dirty="0">
                <a:solidFill>
                  <a:schemeClr val="bg1"/>
                </a:solidFill>
              </a:rPr>
              <a:t>WCAG 2.1: Principio 4 – Robustez. Pauta 4.1: Compatible.</a:t>
            </a:r>
          </a:p>
        </p:txBody>
      </p:sp>
    </p:spTree>
    <p:extLst>
      <p:ext uri="{BB962C8B-B14F-4D97-AF65-F5344CB8AC3E}">
        <p14:creationId xmlns:p14="http://schemas.microsoft.com/office/powerpoint/2010/main" val="1020374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AAF3C2-329F-512D-8787-8EE190C1A882}"/>
              </a:ext>
            </a:extLst>
          </p:cNvPr>
          <p:cNvSpPr txBox="1"/>
          <p:nvPr/>
        </p:nvSpPr>
        <p:spPr>
          <a:xfrm>
            <a:off x="3717341" y="272373"/>
            <a:ext cx="2471318" cy="461665"/>
          </a:xfrm>
          <a:prstGeom prst="rect">
            <a:avLst/>
          </a:prstGeom>
          <a:noFill/>
        </p:spPr>
        <p:txBody>
          <a:bodyPr wrap="none" rtlCol="0">
            <a:spAutoFit/>
          </a:bodyPr>
          <a:lstStyle/>
          <a:p>
            <a:r>
              <a:rPr lang="es-ES" sz="2400" b="1" dirty="0">
                <a:solidFill>
                  <a:schemeClr val="bg1"/>
                </a:solidFill>
              </a:rPr>
              <a:t>Accesibilidad web</a:t>
            </a:r>
          </a:p>
        </p:txBody>
      </p:sp>
      <p:sp>
        <p:nvSpPr>
          <p:cNvPr id="5" name="CuadroTexto 4">
            <a:extLst>
              <a:ext uri="{FF2B5EF4-FFF2-40B4-BE49-F238E27FC236}">
                <a16:creationId xmlns:a16="http://schemas.microsoft.com/office/drawing/2014/main" id="{50B8F41E-BC87-EF59-3C0C-92E688CD5034}"/>
              </a:ext>
            </a:extLst>
          </p:cNvPr>
          <p:cNvSpPr txBox="1"/>
          <p:nvPr/>
        </p:nvSpPr>
        <p:spPr>
          <a:xfrm>
            <a:off x="643848" y="1511030"/>
            <a:ext cx="8618303" cy="4801314"/>
          </a:xfrm>
          <a:prstGeom prst="rect">
            <a:avLst/>
          </a:prstGeom>
          <a:noFill/>
        </p:spPr>
        <p:txBody>
          <a:bodyPr wrap="square" rtlCol="0">
            <a:spAutoFit/>
          </a:bodyPr>
          <a:lstStyle/>
          <a:p>
            <a:pPr>
              <a:buClr>
                <a:schemeClr val="accent4"/>
              </a:buClr>
            </a:pPr>
            <a:r>
              <a:rPr lang="es-ES" b="1" dirty="0">
                <a:solidFill>
                  <a:schemeClr val="bg1"/>
                </a:solidFill>
                <a:latin typeface="Arial" panose="020B0604020202020204" pitchFamily="34" charset="0"/>
                <a:cs typeface="Arial" panose="020B0604020202020204" pitchFamily="34" charset="0"/>
              </a:rPr>
              <a:t>Criterio 4.1.2.- Nombre, función y valor.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Para todos los componentes de la interfaz de usuario (como los elementos de formulario, enlaces y componentes generados por scripts):</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El nombre y la función pueden ser determinados por software;</a:t>
            </a:r>
          </a:p>
          <a:p>
            <a:pPr marL="285750" indent="-285750">
              <a:buClr>
                <a:schemeClr val="accent4"/>
              </a:buClr>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Los estados, propiedades y valores que pueden ser asignados por el usuario pueden ser especificados por software; y</a:t>
            </a:r>
          </a:p>
          <a:p>
            <a:pPr marL="285750" indent="-285750">
              <a:buClr>
                <a:schemeClr val="accent4"/>
              </a:buClr>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Los cambios en estos elementos se encuentran disponibles para su consulta por las aplicaciones de usuario, incluyendo los productos de apoyo.</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b="1" dirty="0">
                <a:solidFill>
                  <a:schemeClr val="bg1"/>
                </a:solidFill>
                <a:latin typeface="Arial" panose="020B0604020202020204" pitchFamily="34" charset="0"/>
                <a:cs typeface="Arial" panose="020B0604020202020204" pitchFamily="34" charset="0"/>
              </a:rPr>
              <a:t>Criterio 4.1.3.- Mensajes de estado (nuevo). (A)</a:t>
            </a:r>
          </a:p>
          <a:p>
            <a:pPr>
              <a:buClr>
                <a:schemeClr val="accent4"/>
              </a:buClr>
            </a:pPr>
            <a:endParaRPr lang="es-ES" dirty="0">
              <a:solidFill>
                <a:schemeClr val="bg1"/>
              </a:solidFill>
              <a:latin typeface="Arial" panose="020B0604020202020204" pitchFamily="34" charset="0"/>
              <a:cs typeface="Arial" panose="020B0604020202020204" pitchFamily="34" charset="0"/>
            </a:endParaRPr>
          </a:p>
          <a:p>
            <a:pPr>
              <a:buClr>
                <a:schemeClr val="accent4"/>
              </a:buClr>
            </a:pPr>
            <a:r>
              <a:rPr lang="es-ES" dirty="0">
                <a:solidFill>
                  <a:schemeClr val="bg1"/>
                </a:solidFill>
                <a:latin typeface="Arial" panose="020B0604020202020204" pitchFamily="34" charset="0"/>
                <a:cs typeface="Arial" panose="020B0604020202020204" pitchFamily="34" charset="0"/>
              </a:rPr>
              <a:t>En el contenido implementado en lenguajes de marcado, los mensajes de estado pueden ser determinados por software a través de su rol o propiedades, de tal modo que puedan ser presentados al usuario de productos de apoyo sin recibir el foco.</a:t>
            </a:r>
          </a:p>
        </p:txBody>
      </p:sp>
      <p:sp>
        <p:nvSpPr>
          <p:cNvPr id="2" name="CuadroTexto 1">
            <a:extLst>
              <a:ext uri="{FF2B5EF4-FFF2-40B4-BE49-F238E27FC236}">
                <a16:creationId xmlns:a16="http://schemas.microsoft.com/office/drawing/2014/main" id="{CDA4C31E-6143-5410-070A-28E4D68504A6}"/>
              </a:ext>
            </a:extLst>
          </p:cNvPr>
          <p:cNvSpPr txBox="1"/>
          <p:nvPr/>
        </p:nvSpPr>
        <p:spPr>
          <a:xfrm>
            <a:off x="1882383" y="644604"/>
            <a:ext cx="6141233" cy="400110"/>
          </a:xfrm>
          <a:prstGeom prst="rect">
            <a:avLst/>
          </a:prstGeom>
          <a:noFill/>
        </p:spPr>
        <p:txBody>
          <a:bodyPr wrap="none" rtlCol="0">
            <a:spAutoFit/>
          </a:bodyPr>
          <a:lstStyle/>
          <a:p>
            <a:r>
              <a:rPr lang="es-ES" sz="2000" dirty="0">
                <a:solidFill>
                  <a:schemeClr val="bg1"/>
                </a:solidFill>
              </a:rPr>
              <a:t>WCAG 2.1: Principio 4 – Robustez. Pauta 4.1: Compatible.</a:t>
            </a:r>
          </a:p>
        </p:txBody>
      </p:sp>
    </p:spTree>
    <p:extLst>
      <p:ext uri="{BB962C8B-B14F-4D97-AF65-F5344CB8AC3E}">
        <p14:creationId xmlns:p14="http://schemas.microsoft.com/office/powerpoint/2010/main" val="4429233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4945</TotalTime>
  <Words>10684</Words>
  <Application>Microsoft Office PowerPoint</Application>
  <PresentationFormat>A4 (210 x 297 mm)</PresentationFormat>
  <Paragraphs>978</Paragraphs>
  <Slides>98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98</vt:i4>
      </vt:variant>
    </vt:vector>
  </HeadingPairs>
  <TitlesOfParts>
    <vt:vector size="103"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Benito</dc:creator>
  <cp:lastModifiedBy>Juan Pablo Benito</cp:lastModifiedBy>
  <cp:revision>33</cp:revision>
  <dcterms:created xsi:type="dcterms:W3CDTF">2022-11-10T18:02:19Z</dcterms:created>
  <dcterms:modified xsi:type="dcterms:W3CDTF">2022-11-15T19:31:14Z</dcterms:modified>
</cp:coreProperties>
</file>