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 Ak" initials="AA" lastIdx="1" clrIdx="0">
    <p:extLst>
      <p:ext uri="{19B8F6BF-5375-455C-9EA6-DF929625EA0E}">
        <p15:presenceInfo xmlns:p15="http://schemas.microsoft.com/office/powerpoint/2012/main" userId="892e1018631761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14" d="100"/>
          <a:sy n="114" d="100"/>
        </p:scale>
        <p:origin x="91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838200" y="365125"/>
            <a:ext cx="10515600" cy="1325563"/>
          </a:xfrm>
          <a:prstGeom prst="rect">
            <a:avLst/>
          </a:prstGeom>
        </p:spPr>
        <p:txBody>
          <a:bodyPr vert="horz" wrap="square" lIns="91440" tIns="45720" rIns="91440" bIns="45720" anchor="t">
            <a:normAutofit/>
          </a:bodyPr>
          <a:lstStyle/>
          <a:p>
            <a:pPr algn="l">
              <a:lnSpc>
                <a:spcPct val="90000"/>
              </a:lnSpc>
              <a:spcBef>
                <a:spcPct val="0"/>
              </a:spcBef>
            </a:pPr>
            <a:r>
              <a:rPr lang="zh-CN" altLang="en-US" sz="4400" b="0" i="0" u="none" baseline="0">
                <a:solidFill>
                  <a:srgbClr val="000000"/>
                </a:solidFill>
              </a:rPr>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1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3.xml" /><Relationship Id="rId4" Type="http://schemas.openxmlformats.org/officeDocument/2006/relationships/image" Target="../media/image4.png" /></Relationships>
</file>

<file path=ppt/slides/_rels/slide2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3.xml" /><Relationship Id="rId4"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stretch>
            <a:fillRect/>
          </a:stretch>
        </p:blipFill>
        <p:spPr>
          <a:xfrm>
            <a:off x="0" y="0"/>
            <a:ext cx="12192000" cy="6858000"/>
          </a:xfrm>
          <a:prstGeom prst="rect">
            <a:avLst/>
          </a:prstGeom>
        </p:spPr>
      </p:pic>
      <p:sp>
        <p:nvSpPr>
          <p:cNvPr id="3" name="TextBox 3"/>
          <p:cNvSpPr txBox="1"/>
          <p:nvPr/>
        </p:nvSpPr>
        <p:spPr>
          <a:xfrm>
            <a:off x="1590739" y="2432515"/>
            <a:ext cx="9242689" cy="1015663"/>
          </a:xfrm>
          <a:prstGeom prst="rect">
            <a:avLst/>
          </a:prstGeom>
          <a:noFill/>
        </p:spPr>
        <p:txBody>
          <a:bodyPr vert="horz" wrap="square" lIns="91440" tIns="45720" rIns="91440" bIns="45720" rtlCol="0" anchor="t">
            <a:spAutoFit/>
          </a:bodyPr>
          <a:lstStyle/>
          <a:p>
            <a:pPr marL="0" algn="ctr">
              <a:defRPr/>
            </a:pPr>
            <a:r>
              <a:rPr lang="zh-CN" altLang="en-US" sz="6000" b="1" i="0" u="none" baseline="0">
                <a:gradFill>
                  <a:gsLst>
                    <a:gs pos="0">
                      <a:srgbClr val="FFFFFF"/>
                    </a:gs>
                    <a:gs pos="42200">
                      <a:srgbClr val="FFFFFF"/>
                    </a:gs>
                    <a:gs pos="100000">
                      <a:srgbClr val="FFFFFF">
                        <a:alpha val="50000"/>
                      </a:srgbClr>
                    </a:gs>
                  </a:gsLst>
                </a:gradFill>
                <a:effectLst>
                  <a:outerShdw blurRad="38100" dist="38100" dir="2700000" algn="tl">
                    <a:srgbClr val="000000">
                      <a:alpha val="43137"/>
                    </a:srgbClr>
                  </a:outerShdw>
                </a:effectLst>
                <a:latin typeface="三极准柔宋"/>
                <a:ea typeface="三极准柔宋"/>
              </a:rPr>
              <a:t>Chat Application Using MERN Stack</a:t>
            </a:r>
            <a:endParaRPr lang="en-US" sz="1100"/>
          </a:p>
        </p:txBody>
      </p:sp>
      <p:sp>
        <p:nvSpPr>
          <p:cNvPr id="6" name="AutoShape 6"/>
          <p:cNvSpPr/>
          <p:nvPr/>
        </p:nvSpPr>
        <p:spPr>
          <a:xfrm rot="8100000">
            <a:off x="10416331" y="5088352"/>
            <a:ext cx="137666" cy="137666"/>
          </a:xfrm>
          <a:prstGeom prst="halfFrame">
            <a:avLst>
              <a:gd name="adj1" fmla="val 11987"/>
              <a:gd name="adj2" fmla="val 10920"/>
            </a:avLst>
          </a:prstGeom>
          <a:solidFill>
            <a:srgbClr val="FFFFFF"/>
          </a:solidFill>
          <a:ln w="12700" cap="flat" cmpd="sng">
            <a:solidFill>
              <a:srgbClr val="000000"/>
            </a:solidFill>
            <a:prstDash val="solid"/>
          </a:ln>
        </p:spPr>
        <p:txBody>
          <a:bodyPr vert="horz" wrap="square" lIns="91440" tIns="45720" rIns="91440" bIns="45720" anchor="ctr">
            <a:normAutofit/>
          </a:bodyPr>
          <a:lstStyle/>
          <a:p>
            <a:pPr marL="0" algn="ctr"/>
            <a:endParaRPr/>
          </a:p>
        </p:txBody>
      </p:sp>
      <p:grpSp>
        <p:nvGrpSpPr>
          <p:cNvPr id="7" name="Group 7"/>
          <p:cNvGrpSpPr/>
          <p:nvPr/>
        </p:nvGrpSpPr>
        <p:grpSpPr>
          <a:xfrm rot="5400000">
            <a:off x="69971" y="795800"/>
            <a:ext cx="960698" cy="219918"/>
            <a:chOff x="1026290" y="5707476"/>
            <a:chExt cx="960698" cy="219918"/>
          </a:xfrm>
          <a:solidFill>
            <a:srgbClr val="FFFFFF"/>
          </a:solidFill>
        </p:grpSpPr>
        <p:sp>
          <p:nvSpPr>
            <p:cNvPr id="8" name="AutoShape 8"/>
            <p:cNvSpPr/>
            <p:nvPr/>
          </p:nvSpPr>
          <p:spPr>
            <a:xfrm>
              <a:off x="102629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9" name="AutoShape 9"/>
            <p:cNvSpPr/>
            <p:nvPr/>
          </p:nvSpPr>
          <p:spPr>
            <a:xfrm>
              <a:off x="139668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10" name="AutoShape 10"/>
            <p:cNvSpPr/>
            <p:nvPr/>
          </p:nvSpPr>
          <p:spPr>
            <a:xfrm>
              <a:off x="176707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gr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afterEffect">
                                  <p:stCondLst>
                                    <p:cond delay="0"/>
                                  </p:stCondLst>
                                  <p:iterate type="lt">
                                    <p:tmPct val="10000"/>
                                  </p:iterate>
                                  <p:childTnLst>
                                    <p:anim calcmode="lin" valueType="num">
                                      <p:cBhvr>
                                        <p:cTn id="6" dur="1000" fill="hold"/>
                                        <p:tgtEl>
                                          <p:spTgt spid="3"/>
                                        </p:tgtEl>
                                        <p:attrNameLst>
                                          <p:attrName>ppt_x</p:attrName>
                                        </p:attrNameLst>
                                      </p:cBhvr>
                                      <p:tavLst>
                                        <p:tav tm="0">
                                          <p:val>
                                            <p:strVal val="#ppt_x-.1"/>
                                          </p:val>
                                        </p:tav>
                                        <p:tav tm="100000">
                                          <p:val>
                                            <p:strVal val="#ppt_x"/>
                                          </p:val>
                                        </p:tav>
                                      </p:tavLst>
                                    </p:anim>
                                    <p:anim calcmode="lin" valueType="num">
                                      <p:cBhvr>
                                        <p:cTn id="7" dur="1000" fill="hold"/>
                                        <p:tgtEl>
                                          <p:spTgt spid="3"/>
                                        </p:tgtEl>
                                        <p:attrNameLst>
                                          <p:attrName>ppt_y</p:attrName>
                                        </p:attrNameLst>
                                      </p:cBhvr>
                                      <p:tavLst>
                                        <p:tav tm="0">
                                          <p:val>
                                            <p:strVal val="#ppt_y"/>
                                          </p:val>
                                        </p:tav>
                                        <p:tav tm="100000">
                                          <p:val>
                                            <p:strVal val="#ppt_y"/>
                                          </p:val>
                                        </p:tav>
                                      </p:tavLst>
                                    </p:anim>
                                    <p:animEffect transition="in" filter="fade">
                                      <p:cBhvr>
                                        <p:cTn id="8" dur="1000"/>
                                        <p:tgtEl>
                                          <p:spTgt spid="3"/>
                                        </p:tgtEl>
                                      </p:cBhvr>
                                    </p:animEffec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flipV="1">
            <a:off x="-34241" y="-37210"/>
            <a:ext cx="12192003" cy="2769280"/>
          </a:xfrm>
          <a:custGeom>
            <a:avLst/>
            <a:gdLst/>
            <a:ahLst/>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rgbClr val="FFFFFF">
              <a:alpha val="23000"/>
              <a:lumMod val="85000"/>
            </a:srgbClr>
          </a:solidFill>
          <a:ln cap="flat" cmpd="sng">
            <a:prstDash val="solid"/>
          </a:ln>
        </p:spPr>
        <p:txBody>
          <a:bodyPr vert="horz" wrap="square" lIns="91440" tIns="45720" rIns="91440" bIns="45720" anchor="ctr">
            <a:normAutofit/>
          </a:bodyPr>
          <a:lstStyle/>
          <a:p>
            <a:pPr marL="0" algn="ctr"/>
            <a:endParaRPr/>
          </a:p>
        </p:txBody>
      </p:sp>
      <p:pic>
        <p:nvPicPr>
          <p:cNvPr id="3" name="image9.png"/>
          <p:cNvPicPr>
            <a:picLocks noChangeAspect="1"/>
          </p:cNvPicPr>
          <p:nvPr/>
        </p:nvPicPr>
        <p:blipFill>
          <a:blip r:embed="rId2"/>
          <a:srcRect/>
          <a:stretch>
            <a:fillRect/>
          </a:stretch>
        </p:blipFill>
        <p:spPr>
          <a:xfrm rot="15568558">
            <a:off x="-45720" y="2531"/>
            <a:ext cx="1219200" cy="1460360"/>
          </a:xfrm>
          <a:prstGeom prst="rect">
            <a:avLst/>
          </a:prstGeom>
        </p:spPr>
      </p:pic>
      <p:sp>
        <p:nvSpPr>
          <p:cNvPr id="4" name="TextBox 4"/>
          <p:cNvSpPr txBox="1"/>
          <p:nvPr/>
        </p:nvSpPr>
        <p:spPr>
          <a:xfrm>
            <a:off x="1393119" y="446261"/>
            <a:ext cx="7120685"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Creating Docker Image</a:t>
            </a:r>
            <a:endParaRPr lang="en-US" sz="1100"/>
          </a:p>
        </p:txBody>
      </p:sp>
      <p:sp>
        <p:nvSpPr>
          <p:cNvPr id="5" name="TextBox 5"/>
          <p:cNvSpPr txBox="1"/>
          <p:nvPr/>
        </p:nvSpPr>
        <p:spPr>
          <a:xfrm>
            <a:off x="699066" y="3200964"/>
            <a:ext cx="3881985"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Dockerfile Explanation</a:t>
            </a:r>
            <a:endParaRPr lang="en-US" sz="1100"/>
          </a:p>
        </p:txBody>
      </p:sp>
      <p:sp>
        <p:nvSpPr>
          <p:cNvPr id="6" name="TextBox 6"/>
          <p:cNvSpPr txBox="1"/>
          <p:nvPr/>
        </p:nvSpPr>
        <p:spPr>
          <a:xfrm>
            <a:off x="708550" y="3890413"/>
            <a:ext cx="3881986" cy="1993238"/>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The Dockerfile outlines the instructions for building the application image, detailing the base image, dependencies, and configuration for the container environment, ensuring consistent application behavior.</a:t>
            </a:r>
            <a:endParaRPr lang="en-US" sz="1100"/>
          </a:p>
        </p:txBody>
      </p:sp>
      <p:sp>
        <p:nvSpPr>
          <p:cNvPr id="7" name="TextBox 7"/>
          <p:cNvSpPr txBox="1"/>
          <p:nvPr/>
        </p:nvSpPr>
        <p:spPr>
          <a:xfrm>
            <a:off x="8038827" y="1465423"/>
            <a:ext cx="3881985"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Building the Image</a:t>
            </a:r>
            <a:endParaRPr lang="en-US" sz="1100"/>
          </a:p>
        </p:txBody>
      </p:sp>
      <p:sp>
        <p:nvSpPr>
          <p:cNvPr id="8" name="TextBox 8"/>
          <p:cNvSpPr txBox="1"/>
          <p:nvPr/>
        </p:nvSpPr>
        <p:spPr>
          <a:xfrm>
            <a:off x="8048311" y="2154872"/>
            <a:ext cx="3881986" cy="1993238"/>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Building the Docker image involves executing the Docker build command, which compiles all specified layers within the Dockerfile. This streamlined process enhances portability and consistency across development and production environments.</a:t>
            </a:r>
            <a:endParaRPr lang="en-US" sz="1100"/>
          </a:p>
        </p:txBody>
      </p:sp>
      <p:sp>
        <p:nvSpPr>
          <p:cNvPr id="9" name="Freeform 9"/>
          <p:cNvSpPr/>
          <p:nvPr/>
        </p:nvSpPr>
        <p:spPr>
          <a:xfrm rot="607256">
            <a:off x="156135" y="3450362"/>
            <a:ext cx="5587376" cy="3547626"/>
          </a:xfrm>
          <a:custGeom>
            <a:avLst/>
            <a:gdLst/>
            <a:ahLst/>
            <a:cxnLst/>
            <a:rect l="l" t="t"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rgbClr val="EEECE1">
              <a:lumMod val="40000"/>
              <a:lumOff val="60000"/>
            </a:srgbClr>
          </a:solidFill>
        </p:spPr>
        <p:txBody>
          <a:bodyPr vert="horz" wrap="square" lIns="91440" tIns="45720" rIns="91440" bIns="45720" anchor="ctr">
            <a:normAutofit/>
          </a:bodyPr>
          <a:lstStyle/>
          <a:p>
            <a:pPr marL="0" algn="ctr"/>
            <a:endParaRPr/>
          </a:p>
        </p:txBody>
      </p:sp>
      <p:sp>
        <p:nvSpPr>
          <p:cNvPr id="10" name="Freeform 10"/>
          <p:cNvSpPr/>
          <p:nvPr/>
        </p:nvSpPr>
        <p:spPr>
          <a:xfrm rot="607256">
            <a:off x="4547995" y="3064064"/>
            <a:ext cx="1022062" cy="1104193"/>
          </a:xfrm>
          <a:custGeom>
            <a:avLst/>
            <a:gdLst/>
            <a:ahLst/>
            <a:cxnLst/>
            <a:rect l="l" t="t"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rgbClr val="FFFFFF">
              <a:lumMod val="75000"/>
            </a:srgbClr>
          </a:solidFill>
        </p:spPr>
        <p:txBody>
          <a:bodyPr vert="horz" wrap="square" lIns="91440" tIns="45720" rIns="91440" bIns="45720" anchor="ctr">
            <a:normAutofit/>
          </a:bodyPr>
          <a:lstStyle/>
          <a:p>
            <a:pPr marL="0" algn="ctr"/>
            <a:endParaRPr/>
          </a:p>
        </p:txBody>
      </p:sp>
      <p:sp>
        <p:nvSpPr>
          <p:cNvPr id="11" name="Freeform 11"/>
          <p:cNvSpPr/>
          <p:nvPr/>
        </p:nvSpPr>
        <p:spPr>
          <a:xfrm rot="607256">
            <a:off x="5799013" y="4211916"/>
            <a:ext cx="775673" cy="1231949"/>
          </a:xfrm>
          <a:custGeom>
            <a:avLst/>
            <a:gdLst/>
            <a:ahLst/>
            <a:cxnLst/>
            <a:rect l="l" t="t"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rgbClr val="FFFFFF">
              <a:lumMod val="75000"/>
            </a:srgbClr>
          </a:solidFill>
        </p:spPr>
        <p:txBody>
          <a:bodyPr vert="horz" wrap="square" lIns="91440" tIns="45720" rIns="91440" bIns="45720" anchor="ctr">
            <a:normAutofit/>
          </a:bodyPr>
          <a:lstStyle/>
          <a:p>
            <a:pPr marL="0" algn="ctr"/>
            <a:endParaRPr/>
          </a:p>
        </p:txBody>
      </p:sp>
      <p:sp>
        <p:nvSpPr>
          <p:cNvPr id="12" name="Freeform 12"/>
          <p:cNvSpPr/>
          <p:nvPr/>
        </p:nvSpPr>
        <p:spPr>
          <a:xfrm rot="607256">
            <a:off x="5433720" y="1958380"/>
            <a:ext cx="2094316" cy="2678352"/>
          </a:xfrm>
          <a:custGeom>
            <a:avLst/>
            <a:gdLst/>
            <a:ahLst/>
            <a:cxnLst/>
            <a:rect l="l" t="t"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rgbClr val="FFFFFF">
              <a:lumMod val="95000"/>
            </a:srgbClr>
          </a:solidFill>
        </p:spPr>
        <p:txBody>
          <a:bodyPr vert="horz" wrap="square" lIns="91440" tIns="45720" rIns="91440" bIns="45720" anchor="ctr">
            <a:normAutofit/>
          </a:bodyPr>
          <a:lstStyle/>
          <a:p>
            <a:pPr marL="0" algn="ctr"/>
            <a:endParaRPr/>
          </a:p>
        </p:txBody>
      </p:sp>
      <p:sp>
        <p:nvSpPr>
          <p:cNvPr id="13" name="Freeform 13"/>
          <p:cNvSpPr/>
          <p:nvPr/>
        </p:nvSpPr>
        <p:spPr>
          <a:xfrm rot="607256">
            <a:off x="5257398" y="3949543"/>
            <a:ext cx="693542" cy="547534"/>
          </a:xfrm>
          <a:custGeom>
            <a:avLst/>
            <a:gdLst/>
            <a:ahLst/>
            <a:cxnLst/>
            <a:rect l="l" t="t"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chemeClr val="accent1">
              <a:lumMod val="75000"/>
            </a:schemeClr>
          </a:solidFill>
        </p:spPr>
        <p:txBody>
          <a:bodyPr vert="horz" wrap="square" lIns="91440" tIns="45720" rIns="91440" bIns="45720" anchor="ctr">
            <a:normAutofit/>
          </a:bodyPr>
          <a:lstStyle/>
          <a:p>
            <a:pPr marL="0" algn="ctr"/>
            <a:endParaRPr/>
          </a:p>
        </p:txBody>
      </p:sp>
      <p:sp>
        <p:nvSpPr>
          <p:cNvPr id="14" name="Freeform 14"/>
          <p:cNvSpPr/>
          <p:nvPr/>
        </p:nvSpPr>
        <p:spPr>
          <a:xfrm rot="607256">
            <a:off x="6912721" y="2089348"/>
            <a:ext cx="766547" cy="839551"/>
          </a:xfrm>
          <a:custGeom>
            <a:avLst/>
            <a:gdLst/>
            <a:ahLst/>
            <a:cxnLst/>
            <a:rect l="l" t="t" r="r" b="b"/>
            <a:pathLst>
              <a:path w="71" h="78">
                <a:moveTo>
                  <a:pt x="59" y="78"/>
                </a:moveTo>
                <a:cubicBezTo>
                  <a:pt x="71" y="34"/>
                  <a:pt x="70" y="0"/>
                  <a:pt x="70" y="0"/>
                </a:cubicBezTo>
                <a:cubicBezTo>
                  <a:pt x="70" y="0"/>
                  <a:pt x="37" y="10"/>
                  <a:pt x="0" y="34"/>
                </a:cubicBezTo>
                <a:cubicBezTo>
                  <a:pt x="59" y="78"/>
                  <a:pt x="59" y="78"/>
                  <a:pt x="59" y="78"/>
                </a:cubicBezTo>
              </a:path>
            </a:pathLst>
          </a:custGeom>
          <a:solidFill>
            <a:srgbClr val="FFFFFF">
              <a:lumMod val="85000"/>
            </a:srgbClr>
          </a:solidFill>
        </p:spPr>
        <p:txBody>
          <a:bodyPr vert="horz" wrap="square" lIns="91440" tIns="45720" rIns="91440" bIns="45720" anchor="ctr">
            <a:normAutofit/>
          </a:bodyPr>
          <a:lstStyle/>
          <a:p>
            <a:pPr marL="0" algn="ctr"/>
            <a:endParaRPr/>
          </a:p>
        </p:txBody>
      </p:sp>
      <p:sp>
        <p:nvSpPr>
          <p:cNvPr id="15" name="Freeform 15"/>
          <p:cNvSpPr/>
          <p:nvPr/>
        </p:nvSpPr>
        <p:spPr>
          <a:xfrm rot="607256">
            <a:off x="6446376" y="2777384"/>
            <a:ext cx="626434" cy="643912"/>
          </a:xfrm>
          <a:custGeom>
            <a:avLst/>
            <a:gdLst/>
            <a:ahLst/>
            <a:cxnLst/>
            <a:rect l="l" t="t"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rgbClr val="FFFFFF">
              <a:lumMod val="85000"/>
            </a:srgbClr>
          </a:solidFill>
        </p:spPr>
        <p:txBody>
          <a:bodyPr vert="horz" wrap="square" lIns="91440" tIns="45720" rIns="91440" bIns="45720" anchor="ctr">
            <a:normAutofit/>
          </a:bodyPr>
          <a:lstStyle/>
          <a:p>
            <a:pPr marL="0" algn="ctr"/>
            <a:endParaRPr/>
          </a:p>
        </p:txBody>
      </p:sp>
      <p:sp>
        <p:nvSpPr>
          <p:cNvPr id="16" name="Freeform 16"/>
          <p:cNvSpPr/>
          <p:nvPr/>
        </p:nvSpPr>
        <p:spPr>
          <a:xfrm rot="607256">
            <a:off x="6522330" y="2866639"/>
            <a:ext cx="474529" cy="465403"/>
          </a:xfrm>
          <a:custGeom>
            <a:avLst/>
            <a:gdLst/>
            <a:ahLst/>
            <a:cxnLst/>
            <a:rect l="l" t="t"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chemeClr val="accent1"/>
          </a:solidFill>
        </p:spPr>
        <p:txBody>
          <a:bodyPr vert="horz" wrap="square" lIns="91440" tIns="45720" rIns="91440" bIns="45720" anchor="ctr">
            <a:normAutofit/>
          </a:bodyPr>
          <a:lstStyle/>
          <a:p>
            <a:pPr marL="0" algn="ctr"/>
            <a:endParaRPr/>
          </a:p>
        </p:txBody>
      </p:sp>
      <p:sp>
        <p:nvSpPr>
          <p:cNvPr id="17" name="Freeform 17"/>
          <p:cNvSpPr/>
          <p:nvPr/>
        </p:nvSpPr>
        <p:spPr>
          <a:xfrm rot="607256">
            <a:off x="5171507" y="3634782"/>
            <a:ext cx="866927" cy="1168071"/>
          </a:xfrm>
          <a:custGeom>
            <a:avLst/>
            <a:gdLst/>
            <a:ahLst/>
            <a:cxnLst/>
            <a:rect l="l" t="t"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chemeClr val="accent1"/>
          </a:solidFill>
        </p:spPr>
        <p:txBody>
          <a:bodyPr vert="horz" wrap="square" lIns="91440" tIns="45720" rIns="91440" bIns="45720" anchor="ctr">
            <a:normAutofit/>
          </a:bodyPr>
          <a:lstStyle/>
          <a:p>
            <a:pPr marL="0" algn="ctr"/>
            <a:endParaRPr/>
          </a:p>
        </p:txBody>
      </p:sp>
      <p:sp>
        <p:nvSpPr>
          <p:cNvPr id="18" name="Freeform 18"/>
          <p:cNvSpPr/>
          <p:nvPr/>
        </p:nvSpPr>
        <p:spPr>
          <a:xfrm flipH="1" flipV="1">
            <a:off x="5945256" y="3107"/>
            <a:ext cx="6216321" cy="1449603"/>
          </a:xfrm>
          <a:custGeom>
            <a:avLst/>
            <a:gdLst/>
            <a:ahLst/>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rgbClr val="FFFFFF">
              <a:alpha val="45000"/>
              <a:lumMod val="85000"/>
            </a:srgbClr>
          </a:solidFill>
          <a:ln cap="flat" cmpd="sng">
            <a:prstDash val="solid"/>
          </a:ln>
        </p:spPr>
        <p:txBody>
          <a:bodyPr vert="horz" wrap="square" lIns="91440" tIns="45720" rIns="91440" bIns="45720" anchor="ctr">
            <a:normAutofit/>
          </a:bodyPr>
          <a:lstStyle/>
          <a:p>
            <a:pPr marL="0" algn="ctr"/>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afterEffect">
                                  <p:stCondLst>
                                    <p:cond delay="0"/>
                                  </p:stCondLst>
                                  <p:childTnLst>
                                    <p:animEffect transition="in" filter="barn(inHorizontal)">
                                      <p:cBhvr>
                                        <p:cTn id="6" dur="500"/>
                                        <p:tgtEl>
                                          <p:spTgt spid="4"/>
                                        </p:tgtEl>
                                      </p:cBhvr>
                                    </p:animEffect>
                                    <p:set>
                                      <p:cBhvr>
                                        <p:cTn id="7" dur="500" fill="hold">
                                          <p:stCondLst>
                                            <p:cond delay="0"/>
                                          </p:stCondLst>
                                        </p:cTn>
                                        <p:tgtEl>
                                          <p:spTgt spid="4"/>
                                        </p:tgtEl>
                                        <p:attrNameLst>
                                          <p:attrName>style.visibility</p:attrName>
                                        </p:attrNameLst>
                                      </p:cBhvr>
                                      <p:to>
                                        <p:strVal val="visible"/>
                                      </p:to>
                                    </p:set>
                                  </p:childTnLst>
                                </p:cTn>
                              </p:par>
                              <p:par>
                                <p:cTn id="8" presetID="42" presetClass="entr" presetSubtype="0" fill="hold" nodeType="afterEffect">
                                  <p:stCondLst>
                                    <p:cond delay="0"/>
                                  </p:stCondLst>
                                  <p:childTnLst>
                                    <p:anim calcmode="lin" valueType="num">
                                      <p:cBhvr>
                                        <p:cTn id="9" dur="1000" fill="hold"/>
                                        <p:tgtEl>
                                          <p:spTgt spid="5"/>
                                        </p:tgtEl>
                                        <p:attrNameLst>
                                          <p:attrName>ppt_x</p:attrName>
                                        </p:attrNameLst>
                                      </p:cBhvr>
                                      <p:tavLst>
                                        <p:tav tm="0">
                                          <p:val>
                                            <p:strVal val="#ppt_x"/>
                                          </p:val>
                                        </p:tav>
                                        <p:tav tm="100000">
                                          <p:val>
                                            <p:strVal val="#ppt_x"/>
                                          </p:val>
                                        </p:tav>
                                      </p:tavLst>
                                    </p:anim>
                                    <p:anim calcmode="lin" valueType="num">
                                      <p:cBhvr>
                                        <p:cTn id="10" dur="1000" fill="hold"/>
                                        <p:tgtEl>
                                          <p:spTgt spid="5"/>
                                        </p:tgtEl>
                                        <p:attrNameLst>
                                          <p:attrName>ppt_y</p:attrName>
                                        </p:attrNameLst>
                                      </p:cBhvr>
                                      <p:tavLst>
                                        <p:tav tm="0">
                                          <p:val>
                                            <p:strVal val="#ppt_y+.1"/>
                                          </p:val>
                                        </p:tav>
                                        <p:tav tm="100000">
                                          <p:val>
                                            <p:strVal val="#ppt_y"/>
                                          </p:val>
                                        </p:tav>
                                      </p:tavLst>
                                    </p:anim>
                                    <p:animEffect transition="in" filter="fade">
                                      <p:cBhvr>
                                        <p:cTn id="11" dur="1000"/>
                                        <p:tgtEl>
                                          <p:spTgt spid="5"/>
                                        </p:tgtEl>
                                      </p:cBhvr>
                                    </p:animEffect>
                                    <p:set>
                                      <p:cBhvr>
                                        <p:cTn id="12" dur="1" fill="hold">
                                          <p:stCondLst>
                                            <p:cond delay="0"/>
                                          </p:stCondLst>
                                        </p:cTn>
                                        <p:tgtEl>
                                          <p:spTgt spid="5"/>
                                        </p:tgtEl>
                                        <p:attrNameLst>
                                          <p:attrName>style.visibility</p:attrName>
                                        </p:attrNameLst>
                                      </p:cBhvr>
                                      <p:to>
                                        <p:strVal val="visible"/>
                                      </p:to>
                                    </p:set>
                                  </p:childTnLst>
                                </p:cTn>
                              </p:par>
                              <p:par>
                                <p:cTn id="13" presetID="21" presetClass="entr" presetSubtype="3" fill="hold" nodeType="afterEffect">
                                  <p:stCondLst>
                                    <p:cond delay="0"/>
                                  </p:stCondLst>
                                  <p:childTnLst>
                                    <p:animEffect transition="in" filter="wheel(3)">
                                      <p:cBhvr>
                                        <p:cTn id="14" dur="1000"/>
                                        <p:tgtEl>
                                          <p:spTgt spid="6"/>
                                        </p:tgtEl>
                                      </p:cBhvr>
                                    </p:animEffect>
                                    <p:set>
                                      <p:cBhvr>
                                        <p:cTn id="15" dur="1000" fill="hold">
                                          <p:stCondLst>
                                            <p:cond delay="0"/>
                                          </p:stCondLst>
                                        </p:cTn>
                                        <p:tgtEl>
                                          <p:spTgt spid="6"/>
                                        </p:tgtEl>
                                        <p:attrNameLst>
                                          <p:attrName>style.visibility</p:attrName>
                                        </p:attrNameLst>
                                      </p:cBhvr>
                                      <p:to>
                                        <p:strVal val="visible"/>
                                      </p:to>
                                    </p:set>
                                  </p:childTnLst>
                                </p:cTn>
                              </p:par>
                              <p:par>
                                <p:cTn id="16" presetID="17" presetClass="entr" presetSubtype="2" fill="hold" nodeType="afterEffect">
                                  <p:stCondLst>
                                    <p:cond delay="0"/>
                                  </p:stCondLst>
                                  <p:childTnLst>
                                    <p:anim calcmode="lin" valueType="num">
                                      <p:cBhvr additive="base">
                                        <p:cTn id="17" dur="500" fill="hold"/>
                                        <p:tgtEl>
                                          <p:spTgt spid="7"/>
                                        </p:tgtEl>
                                        <p:attrNameLst>
                                          <p:attrName>ppt_x</p:attrName>
                                        </p:attrNameLst>
                                      </p:cBhvr>
                                      <p:tavLst>
                                        <p:tav tm="0">
                                          <p:val>
                                            <p:strVal val="#ppt_x+#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anim calcmode="lin" valueType="num">
                                      <p:cBhvr additive="base">
                                        <p:cTn id="19" dur="500" fill="hold"/>
                                        <p:tgtEl>
                                          <p:spTgt spid="7"/>
                                        </p:tgtEl>
                                        <p:attrNameLst>
                                          <p:attrName>ppt_w</p:attrName>
                                        </p:attrNameLst>
                                      </p:cBhvr>
                                      <p:tavLst>
                                        <p:tav tm="0">
                                          <p:val>
                                            <p:fltVal val="0"/>
                                          </p:val>
                                        </p:tav>
                                        <p:tav tm="100000">
                                          <p:val>
                                            <p:strVal val="#ppt_w"/>
                                          </p:val>
                                        </p:tav>
                                      </p:tavLst>
                                    </p:anim>
                                    <p:anim calcmode="lin" valueType="num">
                                      <p:cBhvr additive="base">
                                        <p:cTn id="20" dur="500" fill="hold"/>
                                        <p:tgtEl>
                                          <p:spTgt spid="7"/>
                                        </p:tgtEl>
                                        <p:attrNameLst>
                                          <p:attrName>ppt_h</p:attrName>
                                        </p:attrNameLst>
                                      </p:cBhvr>
                                      <p:tavLst>
                                        <p:tav tm="0">
                                          <p:val>
                                            <p:strVal val="#ppt_h"/>
                                          </p:val>
                                        </p:tav>
                                        <p:tav tm="100000">
                                          <p:val>
                                            <p:strVal val="#ppt_h"/>
                                          </p:val>
                                        </p:tav>
                                      </p:tavLst>
                                    </p:anim>
                                    <p:set>
                                      <p:cBhvr additive="base">
                                        <p:cTn id="21" dur="500" fill="hold">
                                          <p:stCondLst>
                                            <p:cond delay="0"/>
                                          </p:stCondLst>
                                        </p:cTn>
                                        <p:tgtEl>
                                          <p:spTgt spid="7"/>
                                        </p:tgtEl>
                                        <p:attrNameLst>
                                          <p:attrName>style.visibility</p:attrName>
                                        </p:attrNameLst>
                                      </p:cBhvr>
                                      <p:to>
                                        <p:strVal val="visible"/>
                                      </p:to>
                                    </p:set>
                                  </p:childTnLst>
                                </p:cTn>
                              </p:par>
                              <p:par>
                                <p:cTn id="22" presetID="45" presetClass="entr" presetSubtype="0" fill="hold" nodeType="afterEffect">
                                  <p:stCondLst>
                                    <p:cond delay="0"/>
                                  </p:stCondLst>
                                  <p:childTnLs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set>
                                      <p:cBhvr>
                                        <p:cTn id="26" dur="1000"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5287651" y="2918829"/>
            <a:ext cx="6904349" cy="2292080"/>
          </a:xfrm>
          <a:prstGeom prst="rect">
            <a:avLst/>
          </a:prstGeom>
          <a:blipFill>
            <a:blip r:embed="rId2"/>
            <a:stretch>
              <a:fillRect t="-176895" b="-174945"/>
            </a:stretch>
          </a:blipFill>
          <a:ln cap="flat">
            <a:prstDash val="solid"/>
          </a:ln>
        </p:spPr>
        <p:txBody>
          <a:bodyPr rot="0" vert="horz" wrap="square" lIns="91440" tIns="45720" rIns="91440" bIns="45720" anchor="ctr">
            <a:prstTxWarp prst="textNoShape">
              <a:avLst/>
            </a:prstTxWarp>
            <a:normAutofit/>
          </a:bodyPr>
          <a:lstStyle/>
          <a:p>
            <a:pPr marL="0" algn="ctr"/>
            <a:endParaRPr/>
          </a:p>
        </p:txBody>
      </p:sp>
      <p:sp>
        <p:nvSpPr>
          <p:cNvPr id="3" name="AutoShape 3"/>
          <p:cNvSpPr/>
          <p:nvPr/>
        </p:nvSpPr>
        <p:spPr>
          <a:xfrm>
            <a:off x="5110008" y="3417317"/>
            <a:ext cx="6849818" cy="337746"/>
          </a:xfrm>
          <a:prstGeom prst="rect">
            <a:avLst/>
          </a:prstGeom>
          <a:solidFill>
            <a:srgbClr val="000000">
              <a:alpha val="70000"/>
            </a:srgbClr>
          </a:solidFill>
          <a:ln cap="flat" cmpd="sng">
            <a:prstDash val="solid"/>
          </a:ln>
        </p:spPr>
        <p:txBody>
          <a:bodyPr vert="horz" wrap="square" lIns="91440" tIns="45720" rIns="91440" bIns="45720" anchor="ctr">
            <a:normAutofit/>
          </a:bodyPr>
          <a:lstStyle/>
          <a:p>
            <a:pPr marL="0" algn="ctr"/>
            <a:endParaRPr/>
          </a:p>
        </p:txBody>
      </p:sp>
      <p:grpSp>
        <p:nvGrpSpPr>
          <p:cNvPr id="4" name="Group 4"/>
          <p:cNvGrpSpPr/>
          <p:nvPr/>
        </p:nvGrpSpPr>
        <p:grpSpPr>
          <a:xfrm>
            <a:off x="428317" y="1218789"/>
            <a:ext cx="456703" cy="456703"/>
            <a:chOff x="809883" y="1822439"/>
            <a:chExt cx="721040" cy="721040"/>
          </a:xfrm>
        </p:grpSpPr>
        <p:sp>
          <p:nvSpPr>
            <p:cNvPr id="5" name="AutoShape 5"/>
            <p:cNvSpPr/>
            <p:nvPr/>
          </p:nvSpPr>
          <p:spPr>
            <a:xfrm>
              <a:off x="809883" y="1822439"/>
              <a:ext cx="721040" cy="721040"/>
            </a:xfrm>
            <a:prstGeom prst="ellipse">
              <a:avLst/>
            </a:prstGeom>
            <a:gradFill>
              <a:gsLst>
                <a:gs pos="0">
                  <a:srgbClr val="DC5DC2"/>
                </a:gs>
                <a:gs pos="68000">
                  <a:srgbClr val="6BA7E8"/>
                </a:gs>
                <a:gs pos="100000">
                  <a:srgbClr val="2851B6"/>
                </a:gs>
              </a:gsLst>
              <a:lin ang="10800000"/>
            </a:gradFill>
            <a:ln cap="flat" cmpd="sng">
              <a:prstDash val="solid"/>
            </a:ln>
          </p:spPr>
          <p:txBody>
            <a:bodyPr vert="horz" wrap="square" lIns="91440" tIns="45720" rIns="91440" bIns="45720" anchor="ctr">
              <a:normAutofit/>
            </a:bodyPr>
            <a:lstStyle/>
            <a:p>
              <a:pPr marL="0" algn="ctr"/>
              <a:endParaRPr/>
            </a:p>
          </p:txBody>
        </p:sp>
        <p:sp>
          <p:nvSpPr>
            <p:cNvPr id="6" name="Freeform 6"/>
            <p:cNvSpPr/>
            <p:nvPr/>
          </p:nvSpPr>
          <p:spPr>
            <a:xfrm>
              <a:off x="1001760" y="2010248"/>
              <a:ext cx="337286" cy="345422"/>
            </a:xfrm>
            <a:custGeom>
              <a:avLst/>
              <a:gdLst/>
              <a:ahLst/>
              <a:cxnLst/>
              <a:rect l="l" t="t"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FFFFF"/>
            </a:solidFill>
          </p:spPr>
          <p:txBody>
            <a:bodyPr vert="horz" wrap="square" lIns="91440" tIns="45720" rIns="91440" bIns="45720" anchor="t">
              <a:normAutofit/>
            </a:bodyPr>
            <a:lstStyle/>
            <a:p>
              <a:pPr marL="0" algn="l"/>
              <a:endParaRPr/>
            </a:p>
          </p:txBody>
        </p:sp>
      </p:grpSp>
      <p:grpSp>
        <p:nvGrpSpPr>
          <p:cNvPr id="7" name="Group 7"/>
          <p:cNvGrpSpPr/>
          <p:nvPr/>
        </p:nvGrpSpPr>
        <p:grpSpPr>
          <a:xfrm>
            <a:off x="428317" y="3146031"/>
            <a:ext cx="456703" cy="456703"/>
            <a:chOff x="809883" y="1822439"/>
            <a:chExt cx="721040" cy="721040"/>
          </a:xfrm>
        </p:grpSpPr>
        <p:sp>
          <p:nvSpPr>
            <p:cNvPr id="8" name="AutoShape 8"/>
            <p:cNvSpPr/>
            <p:nvPr/>
          </p:nvSpPr>
          <p:spPr>
            <a:xfrm>
              <a:off x="809883" y="1822439"/>
              <a:ext cx="721040" cy="721040"/>
            </a:xfrm>
            <a:prstGeom prst="ellipse">
              <a:avLst/>
            </a:prstGeom>
            <a:gradFill>
              <a:gsLst>
                <a:gs pos="0">
                  <a:srgbClr val="DC5DC2"/>
                </a:gs>
                <a:gs pos="68000">
                  <a:srgbClr val="6BA7E8"/>
                </a:gs>
                <a:gs pos="100000">
                  <a:srgbClr val="2851B6"/>
                </a:gs>
              </a:gsLst>
              <a:lin ang="10800000"/>
            </a:gradFill>
            <a:ln cap="flat" cmpd="sng">
              <a:prstDash val="solid"/>
            </a:ln>
          </p:spPr>
          <p:txBody>
            <a:bodyPr vert="horz" wrap="square" lIns="91440" tIns="45720" rIns="91440" bIns="45720" anchor="ctr">
              <a:normAutofit/>
            </a:bodyPr>
            <a:lstStyle/>
            <a:p>
              <a:pPr marL="0" algn="ctr"/>
              <a:endParaRPr/>
            </a:p>
          </p:txBody>
        </p:sp>
        <p:sp>
          <p:nvSpPr>
            <p:cNvPr id="9" name="Freeform 9"/>
            <p:cNvSpPr/>
            <p:nvPr/>
          </p:nvSpPr>
          <p:spPr>
            <a:xfrm>
              <a:off x="1001760" y="2010248"/>
              <a:ext cx="337286" cy="345422"/>
            </a:xfrm>
            <a:custGeom>
              <a:avLst/>
              <a:gdLst/>
              <a:ahLst/>
              <a:cxnLst/>
              <a:rect l="l" t="t"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FFFFF"/>
            </a:solidFill>
          </p:spPr>
          <p:txBody>
            <a:bodyPr vert="horz" wrap="square" lIns="91440" tIns="45720" rIns="91440" bIns="45720" anchor="t">
              <a:normAutofit/>
            </a:bodyPr>
            <a:lstStyle/>
            <a:p>
              <a:pPr marL="0" algn="l"/>
              <a:endParaRPr/>
            </a:p>
          </p:txBody>
        </p:sp>
      </p:grpSp>
      <p:grpSp>
        <p:nvGrpSpPr>
          <p:cNvPr id="10" name="Group 10"/>
          <p:cNvGrpSpPr/>
          <p:nvPr/>
        </p:nvGrpSpPr>
        <p:grpSpPr>
          <a:xfrm>
            <a:off x="428317" y="4929220"/>
            <a:ext cx="456703" cy="456703"/>
            <a:chOff x="809883" y="1822439"/>
            <a:chExt cx="721040" cy="721040"/>
          </a:xfrm>
        </p:grpSpPr>
        <p:sp>
          <p:nvSpPr>
            <p:cNvPr id="11" name="AutoShape 11"/>
            <p:cNvSpPr/>
            <p:nvPr/>
          </p:nvSpPr>
          <p:spPr>
            <a:xfrm>
              <a:off x="809883" y="1822439"/>
              <a:ext cx="721040" cy="721040"/>
            </a:xfrm>
            <a:prstGeom prst="ellipse">
              <a:avLst/>
            </a:prstGeom>
            <a:gradFill>
              <a:gsLst>
                <a:gs pos="0">
                  <a:srgbClr val="DC5DC2"/>
                </a:gs>
                <a:gs pos="68000">
                  <a:srgbClr val="6BA7E8"/>
                </a:gs>
                <a:gs pos="100000">
                  <a:srgbClr val="2851B6"/>
                </a:gs>
              </a:gsLst>
              <a:lin ang="10800000"/>
            </a:gradFill>
            <a:ln cap="flat" cmpd="sng">
              <a:prstDash val="solid"/>
            </a:ln>
          </p:spPr>
          <p:txBody>
            <a:bodyPr vert="horz" wrap="square" lIns="91440" tIns="45720" rIns="91440" bIns="45720" anchor="ctr">
              <a:normAutofit/>
            </a:bodyPr>
            <a:lstStyle/>
            <a:p>
              <a:pPr marL="0" algn="ctr"/>
              <a:endParaRPr/>
            </a:p>
          </p:txBody>
        </p:sp>
        <p:sp>
          <p:nvSpPr>
            <p:cNvPr id="12" name="Freeform 12"/>
            <p:cNvSpPr/>
            <p:nvPr/>
          </p:nvSpPr>
          <p:spPr>
            <a:xfrm>
              <a:off x="1001760" y="2010248"/>
              <a:ext cx="337286" cy="345422"/>
            </a:xfrm>
            <a:custGeom>
              <a:avLst/>
              <a:gdLst/>
              <a:ahLst/>
              <a:cxnLst/>
              <a:rect l="l" t="t"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FFFFF"/>
            </a:solidFill>
          </p:spPr>
          <p:txBody>
            <a:bodyPr vert="horz" wrap="square" lIns="91440" tIns="45720" rIns="91440" bIns="45720" anchor="t">
              <a:normAutofit/>
            </a:bodyPr>
            <a:lstStyle/>
            <a:p>
              <a:pPr marL="0" algn="l"/>
              <a:endParaRPr/>
            </a:p>
          </p:txBody>
        </p:sp>
      </p:grpSp>
      <p:pic>
        <p:nvPicPr>
          <p:cNvPr id="13" name="image9.png"/>
          <p:cNvPicPr>
            <a:picLocks noChangeAspect="1"/>
          </p:cNvPicPr>
          <p:nvPr/>
        </p:nvPicPr>
        <p:blipFill>
          <a:blip r:embed="rId3"/>
          <a:srcRect/>
          <a:stretch>
            <a:fillRect/>
          </a:stretch>
        </p:blipFill>
        <p:spPr>
          <a:xfrm rot="15568558">
            <a:off x="-45720" y="2531"/>
            <a:ext cx="1219200" cy="1460360"/>
          </a:xfrm>
          <a:prstGeom prst="rect">
            <a:avLst/>
          </a:prstGeom>
        </p:spPr>
      </p:pic>
      <p:sp>
        <p:nvSpPr>
          <p:cNvPr id="14" name="TextBox 14"/>
          <p:cNvSpPr txBox="1"/>
          <p:nvPr/>
        </p:nvSpPr>
        <p:spPr>
          <a:xfrm>
            <a:off x="984431" y="1173035"/>
            <a:ext cx="3931599"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Isolation of Services</a:t>
            </a:r>
            <a:endParaRPr lang="en-US" sz="1100"/>
          </a:p>
        </p:txBody>
      </p:sp>
      <p:sp>
        <p:nvSpPr>
          <p:cNvPr id="15" name="TextBox 15"/>
          <p:cNvSpPr txBox="1"/>
          <p:nvPr/>
        </p:nvSpPr>
        <p:spPr>
          <a:xfrm>
            <a:off x="993915" y="1743215"/>
            <a:ext cx="3931600" cy="1167692"/>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FFFFFF"/>
                </a:solidFill>
                <a:latin typeface="三极准柔宋"/>
                <a:ea typeface="三极准柔宋"/>
              </a:rPr>
              <a:t>Each service can run in its isolated container, preventing conflicts and allowing independent management. This isolation applies to different versions of services, making it easier to update without impacting the overall system.</a:t>
            </a:r>
            <a:endParaRPr lang="en-US" sz="1100"/>
          </a:p>
        </p:txBody>
      </p:sp>
      <p:sp>
        <p:nvSpPr>
          <p:cNvPr id="16" name="TextBox 16"/>
          <p:cNvSpPr txBox="1"/>
          <p:nvPr/>
        </p:nvSpPr>
        <p:spPr>
          <a:xfrm>
            <a:off x="961749" y="3095765"/>
            <a:ext cx="3931599"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Consistency Across Environments</a:t>
            </a:r>
            <a:endParaRPr lang="en-US" sz="1100"/>
          </a:p>
        </p:txBody>
      </p:sp>
      <p:sp>
        <p:nvSpPr>
          <p:cNvPr id="17" name="TextBox 17"/>
          <p:cNvSpPr txBox="1"/>
          <p:nvPr/>
        </p:nvSpPr>
        <p:spPr>
          <a:xfrm>
            <a:off x="971233" y="3665945"/>
            <a:ext cx="3931600" cy="1167692"/>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FFFFFF"/>
                </a:solidFill>
                <a:latin typeface="三极准柔宋"/>
                <a:ea typeface="三极准柔宋"/>
              </a:rPr>
              <a:t>Docker ensures that the application runs consistently regardless of the environment, eliminating "it works on my machine" issues by encapsulating the app and its dependencies within containers.</a:t>
            </a:r>
            <a:endParaRPr lang="en-US" sz="1100"/>
          </a:p>
        </p:txBody>
      </p:sp>
      <p:sp>
        <p:nvSpPr>
          <p:cNvPr id="18" name="TextBox 18"/>
          <p:cNvSpPr txBox="1"/>
          <p:nvPr/>
        </p:nvSpPr>
        <p:spPr>
          <a:xfrm>
            <a:off x="961749" y="5000639"/>
            <a:ext cx="3931599"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Easy Deployment</a:t>
            </a:r>
            <a:endParaRPr lang="en-US" sz="1100"/>
          </a:p>
        </p:txBody>
      </p:sp>
      <p:sp>
        <p:nvSpPr>
          <p:cNvPr id="19" name="TextBox 19"/>
          <p:cNvSpPr txBox="1"/>
          <p:nvPr/>
        </p:nvSpPr>
        <p:spPr>
          <a:xfrm>
            <a:off x="993915" y="5407017"/>
            <a:ext cx="3931600" cy="1167692"/>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FFFFFF"/>
                </a:solidFill>
                <a:latin typeface="三极准柔宋"/>
                <a:ea typeface="三极准柔宋"/>
              </a:rPr>
              <a:t>With Docker, the deployment process becomes straightforward: simply run the container and the application is launched, significantly reducing downtime and improving deployment speed.</a:t>
            </a:r>
            <a:endParaRPr lang="en-US" sz="1100"/>
          </a:p>
        </p:txBody>
      </p:sp>
      <p:sp>
        <p:nvSpPr>
          <p:cNvPr id="20" name="TextBox 20"/>
          <p:cNvSpPr txBox="1"/>
          <p:nvPr/>
        </p:nvSpPr>
        <p:spPr>
          <a:xfrm>
            <a:off x="1393119" y="446261"/>
            <a:ext cx="7120685"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Benefits of Docker</a:t>
            </a:r>
            <a:endParaRPr lang="en-US" sz="110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afterEffect">
                                  <p:stCondLst>
                                    <p:cond delay="0"/>
                                  </p:stCondLst>
                                  <p:childTnLst>
                                    <p:animEffect transition="in" filter="blinds(vertical)">
                                      <p:cBhvr>
                                        <p:cTn id="6" dur="1000"/>
                                        <p:tgtEl>
                                          <p:spTgt spid="20"/>
                                        </p:tgtEl>
                                      </p:cBhvr>
                                    </p:animEffect>
                                    <p:set>
                                      <p:cBhvr>
                                        <p:cTn id="7" dur="1000" fill="hold">
                                          <p:stCondLst>
                                            <p:cond delay="0"/>
                                          </p:stCondLst>
                                        </p:cTn>
                                        <p:tgtEl>
                                          <p:spTgt spid="20"/>
                                        </p:tgtEl>
                                        <p:attrNameLst>
                                          <p:attrName>style.visibility</p:attrName>
                                        </p:attrNameLst>
                                      </p:cBhvr>
                                      <p:to>
                                        <p:strVal val="visible"/>
                                      </p:to>
                                    </p:set>
                                  </p:childTnLst>
                                </p:cTn>
                              </p:par>
                              <p:par>
                                <p:cTn id="8" presetID="7" presetClass="entr" presetSubtype="8" fill="hold" nodeType="afterEffect">
                                  <p:stCondLst>
                                    <p:cond delay="0"/>
                                  </p:stCondLst>
                                  <p:childTnLst>
                                    <p:anim calcmode="lin" valueType="num">
                                      <p:cBhvr additive="base">
                                        <p:cTn id="9" dur="2000" fill="hold"/>
                                        <p:tgtEl>
                                          <p:spTgt spid="16"/>
                                        </p:tgtEl>
                                        <p:attrNameLst>
                                          <p:attrName>ppt_x</p:attrName>
                                        </p:attrNameLst>
                                      </p:cBhvr>
                                      <p:tavLst>
                                        <p:tav tm="0">
                                          <p:val>
                                            <p:strVal val="0-#ppt_w/2"/>
                                          </p:val>
                                        </p:tav>
                                        <p:tav tm="100000">
                                          <p:val>
                                            <p:strVal val="#ppt_x"/>
                                          </p:val>
                                        </p:tav>
                                      </p:tavLst>
                                    </p:anim>
                                    <p:anim calcmode="lin" valueType="num">
                                      <p:cBhvr additive="base">
                                        <p:cTn id="10" dur="2000" fill="hold"/>
                                        <p:tgtEl>
                                          <p:spTgt spid="16"/>
                                        </p:tgtEl>
                                        <p:attrNameLst>
                                          <p:attrName>ppt_y</p:attrName>
                                        </p:attrNameLst>
                                      </p:cBhvr>
                                      <p:tavLst>
                                        <p:tav tm="0">
                                          <p:val>
                                            <p:strVal val="#ppt_y"/>
                                          </p:val>
                                        </p:tav>
                                        <p:tav tm="100000">
                                          <p:val>
                                            <p:strVal val="#ppt_y"/>
                                          </p:val>
                                        </p:tav>
                                      </p:tavLst>
                                    </p:anim>
                                    <p:set>
                                      <p:cBhvr>
                                        <p:cTn id="11" dur="2000" fill="hold">
                                          <p:stCondLst>
                                            <p:cond delay="0"/>
                                          </p:stCondLst>
                                        </p:cTn>
                                        <p:tgtEl>
                                          <p:spTgt spid="16"/>
                                        </p:tgtEl>
                                        <p:attrNameLst>
                                          <p:attrName>style.visibility</p:attrName>
                                        </p:attrNameLst>
                                      </p:cBhvr>
                                      <p:to>
                                        <p:strVal val="visible"/>
                                      </p:to>
                                    </p:set>
                                  </p:childTnLst>
                                </p:cTn>
                              </p:par>
                              <p:par>
                                <p:cTn id="12" presetID="10" presetClass="entr" presetSubtype="0" fill="hold" nodeType="afterEffect">
                                  <p:stCondLst>
                                    <p:cond delay="0"/>
                                  </p:stCondLst>
                                  <p:childTnLst>
                                    <p:animEffect transition="in" filter="fade">
                                      <p:cBhvr>
                                        <p:cTn id="13" dur="1000"/>
                                        <p:tgtEl>
                                          <p:spTgt spid="17"/>
                                        </p:tgtEl>
                                      </p:cBhvr>
                                    </p:animEffect>
                                    <p:set>
                                      <p:cBhvr>
                                        <p:cTn id="14" dur="1000" fill="hold">
                                          <p:stCondLst>
                                            <p:cond delay="0"/>
                                          </p:stCondLst>
                                        </p:cTn>
                                        <p:tgtEl>
                                          <p:spTgt spid="17"/>
                                        </p:tgtEl>
                                        <p:attrNameLst>
                                          <p:attrName>style.visibility</p:attrName>
                                        </p:attrNameLst>
                                      </p:cBhvr>
                                      <p:to>
                                        <p:strVal val="visible"/>
                                      </p:to>
                                    </p:set>
                                  </p:childTnLst>
                                </p:cTn>
                              </p:par>
                              <p:par>
                                <p:cTn id="15" presetID="12" presetClass="entr" presetSubtype="4" fill="hold" nodeType="afterEffect">
                                  <p:stCondLst>
                                    <p:cond delay="0"/>
                                  </p:stCondLst>
                                  <p:childTnLst>
                                    <p:anim calcmode="lin" valueType="num">
                                      <p:cBhvr additive="base">
                                        <p:cTn id="16" dur="500"/>
                                        <p:tgtEl>
                                          <p:spTgt spid="18"/>
                                        </p:tgtEl>
                                        <p:attrNameLst>
                                          <p:attrName>ppt_y</p:attrName>
                                        </p:attrNameLst>
                                      </p:cBhvr>
                                      <p:tavLst>
                                        <p:tav tm="0">
                                          <p:val>
                                            <p:strVal val="#ppt_y+#ppt_h*1.125000"/>
                                          </p:val>
                                        </p:tav>
                                        <p:tav tm="100000">
                                          <p:val>
                                            <p:strVal val="#ppt_y"/>
                                          </p:val>
                                        </p:tav>
                                      </p:tavLst>
                                    </p:anim>
                                    <p:animEffect transition="in" filter="wipe(up)">
                                      <p:cBhvr>
                                        <p:cTn id="17" dur="500"/>
                                        <p:tgtEl>
                                          <p:spTgt spid="18"/>
                                        </p:tgtEl>
                                      </p:cBhvr>
                                    </p:animEffect>
                                    <p:set>
                                      <p:cBhvr>
                                        <p:cTn id="18" dur="500" fill="hold">
                                          <p:stCondLst>
                                            <p:cond delay="0"/>
                                          </p:stCondLst>
                                        </p:cTn>
                                        <p:tgtEl>
                                          <p:spTgt spid="18"/>
                                        </p:tgtEl>
                                        <p:attrNameLst>
                                          <p:attrName>style.visibility</p:attrName>
                                        </p:attrNameLst>
                                      </p:cBhvr>
                                      <p:to>
                                        <p:strVal val="visible"/>
                                      </p:to>
                                    </p:set>
                                  </p:childTnLst>
                                </p:cTn>
                              </p:par>
                              <p:par>
                                <p:cTn id="19" presetID="23" presetClass="entr" presetSubtype="288" fill="hold" nodeType="afterEffect">
                                  <p:stCondLst>
                                    <p:cond delay="0"/>
                                  </p:stCondLst>
                                  <p:childTnLst>
                                    <p:anim calcmode="lin" valueType="num">
                                      <p:cBhvr>
                                        <p:cTn id="20" dur="500" fill="hold"/>
                                        <p:tgtEl>
                                          <p:spTgt spid="19"/>
                                        </p:tgtEl>
                                        <p:attrNameLst>
                                          <p:attrName>ppt_w</p:attrName>
                                        </p:attrNameLst>
                                      </p:cBhvr>
                                      <p:tavLst>
                                        <p:tav tm="0">
                                          <p:val>
                                            <p:strVal val="4/3*#ppt_w"/>
                                          </p:val>
                                        </p:tav>
                                        <p:tav tm="100000">
                                          <p:val>
                                            <p:strVal val="#ppt_w"/>
                                          </p:val>
                                        </p:tav>
                                      </p:tavLst>
                                    </p:anim>
                                    <p:anim calcmode="lin" valueType="num">
                                      <p:cBhvr>
                                        <p:cTn id="21" dur="500" fill="hold"/>
                                        <p:tgtEl>
                                          <p:spTgt spid="19"/>
                                        </p:tgtEl>
                                        <p:attrNameLst>
                                          <p:attrName>ppt_h</p:attrName>
                                        </p:attrNameLst>
                                      </p:cBhvr>
                                      <p:tavLst>
                                        <p:tav tm="0">
                                          <p:val>
                                            <p:strVal val="4/3*#ppt_h"/>
                                          </p:val>
                                        </p:tav>
                                        <p:tav tm="100000">
                                          <p:val>
                                            <p:strVal val="#ppt_h"/>
                                          </p:val>
                                        </p:tav>
                                      </p:tavLst>
                                    </p:anim>
                                    <p:set>
                                      <p:cBhvr>
                                        <p:cTn id="22" dur="500" fill="hold">
                                          <p:stCondLst>
                                            <p:cond delay="0"/>
                                          </p:stCondLst>
                                        </p:cTn>
                                        <p:tgtEl>
                                          <p:spTgt spid="19"/>
                                        </p:tgtEl>
                                        <p:attrNameLst>
                                          <p:attrName>style.visibility</p:attrName>
                                        </p:attrNameLst>
                                      </p:cBhvr>
                                      <p:to>
                                        <p:strVal val="visible"/>
                                      </p:to>
                                    </p:set>
                                  </p:childTnLst>
                                </p:cTn>
                              </p:par>
                              <p:par>
                                <p:cTn id="23" presetID="42" presetClass="entr" presetSubtype="0" fill="hold" nodeType="afterEffect">
                                  <p:stCondLst>
                                    <p:cond delay="0"/>
                                  </p:stCondLst>
                                  <p:childTnLs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animEffect transition="in" filter="fade">
                                      <p:cBhvr>
                                        <p:cTn id="26" dur="1000"/>
                                        <p:tgtEl>
                                          <p:spTgt spid="14"/>
                                        </p:tgtEl>
                                      </p:cBhvr>
                                    </p:animEffect>
                                    <p:set>
                                      <p:cBhvr>
                                        <p:cTn id="27" dur="1" fill="hold">
                                          <p:stCondLst>
                                            <p:cond delay="0"/>
                                          </p:stCondLst>
                                        </p:cTn>
                                        <p:tgtEl>
                                          <p:spTgt spid="14"/>
                                        </p:tgtEl>
                                        <p:attrNameLst>
                                          <p:attrName>style.visibility</p:attrName>
                                        </p:attrNameLst>
                                      </p:cBhvr>
                                      <p:to>
                                        <p:strVal val="visible"/>
                                      </p:to>
                                    </p:set>
                                  </p:childTnLst>
                                </p:cTn>
                              </p:par>
                              <p:par>
                                <p:cTn id="28" presetID="16" presetClass="entr" presetSubtype="42" fill="hold" nodeType="afterEffect">
                                  <p:stCondLst>
                                    <p:cond delay="0"/>
                                  </p:stCondLst>
                                  <p:childTnLst>
                                    <p:animEffect transition="in" filter="barn(outHorizontal)">
                                      <p:cBhvr>
                                        <p:cTn id="29" dur="500"/>
                                        <p:tgtEl>
                                          <p:spTgt spid="15"/>
                                        </p:tgtEl>
                                      </p:cBhvr>
                                    </p:animEffect>
                                    <p:set>
                                      <p:cBhvr>
                                        <p:cTn id="30" dur="500" fill="hold">
                                          <p:stCondLst>
                                            <p:cond delay="0"/>
                                          </p:stCondLst>
                                        </p:cTn>
                                        <p:tgtEl>
                                          <p:spTgt spid="15"/>
                                        </p:tgtEl>
                                        <p:attrNameLst>
                                          <p:attrName>style.visibility</p:attrName>
                                        </p:attrNameLst>
                                      </p:cBhvr>
                                      <p:to>
                                        <p:strVal val="visible"/>
                                      </p:to>
                                    </p:set>
                                  </p:childTnLst>
                                </p:cTn>
                              </p:par>
                              <p:par>
                                <p:cTn id="31" presetID="15" presetClass="entr" presetSubtype="0" fill="hold" nodeType="afterEffect">
                                  <p:stCondLst>
                                    <p:cond delay="0"/>
                                  </p:stCondLst>
                                  <p:childTnLst>
                                    <p:anim calcmode="lin" valueType="num">
                                      <p:cBhvr>
                                        <p:cTn id="32" dur="1000" fill="hold"/>
                                        <p:tgtEl>
                                          <p:spTgt spid="2"/>
                                        </p:tgtEl>
                                        <p:attrNameLst>
                                          <p:attrName>ppt_w</p:attrName>
                                        </p:attrNameLst>
                                      </p:cBhvr>
                                      <p:tavLst>
                                        <p:tav tm="0">
                                          <p:val>
                                            <p:fltVal val="0"/>
                                          </p:val>
                                        </p:tav>
                                        <p:tav tm="100000">
                                          <p:val>
                                            <p:strVal val="#ppt_w"/>
                                          </p:val>
                                        </p:tav>
                                      </p:tavLst>
                                    </p:anim>
                                    <p:anim calcmode="lin" valueType="num">
                                      <p:cBhvr>
                                        <p:cTn id="33" dur="1000" fill="hold"/>
                                        <p:tgtEl>
                                          <p:spTgt spid="2"/>
                                        </p:tgtEl>
                                        <p:attrNameLst>
                                          <p:attrName>ppt_h</p:attrName>
                                        </p:attrNameLst>
                                      </p:cBhvr>
                                      <p:tavLst>
                                        <p:tav tm="0">
                                          <p:val>
                                            <p:fltVal val="0"/>
                                          </p:val>
                                        </p:tav>
                                        <p:tav tm="100000">
                                          <p:val>
                                            <p:strVal val="#ppt_h"/>
                                          </p:val>
                                        </p:tav>
                                      </p:tavLst>
                                    </p:anim>
                                    <p:anim calcmode="lin" valueType="num">
                                      <p:cBhvr>
                                        <p:cTn id="3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
                                        </p:tgtEl>
                                        <p:attrNameLst>
                                          <p:attrName>ppt_y</p:attrName>
                                        </p:attrNameLst>
                                      </p:cBhvr>
                                      <p:tavLst>
                                        <p:tav tm="0" fmla="#ppt_y+(sin(-2*pi*(1-$))*-#ppt_x+cos(-2*pi*(1-$))*(1-#ppt_y))*(1-$)">
                                          <p:val>
                                            <p:fltVal val="0"/>
                                          </p:val>
                                        </p:tav>
                                        <p:tav tm="100000">
                                          <p:val>
                                            <p:fltVal val="1"/>
                                          </p:val>
                                        </p:tav>
                                      </p:tavLst>
                                    </p:anim>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5.jpeg"/>
          <p:cNvPicPr>
            <a:picLocks noChangeAspect="1"/>
          </p:cNvPicPr>
          <p:nvPr/>
        </p:nvPicPr>
        <p:blipFill>
          <a:blip r:embed="rId2"/>
          <a:srcRect/>
          <a:stretch>
            <a:fillRect/>
          </a:stretch>
        </p:blipFill>
        <p:spPr>
          <a:xfrm rot="10800000">
            <a:off x="0" y="-106951"/>
            <a:ext cx="12192000" cy="6858000"/>
          </a:xfrm>
          <a:prstGeom prst="rect">
            <a:avLst/>
          </a:prstGeom>
        </p:spPr>
      </p:pic>
      <p:pic>
        <p:nvPicPr>
          <p:cNvPr id="3" name="image6.png"/>
          <p:cNvPicPr>
            <a:picLocks noChangeAspect="1"/>
          </p:cNvPicPr>
          <p:nvPr/>
        </p:nvPicPr>
        <p:blipFill>
          <a:blip r:embed="rId3"/>
          <a:srcRect/>
          <a:stretch>
            <a:fillRect/>
          </a:stretch>
        </p:blipFill>
        <p:spPr>
          <a:xfrm>
            <a:off x="10012680" y="4312920"/>
            <a:ext cx="1386840" cy="1661160"/>
          </a:xfrm>
          <a:prstGeom prst="rect">
            <a:avLst/>
          </a:prstGeom>
        </p:spPr>
      </p:pic>
      <p:pic>
        <p:nvPicPr>
          <p:cNvPr id="4" name="image7.png"/>
          <p:cNvPicPr>
            <a:picLocks noChangeAspect="1"/>
          </p:cNvPicPr>
          <p:nvPr/>
        </p:nvPicPr>
        <p:blipFill>
          <a:blip r:embed="rId4"/>
          <a:srcRect/>
          <a:stretch>
            <a:fillRect/>
          </a:stretch>
        </p:blipFill>
        <p:spPr>
          <a:xfrm rot="13365612">
            <a:off x="8326577" y="981825"/>
            <a:ext cx="2610205" cy="3126509"/>
          </a:xfrm>
          <a:prstGeom prst="rect">
            <a:avLst/>
          </a:prstGeom>
        </p:spPr>
      </p:pic>
      <p:sp>
        <p:nvSpPr>
          <p:cNvPr id="5" name="TextBox 5"/>
          <p:cNvSpPr txBox="1"/>
          <p:nvPr/>
        </p:nvSpPr>
        <p:spPr>
          <a:xfrm>
            <a:off x="7548236" y="3982164"/>
            <a:ext cx="2083443" cy="2215991"/>
          </a:xfrm>
          <a:prstGeom prst="rect">
            <a:avLst/>
          </a:prstGeom>
          <a:noFill/>
        </p:spPr>
        <p:txBody>
          <a:bodyPr vert="horz" wrap="square" lIns="91440" tIns="45720" rIns="91440" bIns="45720" rtlCol="0" anchor="t">
            <a:spAutoFit/>
          </a:bodyPr>
          <a:lstStyle/>
          <a:p>
            <a:pPr marL="0" algn="l">
              <a:defRPr/>
            </a:pPr>
            <a:r>
              <a:rPr lang="en-US" sz="13800" b="1" i="0" u="none" baseline="0">
                <a:solidFill>
                  <a:srgbClr val="FFFFFF"/>
                </a:solidFill>
                <a:effectLst>
                  <a:outerShdw blurRad="38100" dist="38100" dir="2700000" algn="tl">
                    <a:srgbClr val="000000">
                      <a:alpha val="43137"/>
                    </a:srgbClr>
                  </a:outerShdw>
                </a:effectLst>
                <a:latin typeface="MingLiU_HKSCS-ExtB"/>
                <a:ea typeface="MingLiU_HKSCS-ExtB"/>
              </a:rPr>
              <a:t>04.</a:t>
            </a:r>
            <a:endParaRPr lang="en-US" sz="1100"/>
          </a:p>
        </p:txBody>
      </p:sp>
      <p:grpSp>
        <p:nvGrpSpPr>
          <p:cNvPr id="6" name="Group 6"/>
          <p:cNvGrpSpPr/>
          <p:nvPr/>
        </p:nvGrpSpPr>
        <p:grpSpPr>
          <a:xfrm rot="5400000">
            <a:off x="1400642" y="3212090"/>
            <a:ext cx="960698" cy="219918"/>
            <a:chOff x="1026290" y="5707476"/>
            <a:chExt cx="960698" cy="219918"/>
          </a:xfrm>
          <a:solidFill>
            <a:srgbClr val="FFFFFF"/>
          </a:solidFill>
        </p:grpSpPr>
        <p:sp>
          <p:nvSpPr>
            <p:cNvPr id="7" name="AutoShape 7"/>
            <p:cNvSpPr/>
            <p:nvPr/>
          </p:nvSpPr>
          <p:spPr>
            <a:xfrm>
              <a:off x="102629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8" name="AutoShape 8"/>
            <p:cNvSpPr/>
            <p:nvPr/>
          </p:nvSpPr>
          <p:spPr>
            <a:xfrm>
              <a:off x="139668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9" name="AutoShape 9"/>
            <p:cNvSpPr/>
            <p:nvPr/>
          </p:nvSpPr>
          <p:spPr>
            <a:xfrm>
              <a:off x="176707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grpSp>
      <p:sp>
        <p:nvSpPr>
          <p:cNvPr id="10" name="TextBox 10"/>
          <p:cNvSpPr txBox="1"/>
          <p:nvPr/>
        </p:nvSpPr>
        <p:spPr>
          <a:xfrm>
            <a:off x="2436447" y="3479232"/>
            <a:ext cx="7576233" cy="646331"/>
          </a:xfrm>
          <a:prstGeom prst="rect">
            <a:avLst/>
          </a:prstGeom>
          <a:noFill/>
        </p:spPr>
        <p:txBody>
          <a:bodyPr vert="horz" wrap="square" lIns="91440" tIns="45720" rIns="91440" bIns="45720" rtlCol="0" anchor="t">
            <a:spAutoFit/>
          </a:bodyPr>
          <a:lstStyle/>
          <a:p>
            <a:pPr marL="0" algn="ctr">
              <a:defRPr/>
            </a:pPr>
            <a:r>
              <a:rPr lang="zh-CN" altLang="en-US" sz="3600" b="1" i="0" u="none" baseline="0">
                <a:solidFill>
                  <a:srgbClr val="FFFFFF"/>
                </a:solidFill>
                <a:effectLst>
                  <a:outerShdw blurRad="38100" dist="38100" dir="2700000" algn="tl">
                    <a:srgbClr val="000000">
                      <a:alpha val="43137"/>
                    </a:srgbClr>
                  </a:outerShdw>
                </a:effectLst>
                <a:latin typeface="三极准柔宋"/>
                <a:ea typeface="三极准柔宋"/>
              </a:rPr>
              <a:t>Kubernetes Deployment</a:t>
            </a:r>
            <a:endParaRPr lang="en-US" sz="110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afterEffect">
                                  <p:stCondLst>
                                    <p:cond delay="0"/>
                                  </p:stCondLst>
                                  <p:childTnLst>
                                    <p:anim calcmode="lin" valueType="num">
                                      <p:cBhvr>
                                        <p:cTn id="6" dur="800" decel="100000" fill="hold"/>
                                        <p:tgtEl>
                                          <p:spTgt spid="5"/>
                                        </p:tgtEl>
                                        <p:attrNameLst>
                                          <p:attrName>style.rotation</p:attrName>
                                        </p:attrNameLst>
                                      </p:cBhvr>
                                      <p:tavLst>
                                        <p:tav tm="0">
                                          <p:val>
                                            <p:fltVal val="-90"/>
                                          </p:val>
                                        </p:tav>
                                        <p:tav tm="100000">
                                          <p:val>
                                            <p:fltVal val="0"/>
                                          </p:val>
                                        </p:tav>
                                      </p:tavLst>
                                    </p:anim>
                                    <p:anim calcmode="lin" valueType="num">
                                      <p:cBhvr>
                                        <p:cTn id="7" dur="800" decel="100000" fill="hold"/>
                                        <p:tgtEl>
                                          <p:spTgt spid="5"/>
                                        </p:tgtEl>
                                        <p:attrNameLst>
                                          <p:attrName>ppt_x</p:attrName>
                                        </p:attrNameLst>
                                      </p:cBhvr>
                                      <p:tavLst>
                                        <p:tav tm="0">
                                          <p:val>
                                            <p:strVal val="#ppt_x+0.4"/>
                                          </p:val>
                                        </p:tav>
                                        <p:tav tm="100000">
                                          <p:val>
                                            <p:strVal val="#ppt_x-0.05"/>
                                          </p:val>
                                        </p:tav>
                                      </p:tavLst>
                                    </p:anim>
                                    <p:anim calcmode="lin" valueType="num">
                                      <p:cBhvr>
                                        <p:cTn id="8" dur="800" decel="100000" fill="hold"/>
                                        <p:tgtEl>
                                          <p:spTgt spid="5"/>
                                        </p:tgtEl>
                                        <p:attrNameLst>
                                          <p:attrName>ppt_y</p:attrName>
                                        </p:attrNameLst>
                                      </p:cBhvr>
                                      <p:tavLst>
                                        <p:tav tm="0">
                                          <p:val>
                                            <p:strVal val="#ppt_y-0.4"/>
                                          </p:val>
                                        </p:tav>
                                        <p:tav tm="100000">
                                          <p:val>
                                            <p:strVal val="#ppt_y+0.1"/>
                                          </p:val>
                                        </p:tav>
                                      </p:tavLst>
                                    </p:anim>
                                    <p:anim calcmode="lin" valueType="num">
                                      <p:cBhvr>
                                        <p:cTn id="9"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0" dur="200" accel="100000" fill="hold">
                                          <p:stCondLst>
                                            <p:cond delay="800"/>
                                          </p:stCondLst>
                                        </p:cTn>
                                        <p:tgtEl>
                                          <p:spTgt spid="5"/>
                                        </p:tgtEl>
                                        <p:attrNameLst>
                                          <p:attrName>ppt_y</p:attrName>
                                        </p:attrNameLst>
                                      </p:cBhvr>
                                      <p:tavLst>
                                        <p:tav tm="0">
                                          <p:val>
                                            <p:strVal val="#ppt_y+0.1"/>
                                          </p:val>
                                        </p:tav>
                                        <p:tav tm="100000">
                                          <p:val>
                                            <p:strVal val="#ppt_y"/>
                                          </p:val>
                                        </p:tav>
                                      </p:tavLst>
                                    </p:anim>
                                    <p:animEffect transition="in" filter="fade">
                                      <p:cBhvr>
                                        <p:cTn id="11" dur="800" decel="100000"/>
                                        <p:tgtEl>
                                          <p:spTgt spid="5"/>
                                        </p:tgtEl>
                                      </p:cBhvr>
                                    </p:animEffect>
                                    <p:set>
                                      <p:cBhvr>
                                        <p:cTn id="12" dur="1" fill="hold">
                                          <p:stCondLst>
                                            <p:cond delay="0"/>
                                          </p:stCondLst>
                                        </p:cTn>
                                        <p:tgtEl>
                                          <p:spTgt spid="5"/>
                                        </p:tgtEl>
                                        <p:attrNameLst>
                                          <p:attrName>style.visibility</p:attrName>
                                        </p:attrNameLst>
                                      </p:cBhvr>
                                      <p:to>
                                        <p:strVal val="visible"/>
                                      </p:to>
                                    </p:set>
                                  </p:childTnLst>
                                </p:cTn>
                              </p:par>
                              <p:par>
                                <p:cTn id="13" presetID="13" presetClass="entr" presetSubtype="16" fill="hold" nodeType="afterEffect">
                                  <p:stCondLst>
                                    <p:cond delay="0"/>
                                  </p:stCondLst>
                                  <p:childTnLst>
                                    <p:animEffect transition="in" filter="plus(in)">
                                      <p:cBhvr>
                                        <p:cTn id="14" dur="1000"/>
                                        <p:tgtEl>
                                          <p:spTgt spid="10"/>
                                        </p:tgtEl>
                                      </p:cBhvr>
                                    </p:animEffect>
                                    <p:set>
                                      <p:cBhvr>
                                        <p:cTn id="15" dur="1000"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9.png"/>
          <p:cNvPicPr>
            <a:picLocks noChangeAspect="1"/>
          </p:cNvPicPr>
          <p:nvPr/>
        </p:nvPicPr>
        <p:blipFill>
          <a:blip r:embed="rId2"/>
          <a:srcRect/>
          <a:stretch>
            <a:fillRect/>
          </a:stretch>
        </p:blipFill>
        <p:spPr>
          <a:xfrm rot="15568558">
            <a:off x="-45720" y="2531"/>
            <a:ext cx="1219200" cy="1460360"/>
          </a:xfrm>
          <a:prstGeom prst="rect">
            <a:avLst/>
          </a:prstGeom>
        </p:spPr>
      </p:pic>
      <p:grpSp>
        <p:nvGrpSpPr>
          <p:cNvPr id="3" name="Group 3"/>
          <p:cNvGrpSpPr/>
          <p:nvPr/>
        </p:nvGrpSpPr>
        <p:grpSpPr>
          <a:xfrm>
            <a:off x="2627453" y="2057400"/>
            <a:ext cx="9716947" cy="4933709"/>
            <a:chOff x="2627453" y="2057400"/>
            <a:chExt cx="9716947" cy="4933709"/>
          </a:xfrm>
        </p:grpSpPr>
        <p:cxnSp>
          <p:nvCxnSpPr>
            <p:cNvPr id="4" name="Connector 4"/>
            <p:cNvCxnSpPr/>
            <p:nvPr/>
          </p:nvCxnSpPr>
          <p:spPr>
            <a:xfrm flipH="1">
              <a:off x="5438903" y="3875527"/>
              <a:ext cx="2344951" cy="1943336"/>
            </a:xfrm>
            <a:prstGeom prst="line">
              <a:avLst/>
            </a:prstGeom>
            <a:ln w="15875" cap="flat" cmpd="sng">
              <a:solidFill>
                <a:srgbClr val="FFFFFF"/>
              </a:solidFill>
              <a:prstDash val="sysDash"/>
            </a:ln>
          </p:spPr>
        </p:cxnSp>
        <p:cxnSp>
          <p:nvCxnSpPr>
            <p:cNvPr id="5" name="Connector 5"/>
            <p:cNvCxnSpPr/>
            <p:nvPr/>
          </p:nvCxnSpPr>
          <p:spPr>
            <a:xfrm flipH="1">
              <a:off x="2627453" y="5923079"/>
              <a:ext cx="2559849" cy="1068030"/>
            </a:xfrm>
            <a:prstGeom prst="line">
              <a:avLst/>
            </a:prstGeom>
            <a:ln w="15875" cap="flat" cmpd="sng">
              <a:solidFill>
                <a:srgbClr val="FFFFFF"/>
              </a:solidFill>
              <a:prstDash val="sysDash"/>
            </a:ln>
          </p:spPr>
        </p:cxnSp>
        <p:cxnSp>
          <p:nvCxnSpPr>
            <p:cNvPr id="6" name="Connector 6"/>
            <p:cNvCxnSpPr/>
            <p:nvPr/>
          </p:nvCxnSpPr>
          <p:spPr>
            <a:xfrm flipV="1">
              <a:off x="8028777" y="2057400"/>
              <a:ext cx="4315623" cy="1654112"/>
            </a:xfrm>
            <a:prstGeom prst="line">
              <a:avLst/>
            </a:prstGeom>
            <a:ln w="15875" cap="flat" cmpd="sng">
              <a:solidFill>
                <a:srgbClr val="FFFFFF"/>
              </a:solidFill>
              <a:prstDash val="sysDash"/>
            </a:ln>
          </p:spPr>
        </p:cxnSp>
      </p:grpSp>
      <p:sp>
        <p:nvSpPr>
          <p:cNvPr id="7" name="AutoShape 7"/>
          <p:cNvSpPr/>
          <p:nvPr/>
        </p:nvSpPr>
        <p:spPr>
          <a:xfrm>
            <a:off x="5014080" y="5593579"/>
            <a:ext cx="597558" cy="571436"/>
          </a:xfrm>
          <a:prstGeom prst="ellipse">
            <a:avLst/>
          </a:prstGeom>
          <a:gradFill>
            <a:gsLst>
              <a:gs pos="0">
                <a:srgbClr val="DC5DC2"/>
              </a:gs>
              <a:gs pos="68000">
                <a:srgbClr val="6BA7E8"/>
              </a:gs>
              <a:gs pos="100000">
                <a:srgbClr val="2851B6"/>
              </a:gs>
            </a:gsLst>
            <a:lin ang="16200000"/>
          </a:gradFill>
          <a:ln cap="flat" cmpd="sng">
            <a:prstDash val="solid"/>
          </a:ln>
        </p:spPr>
        <p:txBody>
          <a:bodyPr vert="horz" wrap="square" lIns="91440" tIns="45720" rIns="91440" bIns="45720" anchor="ctr">
            <a:normAutofit/>
          </a:bodyPr>
          <a:lstStyle/>
          <a:p>
            <a:pPr marL="0" algn="ctr"/>
            <a:endParaRPr/>
          </a:p>
        </p:txBody>
      </p:sp>
      <p:sp>
        <p:nvSpPr>
          <p:cNvPr id="8" name="AutoShape 8"/>
          <p:cNvSpPr/>
          <p:nvPr/>
        </p:nvSpPr>
        <p:spPr>
          <a:xfrm>
            <a:off x="7611119" y="3482446"/>
            <a:ext cx="597558" cy="571436"/>
          </a:xfrm>
          <a:prstGeom prst="ellipse">
            <a:avLst/>
          </a:prstGeom>
          <a:gradFill>
            <a:gsLst>
              <a:gs pos="0">
                <a:srgbClr val="DC5DC2"/>
              </a:gs>
              <a:gs pos="68000">
                <a:srgbClr val="6BA7E8"/>
              </a:gs>
              <a:gs pos="100000">
                <a:srgbClr val="2851B6"/>
              </a:gs>
            </a:gsLst>
            <a:lin ang="16200000"/>
          </a:gradFill>
          <a:ln cap="flat" cmpd="sng">
            <a:prstDash val="solid"/>
          </a:ln>
        </p:spPr>
        <p:txBody>
          <a:bodyPr vert="horz" wrap="square" lIns="91440" tIns="45720" rIns="91440" bIns="45720" anchor="ctr">
            <a:normAutofit/>
          </a:bodyPr>
          <a:lstStyle/>
          <a:p>
            <a:pPr marL="0" algn="ctr"/>
            <a:endParaRPr/>
          </a:p>
        </p:txBody>
      </p:sp>
      <p:sp>
        <p:nvSpPr>
          <p:cNvPr id="9" name="TextBox 9"/>
          <p:cNvSpPr txBox="1"/>
          <p:nvPr/>
        </p:nvSpPr>
        <p:spPr>
          <a:xfrm>
            <a:off x="1393119" y="446261"/>
            <a:ext cx="7120685"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Setting Up Kubernetes</a:t>
            </a:r>
            <a:endParaRPr lang="en-US" sz="1100"/>
          </a:p>
        </p:txBody>
      </p:sp>
      <p:sp>
        <p:nvSpPr>
          <p:cNvPr id="10" name="TextBox 10"/>
          <p:cNvSpPr txBox="1"/>
          <p:nvPr/>
        </p:nvSpPr>
        <p:spPr>
          <a:xfrm>
            <a:off x="1903697" y="3597153"/>
            <a:ext cx="3881985"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Introduction to Kubernetes</a:t>
            </a:r>
            <a:endParaRPr lang="en-US" sz="1100"/>
          </a:p>
        </p:txBody>
      </p:sp>
      <p:sp>
        <p:nvSpPr>
          <p:cNvPr id="11" name="TextBox 11"/>
          <p:cNvSpPr txBox="1"/>
          <p:nvPr/>
        </p:nvSpPr>
        <p:spPr>
          <a:xfrm>
            <a:off x="1913181" y="4040381"/>
            <a:ext cx="3881986" cy="1993238"/>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Kubernetes is an open-source platform designed for the orchestration of containerized applications. It automates deployment, scaling, and management of application containers, offering robust infrastructure for cloud-native applications.</a:t>
            </a:r>
            <a:endParaRPr lang="en-US" sz="1100"/>
          </a:p>
        </p:txBody>
      </p:sp>
      <p:sp>
        <p:nvSpPr>
          <p:cNvPr id="12" name="TextBox 12"/>
          <p:cNvSpPr txBox="1"/>
          <p:nvPr/>
        </p:nvSpPr>
        <p:spPr>
          <a:xfrm>
            <a:off x="6401556" y="1312487"/>
            <a:ext cx="3881985"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Key Benefits of Kubernetes</a:t>
            </a:r>
            <a:endParaRPr lang="en-US" sz="1100"/>
          </a:p>
        </p:txBody>
      </p:sp>
      <p:sp>
        <p:nvSpPr>
          <p:cNvPr id="13" name="TextBox 13"/>
          <p:cNvSpPr txBox="1"/>
          <p:nvPr/>
        </p:nvSpPr>
        <p:spPr>
          <a:xfrm>
            <a:off x="6411040" y="1755715"/>
            <a:ext cx="3881986" cy="1993238"/>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Kubernetes provides scalability, self-healing capabilities, and load balancing. These features enhance application uptime and reliability, making it ideal for managing multiple containers across clusters.</a:t>
            </a:r>
            <a:endParaRPr lang="en-US" sz="110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afterEffect">
                                  <p:stCondLst>
                                    <p:cond delay="0"/>
                                  </p:stCondLst>
                                  <p:childTnLst>
                                    <p:anim calcmode="lin" valueType="num">
                                      <p:cBhvr>
                                        <p:cTn id="6" dur="500" fill="hold"/>
                                        <p:tgtEl>
                                          <p:spTgt spid="9"/>
                                        </p:tgtEl>
                                        <p:attrNameLst>
                                          <p:attrName>ppt_w</p:attrName>
                                        </p:attrNameLst>
                                      </p:cBhvr>
                                      <p:tavLst>
                                        <p:tav tm="0">
                                          <p:val>
                                            <p:strVal val="2/3*#ppt_w"/>
                                          </p:val>
                                        </p:tav>
                                        <p:tav tm="100000">
                                          <p:val>
                                            <p:strVal val="#ppt_w"/>
                                          </p:val>
                                        </p:tav>
                                      </p:tavLst>
                                    </p:anim>
                                    <p:anim calcmode="lin" valueType="num">
                                      <p:cBhvr>
                                        <p:cTn id="7" dur="500" fill="hold"/>
                                        <p:tgtEl>
                                          <p:spTgt spid="9"/>
                                        </p:tgtEl>
                                        <p:attrNameLst>
                                          <p:attrName>ppt_h</p:attrName>
                                        </p:attrNameLst>
                                      </p:cBhvr>
                                      <p:tavLst>
                                        <p:tav tm="0">
                                          <p:val>
                                            <p:strVal val="2/3*#ppt_h"/>
                                          </p:val>
                                        </p:tav>
                                        <p:tav tm="100000">
                                          <p:val>
                                            <p:strVal val="#ppt_h"/>
                                          </p:val>
                                        </p:tav>
                                      </p:tavLst>
                                    </p:anim>
                                    <p:set>
                                      <p:cBhvr>
                                        <p:cTn id="8" dur="500" fill="hold">
                                          <p:stCondLst>
                                            <p:cond delay="0"/>
                                          </p:stCondLst>
                                        </p:cTn>
                                        <p:tgtEl>
                                          <p:spTgt spid="9"/>
                                        </p:tgtEl>
                                        <p:attrNameLst>
                                          <p:attrName>style.visibility</p:attrName>
                                        </p:attrNameLst>
                                      </p:cBhvr>
                                      <p:to>
                                        <p:strVal val="visible"/>
                                      </p:to>
                                    </p:set>
                                  </p:childTnLst>
                                </p:cTn>
                              </p:par>
                              <p:par>
                                <p:cTn id="9" presetID="21" presetClass="entr" presetSubtype="4" fill="hold" nodeType="afterEffect">
                                  <p:stCondLst>
                                    <p:cond delay="0"/>
                                  </p:stCondLst>
                                  <p:childTnLst>
                                    <p:animEffect transition="in" filter="wheel(4)">
                                      <p:cBhvr>
                                        <p:cTn id="10" dur="1000"/>
                                        <p:tgtEl>
                                          <p:spTgt spid="10"/>
                                        </p:tgtEl>
                                      </p:cBhvr>
                                    </p:animEffect>
                                    <p:set>
                                      <p:cBhvr>
                                        <p:cTn id="11" dur="1000" fill="hold">
                                          <p:stCondLst>
                                            <p:cond delay="0"/>
                                          </p:stCondLst>
                                        </p:cTn>
                                        <p:tgtEl>
                                          <p:spTgt spid="10"/>
                                        </p:tgtEl>
                                        <p:attrNameLst>
                                          <p:attrName>style.visibility</p:attrName>
                                        </p:attrNameLst>
                                      </p:cBhvr>
                                      <p:to>
                                        <p:strVal val="visible"/>
                                      </p:to>
                                    </p:set>
                                  </p:childTnLst>
                                </p:cTn>
                              </p:par>
                              <p:par>
                                <p:cTn id="12" presetID="23" presetClass="entr" presetSubtype="36" fill="hold" nodeType="afterEffect">
                                  <p:stCondLst>
                                    <p:cond delay="0"/>
                                  </p:stCondLst>
                                  <p:childTnLst>
                                    <p:anim calcmode="lin" valueType="num">
                                      <p:cBhvr>
                                        <p:cTn id="13" dur="500" fill="hold"/>
                                        <p:tgtEl>
                                          <p:spTgt spid="11"/>
                                        </p:tgtEl>
                                        <p:attrNameLst>
                                          <p:attrName>ppt_w</p:attrName>
                                        </p:attrNameLst>
                                      </p:cBhvr>
                                      <p:tavLst>
                                        <p:tav tm="0">
                                          <p:val>
                                            <p:strVal val="(6*min(max(#ppt_w*#ppt_h,.3),1)-7.4)/-.7*#ppt_w"/>
                                          </p:val>
                                        </p:tav>
                                        <p:tav tm="100000">
                                          <p:val>
                                            <p:strVal val="#ppt_w"/>
                                          </p:val>
                                        </p:tav>
                                      </p:tavLst>
                                    </p:anim>
                                    <p:anim calcmode="lin" valueType="num">
                                      <p:cBhvr>
                                        <p:cTn id="14" dur="500" fill="hold"/>
                                        <p:tgtEl>
                                          <p:spTgt spid="11"/>
                                        </p:tgtEl>
                                        <p:attrNameLst>
                                          <p:attrName>ppt_h</p:attrName>
                                        </p:attrNameLst>
                                      </p:cBhvr>
                                      <p:tavLst>
                                        <p:tav tm="0">
                                          <p:val>
                                            <p:strVal val="(6*min(max(#ppt_w*#ppt_h,.3),1)-7.4)/-.7*#ppt_h"/>
                                          </p:val>
                                        </p:tav>
                                        <p:tav tm="100000">
                                          <p:val>
                                            <p:strVal val="#ppt_h"/>
                                          </p:val>
                                        </p:tav>
                                      </p:tavLst>
                                    </p:anim>
                                    <p:anim calcmode="lin" valueType="num">
                                      <p:cBhvr>
                                        <p:cTn id="15" dur="500" fill="hold"/>
                                        <p:tgtEl>
                                          <p:spTgt spid="11"/>
                                        </p:tgtEl>
                                        <p:attrNameLst>
                                          <p:attrName>ppt_x</p:attrName>
                                        </p:attrNameLst>
                                      </p:cBhvr>
                                      <p:tavLst>
                                        <p:tav tm="0">
                                          <p:val>
                                            <p:fltVal val="0.5"/>
                                          </p:val>
                                        </p:tav>
                                        <p:tav tm="100000">
                                          <p:val>
                                            <p:strVal val="#ppt_x"/>
                                          </p:val>
                                        </p:tav>
                                      </p:tavLst>
                                    </p:anim>
                                    <p:anim calcmode="lin" valueType="num">
                                      <p:cBhvr>
                                        <p:cTn id="16" dur="500" fill="hold"/>
                                        <p:tgtEl>
                                          <p:spTgt spid="11"/>
                                        </p:tgtEl>
                                        <p:attrNameLst>
                                          <p:attrName>ppt_y</p:attrName>
                                        </p:attrNameLst>
                                      </p:cBhvr>
                                      <p:tavLst>
                                        <p:tav tm="0">
                                          <p:val>
                                            <p:strVal val="1+(6*min(max(#ppt_w*#ppt_h,.3),1)-7.4)/-.7*#ppt_h/2"/>
                                          </p:val>
                                        </p:tav>
                                        <p:tav tm="100000">
                                          <p:val>
                                            <p:strVal val="#ppt_y"/>
                                          </p:val>
                                        </p:tav>
                                      </p:tavLst>
                                    </p:anim>
                                    <p:set>
                                      <p:cBhvr>
                                        <p:cTn id="17" dur="500" fill="hold">
                                          <p:stCondLst>
                                            <p:cond delay="0"/>
                                          </p:stCondLst>
                                        </p:cTn>
                                        <p:tgtEl>
                                          <p:spTgt spid="11"/>
                                        </p:tgtEl>
                                        <p:attrNameLst>
                                          <p:attrName>style.visibility</p:attrName>
                                        </p:attrNameLst>
                                      </p:cBhvr>
                                      <p:to>
                                        <p:strVal val="visible"/>
                                      </p:to>
                                    </p:set>
                                  </p:childTnLst>
                                </p:cTn>
                              </p:par>
                              <p:par>
                                <p:cTn id="18" presetID="23" presetClass="entr" presetSubtype="32" fill="hold" nodeType="afterEffect">
                                  <p:stCondLst>
                                    <p:cond delay="0"/>
                                  </p:stCondLst>
                                  <p:childTnLst>
                                    <p:anim calcmode="lin" valueType="num">
                                      <p:cBhvr>
                                        <p:cTn id="19" dur="500" fill="hold"/>
                                        <p:tgtEl>
                                          <p:spTgt spid="12"/>
                                        </p:tgtEl>
                                        <p:attrNameLst>
                                          <p:attrName>ppt_w</p:attrName>
                                        </p:attrNameLst>
                                      </p:cBhvr>
                                      <p:tavLst>
                                        <p:tav tm="0">
                                          <p:val>
                                            <p:strVal val="4*#ppt_w"/>
                                          </p:val>
                                        </p:tav>
                                        <p:tav tm="100000">
                                          <p:val>
                                            <p:strVal val="#ppt_w"/>
                                          </p:val>
                                        </p:tav>
                                      </p:tavLst>
                                    </p:anim>
                                    <p:anim calcmode="lin" valueType="num">
                                      <p:cBhvr>
                                        <p:cTn id="20" dur="500" fill="hold"/>
                                        <p:tgtEl>
                                          <p:spTgt spid="12"/>
                                        </p:tgtEl>
                                        <p:attrNameLst>
                                          <p:attrName>ppt_h</p:attrName>
                                        </p:attrNameLst>
                                      </p:cBhvr>
                                      <p:tavLst>
                                        <p:tav tm="0">
                                          <p:val>
                                            <p:strVal val="4*#ppt_h"/>
                                          </p:val>
                                        </p:tav>
                                        <p:tav tm="100000">
                                          <p:val>
                                            <p:strVal val="#ppt_h"/>
                                          </p:val>
                                        </p:tav>
                                      </p:tavLst>
                                    </p:anim>
                                    <p:set>
                                      <p:cBhvr>
                                        <p:cTn id="21" dur="500" fill="hold">
                                          <p:stCondLst>
                                            <p:cond delay="0"/>
                                          </p:stCondLst>
                                        </p:cTn>
                                        <p:tgtEl>
                                          <p:spTgt spid="12"/>
                                        </p:tgtEl>
                                        <p:attrNameLst>
                                          <p:attrName>style.visibility</p:attrName>
                                        </p:attrNameLst>
                                      </p:cBhvr>
                                      <p:to>
                                        <p:strVal val="visible"/>
                                      </p:to>
                                    </p:set>
                                  </p:childTnLst>
                                </p:cTn>
                              </p:par>
                              <p:par>
                                <p:cTn id="22" presetID="39" presetClass="entr" presetSubtype="0" fill="hold" nodeType="afterEffect">
                                  <p:stCondLst>
                                    <p:cond delay="0"/>
                                  </p:stCondLst>
                                  <p:childTnLst>
                                    <p:anim calcmode="lin" valueType="num">
                                      <p:cBhvr>
                                        <p:cTn id="23" dur="10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24" dur="10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25" dur="10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
                                          </p:val>
                                        </p:tav>
                                        <p:tav tm="100000">
                                          <p:val>
                                            <p:strVal val="#ppt_y"/>
                                          </p:val>
                                        </p:tav>
                                      </p:tavLst>
                                    </p:anim>
                                    <p:set>
                                      <p:cBhvr>
                                        <p:cTn id="27" dur="100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5.jpeg"/>
          <p:cNvPicPr>
            <a:picLocks noChangeAspect="1"/>
          </p:cNvPicPr>
          <p:nvPr/>
        </p:nvPicPr>
        <p:blipFill>
          <a:blip r:embed="rId2"/>
          <a:srcRect/>
          <a:stretch>
            <a:fillRect/>
          </a:stretch>
        </p:blipFill>
        <p:spPr>
          <a:xfrm rot="16200000">
            <a:off x="5334000" y="-12700"/>
            <a:ext cx="6858000" cy="6858000"/>
          </a:xfrm>
          <a:prstGeom prst="rect">
            <a:avLst/>
          </a:prstGeom>
        </p:spPr>
      </p:pic>
      <p:pic>
        <p:nvPicPr>
          <p:cNvPr id="3" name="image5.jpeg"/>
          <p:cNvPicPr>
            <a:picLocks noChangeAspect="1"/>
          </p:cNvPicPr>
          <p:nvPr/>
        </p:nvPicPr>
        <p:blipFill>
          <a:blip r:embed="rId2"/>
          <a:srcRect/>
          <a:stretch>
            <a:fillRect/>
          </a:stretch>
        </p:blipFill>
        <p:spPr>
          <a:xfrm rot="5400000">
            <a:off x="0" y="0"/>
            <a:ext cx="6858000" cy="6858000"/>
          </a:xfrm>
          <a:prstGeom prst="rect">
            <a:avLst/>
          </a:prstGeom>
        </p:spPr>
      </p:pic>
      <p:pic>
        <p:nvPicPr>
          <p:cNvPr id="4" name="image9.png"/>
          <p:cNvPicPr>
            <a:picLocks noChangeAspect="1"/>
          </p:cNvPicPr>
          <p:nvPr/>
        </p:nvPicPr>
        <p:blipFill>
          <a:blip r:embed="rId3"/>
          <a:srcRect/>
          <a:stretch>
            <a:fillRect/>
          </a:stretch>
        </p:blipFill>
        <p:spPr>
          <a:xfrm rot="15568558">
            <a:off x="-45720" y="8468"/>
            <a:ext cx="1219200" cy="1460360"/>
          </a:xfrm>
          <a:prstGeom prst="rect">
            <a:avLst/>
          </a:prstGeom>
        </p:spPr>
      </p:pic>
      <p:sp>
        <p:nvSpPr>
          <p:cNvPr id="5" name="TextBox 5"/>
          <p:cNvSpPr txBox="1"/>
          <p:nvPr/>
        </p:nvSpPr>
        <p:spPr>
          <a:xfrm>
            <a:off x="1393119" y="446261"/>
            <a:ext cx="7120685"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Deployment Configuration</a:t>
            </a:r>
            <a:endParaRPr lang="en-US" sz="1100"/>
          </a:p>
        </p:txBody>
      </p:sp>
      <p:grpSp>
        <p:nvGrpSpPr>
          <p:cNvPr id="6" name="Group 6"/>
          <p:cNvGrpSpPr/>
          <p:nvPr/>
        </p:nvGrpSpPr>
        <p:grpSpPr>
          <a:xfrm>
            <a:off x="4127565" y="1503164"/>
            <a:ext cx="456703" cy="456703"/>
            <a:chOff x="809883" y="1822439"/>
            <a:chExt cx="721040" cy="721040"/>
          </a:xfrm>
        </p:grpSpPr>
        <p:sp>
          <p:nvSpPr>
            <p:cNvPr id="7" name="AutoShape 7"/>
            <p:cNvSpPr/>
            <p:nvPr/>
          </p:nvSpPr>
          <p:spPr>
            <a:xfrm>
              <a:off x="809883" y="1822439"/>
              <a:ext cx="721040" cy="721040"/>
            </a:xfrm>
            <a:prstGeom prst="ellipse">
              <a:avLst/>
            </a:prstGeom>
            <a:gradFill>
              <a:gsLst>
                <a:gs pos="0">
                  <a:srgbClr val="DC5DC2"/>
                </a:gs>
                <a:gs pos="68000">
                  <a:srgbClr val="6BA7E8"/>
                </a:gs>
                <a:gs pos="100000">
                  <a:srgbClr val="2851B6"/>
                </a:gs>
              </a:gsLst>
              <a:lin ang="10800000"/>
            </a:gradFill>
            <a:ln cap="flat" cmpd="sng">
              <a:prstDash val="solid"/>
            </a:ln>
          </p:spPr>
          <p:txBody>
            <a:bodyPr vert="horz" wrap="square" lIns="91440" tIns="45720" rIns="91440" bIns="45720" anchor="ctr">
              <a:normAutofit/>
            </a:bodyPr>
            <a:lstStyle/>
            <a:p>
              <a:pPr marL="0" algn="ctr"/>
              <a:endParaRPr/>
            </a:p>
          </p:txBody>
        </p:sp>
        <p:sp>
          <p:nvSpPr>
            <p:cNvPr id="8" name="Freeform 8"/>
            <p:cNvSpPr/>
            <p:nvPr/>
          </p:nvSpPr>
          <p:spPr>
            <a:xfrm>
              <a:off x="1001760" y="2010248"/>
              <a:ext cx="337286" cy="345422"/>
            </a:xfrm>
            <a:custGeom>
              <a:avLst/>
              <a:gdLst/>
              <a:ahLst/>
              <a:cxnLst/>
              <a:rect l="l" t="t"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FFFFF"/>
            </a:solidFill>
          </p:spPr>
          <p:txBody>
            <a:bodyPr vert="horz" wrap="square" lIns="91440" tIns="45720" rIns="91440" bIns="45720" anchor="t">
              <a:normAutofit/>
            </a:bodyPr>
            <a:lstStyle/>
            <a:p>
              <a:pPr marL="0" algn="l"/>
              <a:endParaRPr/>
            </a:p>
          </p:txBody>
        </p:sp>
      </p:grpSp>
      <p:grpSp>
        <p:nvGrpSpPr>
          <p:cNvPr id="9" name="Group 9"/>
          <p:cNvGrpSpPr/>
          <p:nvPr/>
        </p:nvGrpSpPr>
        <p:grpSpPr>
          <a:xfrm>
            <a:off x="4127565" y="3757611"/>
            <a:ext cx="456703" cy="456703"/>
            <a:chOff x="809883" y="1822439"/>
            <a:chExt cx="721040" cy="721040"/>
          </a:xfrm>
        </p:grpSpPr>
        <p:sp>
          <p:nvSpPr>
            <p:cNvPr id="10" name="AutoShape 10"/>
            <p:cNvSpPr/>
            <p:nvPr/>
          </p:nvSpPr>
          <p:spPr>
            <a:xfrm>
              <a:off x="809883" y="1822439"/>
              <a:ext cx="721040" cy="721040"/>
            </a:xfrm>
            <a:prstGeom prst="ellipse">
              <a:avLst/>
            </a:prstGeom>
            <a:gradFill>
              <a:gsLst>
                <a:gs pos="0">
                  <a:srgbClr val="DC5DC2"/>
                </a:gs>
                <a:gs pos="68000">
                  <a:srgbClr val="6BA7E8"/>
                </a:gs>
                <a:gs pos="100000">
                  <a:srgbClr val="2851B6"/>
                </a:gs>
              </a:gsLst>
              <a:lin ang="10800000"/>
            </a:gradFill>
            <a:ln cap="flat" cmpd="sng">
              <a:prstDash val="solid"/>
            </a:ln>
          </p:spPr>
          <p:txBody>
            <a:bodyPr vert="horz" wrap="square" lIns="91440" tIns="45720" rIns="91440" bIns="45720" anchor="ctr">
              <a:normAutofit/>
            </a:bodyPr>
            <a:lstStyle/>
            <a:p>
              <a:pPr marL="0" algn="ctr"/>
              <a:endParaRPr/>
            </a:p>
          </p:txBody>
        </p:sp>
        <p:sp>
          <p:nvSpPr>
            <p:cNvPr id="11" name="Freeform 11"/>
            <p:cNvSpPr/>
            <p:nvPr/>
          </p:nvSpPr>
          <p:spPr>
            <a:xfrm>
              <a:off x="1001760" y="2010248"/>
              <a:ext cx="337286" cy="345422"/>
            </a:xfrm>
            <a:custGeom>
              <a:avLst/>
              <a:gdLst/>
              <a:ahLst/>
              <a:cxnLst/>
              <a:rect l="l" t="t"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FFFFF"/>
            </a:solidFill>
          </p:spPr>
          <p:txBody>
            <a:bodyPr vert="horz" wrap="square" lIns="91440" tIns="45720" rIns="91440" bIns="45720" anchor="t">
              <a:normAutofit/>
            </a:bodyPr>
            <a:lstStyle/>
            <a:p>
              <a:pPr marL="0" algn="l"/>
              <a:endParaRPr/>
            </a:p>
          </p:txBody>
        </p:sp>
      </p:grpSp>
      <p:sp>
        <p:nvSpPr>
          <p:cNvPr id="12" name="TextBox 12"/>
          <p:cNvSpPr txBox="1"/>
          <p:nvPr/>
        </p:nvSpPr>
        <p:spPr>
          <a:xfrm>
            <a:off x="4786127" y="1476624"/>
            <a:ext cx="4681723"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Services Configuration for Frontend and Backend</a:t>
            </a:r>
            <a:endParaRPr lang="en-US" sz="1100"/>
          </a:p>
        </p:txBody>
      </p:sp>
      <p:sp>
        <p:nvSpPr>
          <p:cNvPr id="13" name="TextBox 13"/>
          <p:cNvSpPr txBox="1"/>
          <p:nvPr/>
        </p:nvSpPr>
        <p:spPr>
          <a:xfrm>
            <a:off x="4795611" y="1919852"/>
            <a:ext cx="4681724" cy="1670073"/>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Services are configured to expose the frontend and backend components, allowing communication between the two. Specific configurations include type of service, ports mapping, and environment variables for proper integration.</a:t>
            </a:r>
            <a:endParaRPr lang="en-US" sz="1100"/>
          </a:p>
        </p:txBody>
      </p:sp>
      <p:sp>
        <p:nvSpPr>
          <p:cNvPr id="14" name="TextBox 14"/>
          <p:cNvSpPr txBox="1"/>
          <p:nvPr/>
        </p:nvSpPr>
        <p:spPr>
          <a:xfrm>
            <a:off x="4776642" y="3675221"/>
            <a:ext cx="4681723"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Deployment YAML Files</a:t>
            </a:r>
            <a:endParaRPr lang="en-US" sz="1100"/>
          </a:p>
        </p:txBody>
      </p:sp>
      <p:sp>
        <p:nvSpPr>
          <p:cNvPr id="15" name="TextBox 15"/>
          <p:cNvSpPr txBox="1"/>
          <p:nvPr/>
        </p:nvSpPr>
        <p:spPr>
          <a:xfrm>
            <a:off x="4786126" y="4118449"/>
            <a:ext cx="4681724" cy="1670073"/>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Deployment YAML files are used to define the desired state of the application. They describe services, routes, and deployments, allowing Kubernetes to manage the application lifecycle as requested.</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afterEffect">
                                  <p:stCondLst>
                                    <p:cond delay="0"/>
                                  </p:stCondLst>
                                  <p:childTnLst>
                                    <p:anim calcmode="lin" valueType="num">
                                      <p:cBhvr additive="base">
                                        <p:cTn id="6" dur="1000" fill="hold"/>
                                        <p:tgtEl>
                                          <p:spTgt spid="5"/>
                                        </p:tgtEl>
                                        <p:attrNameLst>
                                          <p:attrName>ppt_x</p:attrName>
                                        </p:attrNameLst>
                                      </p:cBhvr>
                                      <p:tavLst>
                                        <p:tav tm="0">
                                          <p:val>
                                            <p:strVal val="1+#ppt_w/2"/>
                                          </p:val>
                                        </p:tav>
                                        <p:tav tm="100000">
                                          <p:val>
                                            <p:strVal val="#ppt_x"/>
                                          </p:val>
                                        </p:tav>
                                      </p:tavLst>
                                    </p:anim>
                                    <p:anim calcmode="lin" valueType="num">
                                      <p:cBhvr additive="base">
                                        <p:cTn id="7" dur="1000" fill="hold"/>
                                        <p:tgtEl>
                                          <p:spTgt spid="5"/>
                                        </p:tgtEl>
                                        <p:attrNameLst>
                                          <p:attrName>ppt_y</p:attrName>
                                        </p:attrNameLst>
                                      </p:cBhvr>
                                      <p:tavLst>
                                        <p:tav tm="0">
                                          <p:val>
                                            <p:strVal val="#ppt_y"/>
                                          </p:val>
                                        </p:tav>
                                        <p:tav tm="100000">
                                          <p:val>
                                            <p:strVal val="#ppt_y"/>
                                          </p:val>
                                        </p:tav>
                                      </p:tavLst>
                                    </p:anim>
                                    <p:set>
                                      <p:cBhvr>
                                        <p:cTn id="8" dur="1000" fill="hold">
                                          <p:stCondLst>
                                            <p:cond delay="0"/>
                                          </p:stCondLst>
                                        </p:cTn>
                                        <p:tgtEl>
                                          <p:spTgt spid="5"/>
                                        </p:tgtEl>
                                        <p:attrNameLst>
                                          <p:attrName>style.visibility</p:attrName>
                                        </p:attrNameLst>
                                      </p:cBhvr>
                                      <p:to>
                                        <p:strVal val="visible"/>
                                      </p:to>
                                    </p:set>
                                  </p:childTnLst>
                                </p:cTn>
                              </p:par>
                              <p:par>
                                <p:cTn id="9" presetID="23" presetClass="entr" presetSubtype="288" fill="hold" nodeType="afterEffect">
                                  <p:stCondLst>
                                    <p:cond delay="0"/>
                                  </p:stCondLst>
                                  <p:childTnLst>
                                    <p:anim calcmode="lin" valueType="num">
                                      <p:cBhvr>
                                        <p:cTn id="10" dur="500" fill="hold"/>
                                        <p:tgtEl>
                                          <p:spTgt spid="14"/>
                                        </p:tgtEl>
                                        <p:attrNameLst>
                                          <p:attrName>ppt_w</p:attrName>
                                        </p:attrNameLst>
                                      </p:cBhvr>
                                      <p:tavLst>
                                        <p:tav tm="0">
                                          <p:val>
                                            <p:strVal val="4/3*#ppt_w"/>
                                          </p:val>
                                        </p:tav>
                                        <p:tav tm="100000">
                                          <p:val>
                                            <p:strVal val="#ppt_w"/>
                                          </p:val>
                                        </p:tav>
                                      </p:tavLst>
                                    </p:anim>
                                    <p:anim calcmode="lin" valueType="num">
                                      <p:cBhvr>
                                        <p:cTn id="11" dur="500" fill="hold"/>
                                        <p:tgtEl>
                                          <p:spTgt spid="14"/>
                                        </p:tgtEl>
                                        <p:attrNameLst>
                                          <p:attrName>ppt_h</p:attrName>
                                        </p:attrNameLst>
                                      </p:cBhvr>
                                      <p:tavLst>
                                        <p:tav tm="0">
                                          <p:val>
                                            <p:strVal val="4/3*#ppt_h"/>
                                          </p:val>
                                        </p:tav>
                                        <p:tav tm="100000">
                                          <p:val>
                                            <p:strVal val="#ppt_h"/>
                                          </p:val>
                                        </p:tav>
                                      </p:tavLst>
                                    </p:anim>
                                    <p:set>
                                      <p:cBhvr>
                                        <p:cTn id="12" dur="500" fill="hold">
                                          <p:stCondLst>
                                            <p:cond delay="0"/>
                                          </p:stCondLst>
                                        </p:cTn>
                                        <p:tgtEl>
                                          <p:spTgt spid="14"/>
                                        </p:tgtEl>
                                        <p:attrNameLst>
                                          <p:attrName>style.visibility</p:attrName>
                                        </p:attrNameLst>
                                      </p:cBhvr>
                                      <p:to>
                                        <p:strVal val="visible"/>
                                      </p:to>
                                    </p:set>
                                  </p:childTnLst>
                                </p:cTn>
                              </p:par>
                              <p:par>
                                <p:cTn id="13" presetID="12" presetClass="entr" presetSubtype="4" fill="hold" nodeType="afterEffect">
                                  <p:stCondLst>
                                    <p:cond delay="0"/>
                                  </p:stCondLst>
                                  <p:childTnLst>
                                    <p:anim calcmode="lin" valueType="num">
                                      <p:cBhvr additive="base">
                                        <p:cTn id="14" dur="500"/>
                                        <p:tgtEl>
                                          <p:spTgt spid="15"/>
                                        </p:tgtEl>
                                        <p:attrNameLst>
                                          <p:attrName>ppt_y</p:attrName>
                                        </p:attrNameLst>
                                      </p:cBhvr>
                                      <p:tavLst>
                                        <p:tav tm="0">
                                          <p:val>
                                            <p:strVal val="#ppt_y+#ppt_h*1.125000"/>
                                          </p:val>
                                        </p:tav>
                                        <p:tav tm="100000">
                                          <p:val>
                                            <p:strVal val="#ppt_y"/>
                                          </p:val>
                                        </p:tav>
                                      </p:tavLst>
                                    </p:anim>
                                    <p:animEffect transition="in" filter="wipe(up)">
                                      <p:cBhvr>
                                        <p:cTn id="15" dur="500"/>
                                        <p:tgtEl>
                                          <p:spTgt spid="15"/>
                                        </p:tgtEl>
                                      </p:cBhvr>
                                    </p:animEffect>
                                    <p:set>
                                      <p:cBhvr>
                                        <p:cTn id="16" dur="500" fill="hold">
                                          <p:stCondLst>
                                            <p:cond delay="0"/>
                                          </p:stCondLst>
                                        </p:cTn>
                                        <p:tgtEl>
                                          <p:spTgt spid="15"/>
                                        </p:tgtEl>
                                        <p:attrNameLst>
                                          <p:attrName>style.visibility</p:attrName>
                                        </p:attrNameLst>
                                      </p:cBhvr>
                                      <p:to>
                                        <p:strVal val="visible"/>
                                      </p:to>
                                    </p:set>
                                  </p:childTnLst>
                                </p:cTn>
                              </p:par>
                              <p:par>
                                <p:cTn id="17" presetID="23" presetClass="entr" presetSubtype="32" fill="hold" nodeType="afterEffect">
                                  <p:stCondLst>
                                    <p:cond delay="0"/>
                                  </p:stCondLst>
                                  <p:childTnLst>
                                    <p:anim calcmode="lin" valueType="num">
                                      <p:cBhvr>
                                        <p:cTn id="18" dur="500" fill="hold"/>
                                        <p:tgtEl>
                                          <p:spTgt spid="12"/>
                                        </p:tgtEl>
                                        <p:attrNameLst>
                                          <p:attrName>ppt_w</p:attrName>
                                        </p:attrNameLst>
                                      </p:cBhvr>
                                      <p:tavLst>
                                        <p:tav tm="0">
                                          <p:val>
                                            <p:strVal val="4*#ppt_w"/>
                                          </p:val>
                                        </p:tav>
                                        <p:tav tm="100000">
                                          <p:val>
                                            <p:strVal val="#ppt_w"/>
                                          </p:val>
                                        </p:tav>
                                      </p:tavLst>
                                    </p:anim>
                                    <p:anim calcmode="lin" valueType="num">
                                      <p:cBhvr>
                                        <p:cTn id="19" dur="500" fill="hold"/>
                                        <p:tgtEl>
                                          <p:spTgt spid="12"/>
                                        </p:tgtEl>
                                        <p:attrNameLst>
                                          <p:attrName>ppt_h</p:attrName>
                                        </p:attrNameLst>
                                      </p:cBhvr>
                                      <p:tavLst>
                                        <p:tav tm="0">
                                          <p:val>
                                            <p:strVal val="4*#ppt_h"/>
                                          </p:val>
                                        </p:tav>
                                        <p:tav tm="100000">
                                          <p:val>
                                            <p:strVal val="#ppt_h"/>
                                          </p:val>
                                        </p:tav>
                                      </p:tavLst>
                                    </p:anim>
                                    <p:set>
                                      <p:cBhvr>
                                        <p:cTn id="20" dur="500" fill="hold">
                                          <p:stCondLst>
                                            <p:cond delay="0"/>
                                          </p:stCondLst>
                                        </p:cTn>
                                        <p:tgtEl>
                                          <p:spTgt spid="12"/>
                                        </p:tgtEl>
                                        <p:attrNameLst>
                                          <p:attrName>style.visibility</p:attrName>
                                        </p:attrNameLst>
                                      </p:cBhvr>
                                      <p:to>
                                        <p:strVal val="visible"/>
                                      </p:to>
                                    </p:set>
                                  </p:childTnLst>
                                </p:cTn>
                              </p:par>
                              <p:par>
                                <p:cTn id="21" presetID="6" presetClass="entr" presetSubtype="32" fill="hold" nodeType="afterEffect">
                                  <p:stCondLst>
                                    <p:cond delay="0"/>
                                  </p:stCondLst>
                                  <p:childTnLst>
                                    <p:animEffect transition="in" filter="circle(out)">
                                      <p:cBhvr>
                                        <p:cTn id="22" dur="1000"/>
                                        <p:tgtEl>
                                          <p:spTgt spid="13"/>
                                        </p:tgtEl>
                                      </p:cBhvr>
                                    </p:animEffect>
                                    <p:set>
                                      <p:cBhvr>
                                        <p:cTn id="23" dur="100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5.jpeg"/>
          <p:cNvPicPr>
            <a:picLocks noChangeAspect="1"/>
          </p:cNvPicPr>
          <p:nvPr/>
        </p:nvPicPr>
        <p:blipFill>
          <a:blip r:embed="rId2"/>
          <a:srcRect/>
          <a:stretch>
            <a:fillRect/>
          </a:stretch>
        </p:blipFill>
        <p:spPr>
          <a:xfrm rot="10800000">
            <a:off x="0" y="-106951"/>
            <a:ext cx="12192000" cy="6858000"/>
          </a:xfrm>
          <a:prstGeom prst="rect">
            <a:avLst/>
          </a:prstGeom>
        </p:spPr>
      </p:pic>
      <p:pic>
        <p:nvPicPr>
          <p:cNvPr id="3" name="image6.png"/>
          <p:cNvPicPr>
            <a:picLocks noChangeAspect="1"/>
          </p:cNvPicPr>
          <p:nvPr/>
        </p:nvPicPr>
        <p:blipFill>
          <a:blip r:embed="rId3"/>
          <a:srcRect/>
          <a:stretch>
            <a:fillRect/>
          </a:stretch>
        </p:blipFill>
        <p:spPr>
          <a:xfrm>
            <a:off x="10012680" y="4312920"/>
            <a:ext cx="1386840" cy="1661160"/>
          </a:xfrm>
          <a:prstGeom prst="rect">
            <a:avLst/>
          </a:prstGeom>
        </p:spPr>
      </p:pic>
      <p:pic>
        <p:nvPicPr>
          <p:cNvPr id="4" name="image7.png"/>
          <p:cNvPicPr>
            <a:picLocks noChangeAspect="1"/>
          </p:cNvPicPr>
          <p:nvPr/>
        </p:nvPicPr>
        <p:blipFill>
          <a:blip r:embed="rId4"/>
          <a:srcRect/>
          <a:stretch>
            <a:fillRect/>
          </a:stretch>
        </p:blipFill>
        <p:spPr>
          <a:xfrm rot="13365612">
            <a:off x="8326577" y="981825"/>
            <a:ext cx="2610205" cy="3126509"/>
          </a:xfrm>
          <a:prstGeom prst="rect">
            <a:avLst/>
          </a:prstGeom>
        </p:spPr>
      </p:pic>
      <p:sp>
        <p:nvSpPr>
          <p:cNvPr id="5" name="TextBox 5"/>
          <p:cNvSpPr txBox="1"/>
          <p:nvPr/>
        </p:nvSpPr>
        <p:spPr>
          <a:xfrm>
            <a:off x="7548236" y="3982164"/>
            <a:ext cx="2083443" cy="2215991"/>
          </a:xfrm>
          <a:prstGeom prst="rect">
            <a:avLst/>
          </a:prstGeom>
          <a:noFill/>
        </p:spPr>
        <p:txBody>
          <a:bodyPr vert="horz" wrap="square" lIns="91440" tIns="45720" rIns="91440" bIns="45720" rtlCol="0" anchor="t">
            <a:spAutoFit/>
          </a:bodyPr>
          <a:lstStyle/>
          <a:p>
            <a:pPr marL="0" algn="l">
              <a:defRPr/>
            </a:pPr>
            <a:r>
              <a:rPr lang="en-US" sz="13800" b="1" i="0" u="none" baseline="0">
                <a:solidFill>
                  <a:srgbClr val="FFFFFF"/>
                </a:solidFill>
                <a:effectLst>
                  <a:outerShdw blurRad="38100" dist="38100" dir="2700000" algn="tl">
                    <a:srgbClr val="000000">
                      <a:alpha val="43137"/>
                    </a:srgbClr>
                  </a:outerShdw>
                </a:effectLst>
                <a:latin typeface="MingLiU_HKSCS-ExtB"/>
                <a:ea typeface="MingLiU_HKSCS-ExtB"/>
              </a:rPr>
              <a:t>05.</a:t>
            </a:r>
            <a:endParaRPr lang="en-US" sz="1100"/>
          </a:p>
        </p:txBody>
      </p:sp>
      <p:grpSp>
        <p:nvGrpSpPr>
          <p:cNvPr id="6" name="Group 6"/>
          <p:cNvGrpSpPr/>
          <p:nvPr/>
        </p:nvGrpSpPr>
        <p:grpSpPr>
          <a:xfrm rot="5400000">
            <a:off x="1400642" y="3212090"/>
            <a:ext cx="960698" cy="219918"/>
            <a:chOff x="1026290" y="5707476"/>
            <a:chExt cx="960698" cy="219918"/>
          </a:xfrm>
          <a:solidFill>
            <a:srgbClr val="FFFFFF"/>
          </a:solidFill>
        </p:grpSpPr>
        <p:sp>
          <p:nvSpPr>
            <p:cNvPr id="7" name="AutoShape 7"/>
            <p:cNvSpPr/>
            <p:nvPr/>
          </p:nvSpPr>
          <p:spPr>
            <a:xfrm>
              <a:off x="102629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8" name="AutoShape 8"/>
            <p:cNvSpPr/>
            <p:nvPr/>
          </p:nvSpPr>
          <p:spPr>
            <a:xfrm>
              <a:off x="139668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9" name="AutoShape 9"/>
            <p:cNvSpPr/>
            <p:nvPr/>
          </p:nvSpPr>
          <p:spPr>
            <a:xfrm>
              <a:off x="176707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grpSp>
      <p:sp>
        <p:nvSpPr>
          <p:cNvPr id="10" name="TextBox 10"/>
          <p:cNvSpPr txBox="1"/>
          <p:nvPr/>
        </p:nvSpPr>
        <p:spPr>
          <a:xfrm>
            <a:off x="2436447" y="3479232"/>
            <a:ext cx="7576233" cy="646331"/>
          </a:xfrm>
          <a:prstGeom prst="rect">
            <a:avLst/>
          </a:prstGeom>
          <a:noFill/>
        </p:spPr>
        <p:txBody>
          <a:bodyPr vert="horz" wrap="square" lIns="91440" tIns="45720" rIns="91440" bIns="45720" rtlCol="0" anchor="t">
            <a:spAutoFit/>
          </a:bodyPr>
          <a:lstStyle/>
          <a:p>
            <a:pPr marL="0" algn="ctr">
              <a:defRPr/>
            </a:pPr>
            <a:r>
              <a:rPr lang="zh-CN" altLang="en-US" sz="3600" b="1" i="0" u="none" baseline="0">
                <a:solidFill>
                  <a:srgbClr val="FFFFFF"/>
                </a:solidFill>
                <a:effectLst>
                  <a:outerShdw blurRad="38100" dist="38100" dir="2700000" algn="tl">
                    <a:srgbClr val="000000">
                      <a:alpha val="43137"/>
                    </a:srgbClr>
                  </a:outerShdw>
                </a:effectLst>
                <a:latin typeface="三极准柔宋"/>
                <a:ea typeface="三极准柔宋"/>
              </a:rPr>
              <a:t>Application Deployment Demo</a:t>
            </a:r>
            <a:endParaRPr lang="en-US" sz="1100"/>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afterEffect">
                                  <p:stCondLst>
                                    <p:cond delay="0"/>
                                  </p:stCondLst>
                                  <p:childTnLst>
                                    <p:animEffect transition="in" filter="wipe(down)">
                                      <p:cBhvr>
                                        <p:cTn id="6" dur="500"/>
                                        <p:tgtEl>
                                          <p:spTgt spid="5"/>
                                        </p:tgtEl>
                                      </p:cBhvr>
                                    </p:animEffect>
                                    <p:set>
                                      <p:cBhvr>
                                        <p:cTn id="7" dur="500" fill="hold">
                                          <p:stCondLst>
                                            <p:cond delay="0"/>
                                          </p:stCondLst>
                                        </p:cTn>
                                        <p:tgtEl>
                                          <p:spTgt spid="5"/>
                                        </p:tgtEl>
                                        <p:attrNameLst>
                                          <p:attrName>style.visibility</p:attrName>
                                        </p:attrNameLst>
                                      </p:cBhvr>
                                      <p:to>
                                        <p:strVal val="visible"/>
                                      </p:to>
                                    </p:set>
                                  </p:childTnLst>
                                </p:cTn>
                              </p:par>
                              <p:par>
                                <p:cTn id="8" presetID="30" presetClass="entr" presetSubtype="0" fill="hold" nodeType="afterEffect">
                                  <p:stCondLst>
                                    <p:cond delay="0"/>
                                  </p:stCondLst>
                                  <p:childTnLst>
                                    <p:anim calcmode="lin" valueType="num">
                                      <p:cBhvr>
                                        <p:cTn id="9" dur="800" decel="100000" fill="hold"/>
                                        <p:tgtEl>
                                          <p:spTgt spid="10"/>
                                        </p:tgtEl>
                                        <p:attrNameLst>
                                          <p:attrName>style.rotation</p:attrName>
                                        </p:attrNameLst>
                                      </p:cBhvr>
                                      <p:tavLst>
                                        <p:tav tm="0">
                                          <p:val>
                                            <p:fltVal val="-90"/>
                                          </p:val>
                                        </p:tav>
                                        <p:tav tm="100000">
                                          <p:val>
                                            <p:fltVal val="0"/>
                                          </p:val>
                                        </p:tav>
                                      </p:tavLst>
                                    </p:anim>
                                    <p:anim calcmode="lin" valueType="num">
                                      <p:cBhvr>
                                        <p:cTn id="10" dur="800" decel="100000" fill="hold"/>
                                        <p:tgtEl>
                                          <p:spTgt spid="10"/>
                                        </p:tgtEl>
                                        <p:attrNameLst>
                                          <p:attrName>ppt_x</p:attrName>
                                        </p:attrNameLst>
                                      </p:cBhvr>
                                      <p:tavLst>
                                        <p:tav tm="0">
                                          <p:val>
                                            <p:strVal val="#ppt_x+0.4"/>
                                          </p:val>
                                        </p:tav>
                                        <p:tav tm="100000">
                                          <p:val>
                                            <p:strVal val="#ppt_x-0.05"/>
                                          </p:val>
                                        </p:tav>
                                      </p:tavLst>
                                    </p:anim>
                                    <p:anim calcmode="lin" valueType="num">
                                      <p:cBhvr>
                                        <p:cTn id="11" dur="800" decel="100000" fill="hold"/>
                                        <p:tgtEl>
                                          <p:spTgt spid="10"/>
                                        </p:tgtEl>
                                        <p:attrNameLst>
                                          <p:attrName>ppt_y</p:attrName>
                                        </p:attrNameLst>
                                      </p:cBhvr>
                                      <p:tavLst>
                                        <p:tav tm="0">
                                          <p:val>
                                            <p:strVal val="#ppt_y-0.4"/>
                                          </p:val>
                                        </p:tav>
                                        <p:tav tm="100000">
                                          <p:val>
                                            <p:strVal val="#ppt_y+0.1"/>
                                          </p:val>
                                        </p:tav>
                                      </p:tavLst>
                                    </p:anim>
                                    <p:anim calcmode="lin" valueType="num">
                                      <p:cBhvr>
                                        <p:cTn id="12"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13" dur="200" accel="100000" fill="hold">
                                          <p:stCondLst>
                                            <p:cond delay="800"/>
                                          </p:stCondLst>
                                        </p:cTn>
                                        <p:tgtEl>
                                          <p:spTgt spid="10"/>
                                        </p:tgtEl>
                                        <p:attrNameLst>
                                          <p:attrName>ppt_y</p:attrName>
                                        </p:attrNameLst>
                                      </p:cBhvr>
                                      <p:tavLst>
                                        <p:tav tm="0">
                                          <p:val>
                                            <p:strVal val="#ppt_y+0.1"/>
                                          </p:val>
                                        </p:tav>
                                        <p:tav tm="100000">
                                          <p:val>
                                            <p:strVal val="#ppt_y"/>
                                          </p:val>
                                        </p:tav>
                                      </p:tavLst>
                                    </p:anim>
                                    <p:animEffect transition="in" filter="fade">
                                      <p:cBhvr>
                                        <p:cTn id="14" dur="800" decel="100000"/>
                                        <p:tgtEl>
                                          <p:spTgt spid="10"/>
                                        </p:tgtEl>
                                      </p:cBhvr>
                                    </p:animEffec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5294075" y="2362093"/>
            <a:ext cx="6904349" cy="2292080"/>
          </a:xfrm>
          <a:prstGeom prst="rect">
            <a:avLst/>
          </a:prstGeom>
          <a:blipFill>
            <a:blip r:embed="rId2"/>
            <a:stretch>
              <a:fillRect t="-176895" b="-174945"/>
            </a:stretch>
          </a:blipFill>
          <a:ln cap="flat">
            <a:prstDash val="solid"/>
          </a:ln>
        </p:spPr>
        <p:txBody>
          <a:bodyPr rot="0" vert="horz" wrap="square" lIns="91440" tIns="45720" rIns="91440" bIns="45720" anchor="ctr">
            <a:prstTxWarp prst="textNoShape">
              <a:avLst/>
            </a:prstTxWarp>
            <a:normAutofit/>
          </a:bodyPr>
          <a:lstStyle/>
          <a:p>
            <a:pPr marL="0" algn="ctr"/>
            <a:endParaRPr/>
          </a:p>
        </p:txBody>
      </p:sp>
      <p:sp>
        <p:nvSpPr>
          <p:cNvPr id="3" name="AutoShape 3"/>
          <p:cNvSpPr/>
          <p:nvPr/>
        </p:nvSpPr>
        <p:spPr>
          <a:xfrm>
            <a:off x="5268577" y="2753021"/>
            <a:ext cx="6929847" cy="337746"/>
          </a:xfrm>
          <a:prstGeom prst="rect">
            <a:avLst/>
          </a:prstGeom>
          <a:solidFill>
            <a:srgbClr val="000000">
              <a:alpha val="70000"/>
            </a:srgbClr>
          </a:solidFill>
          <a:ln cap="flat" cmpd="sng">
            <a:prstDash val="solid"/>
          </a:ln>
        </p:spPr>
        <p:txBody>
          <a:bodyPr vert="horz" wrap="square" lIns="91440" tIns="45720" rIns="91440" bIns="45720" anchor="ctr">
            <a:normAutofit/>
          </a:bodyPr>
          <a:lstStyle/>
          <a:p>
            <a:pPr marL="0" algn="ctr"/>
            <a:endParaRPr/>
          </a:p>
        </p:txBody>
      </p:sp>
      <p:sp>
        <p:nvSpPr>
          <p:cNvPr id="4" name="TextBox 4"/>
          <p:cNvSpPr txBox="1"/>
          <p:nvPr/>
        </p:nvSpPr>
        <p:spPr>
          <a:xfrm>
            <a:off x="1393121" y="1929936"/>
            <a:ext cx="3881985"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Demonstration of Features</a:t>
            </a:r>
            <a:endParaRPr lang="en-US" sz="1100"/>
          </a:p>
        </p:txBody>
      </p:sp>
      <p:sp>
        <p:nvSpPr>
          <p:cNvPr id="5" name="TextBox 5"/>
          <p:cNvSpPr txBox="1"/>
          <p:nvPr/>
        </p:nvSpPr>
        <p:spPr>
          <a:xfrm>
            <a:off x="1402605" y="2435235"/>
            <a:ext cx="3881986" cy="1379227"/>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The demo will display real-time messaging, file sharing, and notifications. User interactions will be highlighted, illustrating how quickly users can communicate and share information.</a:t>
            </a:r>
            <a:endParaRPr lang="en-US" sz="1100"/>
          </a:p>
        </p:txBody>
      </p:sp>
      <p:grpSp>
        <p:nvGrpSpPr>
          <p:cNvPr id="6" name="Group 6"/>
          <p:cNvGrpSpPr/>
          <p:nvPr/>
        </p:nvGrpSpPr>
        <p:grpSpPr>
          <a:xfrm>
            <a:off x="684894" y="1889384"/>
            <a:ext cx="456703" cy="456703"/>
            <a:chOff x="809883" y="1822439"/>
            <a:chExt cx="721040" cy="721040"/>
          </a:xfrm>
        </p:grpSpPr>
        <p:sp>
          <p:nvSpPr>
            <p:cNvPr id="7" name="AutoShape 7"/>
            <p:cNvSpPr/>
            <p:nvPr/>
          </p:nvSpPr>
          <p:spPr>
            <a:xfrm>
              <a:off x="809883" y="1822439"/>
              <a:ext cx="721040" cy="721040"/>
            </a:xfrm>
            <a:prstGeom prst="ellipse">
              <a:avLst/>
            </a:prstGeom>
            <a:gradFill>
              <a:gsLst>
                <a:gs pos="0">
                  <a:srgbClr val="DC5DC2"/>
                </a:gs>
                <a:gs pos="68000">
                  <a:srgbClr val="6BA7E8"/>
                </a:gs>
                <a:gs pos="100000">
                  <a:srgbClr val="2851B6"/>
                </a:gs>
              </a:gsLst>
              <a:lin ang="10800000"/>
            </a:gradFill>
            <a:ln cap="flat" cmpd="sng">
              <a:prstDash val="solid"/>
            </a:ln>
          </p:spPr>
          <p:txBody>
            <a:bodyPr vert="horz" wrap="square" lIns="91440" tIns="45720" rIns="91440" bIns="45720" anchor="ctr">
              <a:normAutofit/>
            </a:bodyPr>
            <a:lstStyle/>
            <a:p>
              <a:pPr marL="0" algn="ctr"/>
              <a:endParaRPr/>
            </a:p>
          </p:txBody>
        </p:sp>
        <p:sp>
          <p:nvSpPr>
            <p:cNvPr id="8" name="Freeform 8"/>
            <p:cNvSpPr/>
            <p:nvPr/>
          </p:nvSpPr>
          <p:spPr>
            <a:xfrm>
              <a:off x="1001760" y="2010248"/>
              <a:ext cx="337286" cy="345422"/>
            </a:xfrm>
            <a:custGeom>
              <a:avLst/>
              <a:gdLst/>
              <a:ahLst/>
              <a:cxnLst/>
              <a:rect l="l" t="t"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FFFFF"/>
            </a:solidFill>
          </p:spPr>
          <p:txBody>
            <a:bodyPr vert="horz" wrap="square" lIns="91440" tIns="45720" rIns="91440" bIns="45720" anchor="t">
              <a:normAutofit/>
            </a:bodyPr>
            <a:lstStyle/>
            <a:p>
              <a:pPr marL="0" algn="l"/>
              <a:endParaRPr/>
            </a:p>
          </p:txBody>
        </p:sp>
      </p:grpSp>
      <p:pic>
        <p:nvPicPr>
          <p:cNvPr id="9" name="image9.png"/>
          <p:cNvPicPr>
            <a:picLocks noChangeAspect="1"/>
          </p:cNvPicPr>
          <p:nvPr/>
        </p:nvPicPr>
        <p:blipFill>
          <a:blip r:embed="rId3"/>
          <a:srcRect/>
          <a:stretch>
            <a:fillRect/>
          </a:stretch>
        </p:blipFill>
        <p:spPr>
          <a:xfrm rot="15568558">
            <a:off x="-45720" y="2531"/>
            <a:ext cx="1219200" cy="1460360"/>
          </a:xfrm>
          <a:prstGeom prst="rect">
            <a:avLst/>
          </a:prstGeom>
        </p:spPr>
      </p:pic>
      <p:sp>
        <p:nvSpPr>
          <p:cNvPr id="10" name="TextBox 10"/>
          <p:cNvSpPr txBox="1"/>
          <p:nvPr/>
        </p:nvSpPr>
        <p:spPr>
          <a:xfrm>
            <a:off x="1393119" y="446261"/>
            <a:ext cx="8362539"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Live Demo of Chat App</a:t>
            </a:r>
            <a:endParaRPr lang="en-US" sz="1100"/>
          </a:p>
        </p:txBody>
      </p:sp>
      <p:sp>
        <p:nvSpPr>
          <p:cNvPr id="11" name="TextBox 11"/>
          <p:cNvSpPr txBox="1"/>
          <p:nvPr/>
        </p:nvSpPr>
        <p:spPr>
          <a:xfrm>
            <a:off x="1377107" y="3998612"/>
            <a:ext cx="3881985"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Accessing the Application</a:t>
            </a:r>
            <a:endParaRPr lang="en-US" sz="1100"/>
          </a:p>
        </p:txBody>
      </p:sp>
      <p:sp>
        <p:nvSpPr>
          <p:cNvPr id="12" name="TextBox 12"/>
          <p:cNvSpPr txBox="1"/>
          <p:nvPr/>
        </p:nvSpPr>
        <p:spPr>
          <a:xfrm>
            <a:off x="1386591" y="4586461"/>
            <a:ext cx="3881986" cy="1379227"/>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The application can be accessed via its designated URL, where users can sign up, sign in, and explore the chat features, showcasing the seamless integration of all components.</a:t>
            </a:r>
            <a:endParaRPr lang="en-US" sz="1100"/>
          </a:p>
        </p:txBody>
      </p:sp>
      <p:grpSp>
        <p:nvGrpSpPr>
          <p:cNvPr id="13" name="Group 13"/>
          <p:cNvGrpSpPr/>
          <p:nvPr/>
        </p:nvGrpSpPr>
        <p:grpSpPr>
          <a:xfrm>
            <a:off x="668880" y="3958060"/>
            <a:ext cx="456703" cy="456703"/>
            <a:chOff x="809883" y="1822439"/>
            <a:chExt cx="721040" cy="721040"/>
          </a:xfrm>
        </p:grpSpPr>
        <p:sp>
          <p:nvSpPr>
            <p:cNvPr id="14" name="AutoShape 14"/>
            <p:cNvSpPr/>
            <p:nvPr/>
          </p:nvSpPr>
          <p:spPr>
            <a:xfrm>
              <a:off x="809883" y="1822439"/>
              <a:ext cx="721040" cy="721040"/>
            </a:xfrm>
            <a:prstGeom prst="ellipse">
              <a:avLst/>
            </a:prstGeom>
            <a:gradFill>
              <a:gsLst>
                <a:gs pos="0">
                  <a:srgbClr val="DC5DC2"/>
                </a:gs>
                <a:gs pos="68000">
                  <a:srgbClr val="6BA7E8"/>
                </a:gs>
                <a:gs pos="100000">
                  <a:srgbClr val="2851B6"/>
                </a:gs>
              </a:gsLst>
              <a:lin ang="10800000"/>
            </a:gradFill>
            <a:ln cap="flat" cmpd="sng">
              <a:prstDash val="solid"/>
            </a:ln>
          </p:spPr>
          <p:txBody>
            <a:bodyPr vert="horz" wrap="square" lIns="91440" tIns="45720" rIns="91440" bIns="45720" anchor="ctr">
              <a:normAutofit/>
            </a:bodyPr>
            <a:lstStyle/>
            <a:p>
              <a:pPr marL="0" algn="ctr"/>
              <a:endParaRPr/>
            </a:p>
          </p:txBody>
        </p:sp>
        <p:sp>
          <p:nvSpPr>
            <p:cNvPr id="15" name="Freeform 15"/>
            <p:cNvSpPr/>
            <p:nvPr/>
          </p:nvSpPr>
          <p:spPr>
            <a:xfrm>
              <a:off x="1001760" y="2010248"/>
              <a:ext cx="337286" cy="345422"/>
            </a:xfrm>
            <a:custGeom>
              <a:avLst/>
              <a:gdLst/>
              <a:ahLst/>
              <a:cxnLst/>
              <a:rect l="l" t="t"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FFFFF"/>
            </a:solidFill>
          </p:spPr>
          <p:txBody>
            <a:bodyPr vert="horz" wrap="square" lIns="91440" tIns="45720" rIns="91440" bIns="45720" anchor="t">
              <a:normAutofit/>
            </a:bodyPr>
            <a:lstStyle/>
            <a:p>
              <a:pPr marL="0" algn="l"/>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fill="hold" nodeType="afterEffect">
                                  <p:stCondLst>
                                    <p:cond delay="0"/>
                                  </p:stCondLst>
                                  <p:childTnLst>
                                    <p:anim calcmode="lin" valueType="num">
                                      <p:cBhvr>
                                        <p:cTn id="6" dur="1000" fill="hold"/>
                                        <p:tgtEl>
                                          <p:spTgt spid="10"/>
                                        </p:tgtEl>
                                        <p:attrNameLst>
                                          <p:attrName>ppt_w</p:attrName>
                                        </p:attrNameLst>
                                      </p:cBhvr>
                                      <p:tavLst>
                                        <p:tav tm="0">
                                          <p:val>
                                            <p:fltVal val="0"/>
                                          </p:val>
                                        </p:tav>
                                        <p:tav tm="100000">
                                          <p:val>
                                            <p:strVal val="#ppt_w"/>
                                          </p:val>
                                        </p:tav>
                                      </p:tavLst>
                                    </p:anim>
                                    <p:anim calcmode="lin" valueType="num">
                                      <p:cBhvr>
                                        <p:cTn id="7" dur="1000" fill="hold"/>
                                        <p:tgtEl>
                                          <p:spTgt spid="10"/>
                                        </p:tgtEl>
                                        <p:attrNameLst>
                                          <p:attrName>ppt_h</p:attrName>
                                        </p:attrNameLst>
                                      </p:cBhvr>
                                      <p:tavLst>
                                        <p:tav tm="0">
                                          <p:val>
                                            <p:fltVal val="0"/>
                                          </p:val>
                                        </p:tav>
                                        <p:tav tm="100000">
                                          <p:val>
                                            <p:strVal val="#ppt_h"/>
                                          </p:val>
                                        </p:tav>
                                      </p:tavLst>
                                    </p:anim>
                                    <p:anim calcmode="lin" valueType="num">
                                      <p:cBhvr>
                                        <p:cTn id="8" dur="1000" fill="hold"/>
                                        <p:tgtEl>
                                          <p:spTgt spid="10"/>
                                        </p:tgtEl>
                                        <p:attrNameLst>
                                          <p:attrName>style.rotation</p:attrName>
                                        </p:attrNameLst>
                                      </p:cBhvr>
                                      <p:tavLst>
                                        <p:tav tm="0">
                                          <p:val>
                                            <p:fltVal val="360"/>
                                          </p:val>
                                        </p:tav>
                                        <p:tav tm="100000">
                                          <p:val>
                                            <p:fltVal val="0"/>
                                          </p:val>
                                        </p:tav>
                                      </p:tavLst>
                                    </p:anim>
                                    <p:animEffect transition="in" filter="fade">
                                      <p:cBhvr>
                                        <p:cTn id="9" dur="1000"/>
                                        <p:tgtEl>
                                          <p:spTgt spid="10"/>
                                        </p:tgtEl>
                                      </p:cBhvr>
                                    </p:animEffect>
                                    <p:set>
                                      <p:cBhvr>
                                        <p:cTn id="10" dur="1000" fill="hold">
                                          <p:stCondLst>
                                            <p:cond delay="0"/>
                                          </p:stCondLst>
                                        </p:cTn>
                                        <p:tgtEl>
                                          <p:spTgt spid="10"/>
                                        </p:tgtEl>
                                        <p:attrNameLst>
                                          <p:attrName>style.visibility</p:attrName>
                                        </p:attrNameLst>
                                      </p:cBhvr>
                                      <p:to>
                                        <p:strVal val="visible"/>
                                      </p:to>
                                    </p:set>
                                  </p:childTnLst>
                                </p:cTn>
                              </p:par>
                              <p:par>
                                <p:cTn id="11" presetID="25" presetClass="entr" presetSubtype="0" fill="hold" nodeType="afterEffect">
                                  <p:stCondLst>
                                    <p:cond delay="0"/>
                                  </p:stCondLst>
                                  <p:childTnLst>
                                    <p:anim calcmode="lin" valueType="num">
                                      <p:cBhvr>
                                        <p:cTn id="12" dur="10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13" dur="10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4" dur="10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 calcmode="lin" valueType="num">
                                      <p:cBhvr>
                                        <p:cTn id="16" dur="10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17" dur="10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18" dur="10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1"/>
                                        </p:tgtEl>
                                      </p:cBhvr>
                                    </p:animEffect>
                                    <p:set>
                                      <p:cBhvr>
                                        <p:cTn id="20" dur="1" fill="hold">
                                          <p:stCondLst>
                                            <p:cond delay="0"/>
                                          </p:stCondLst>
                                        </p:cTn>
                                        <p:tgtEl>
                                          <p:spTgt spid="11"/>
                                        </p:tgtEl>
                                        <p:attrNameLst>
                                          <p:attrName>style.visibility</p:attrName>
                                        </p:attrNameLst>
                                      </p:cBhvr>
                                      <p:to>
                                        <p:strVal val="visible"/>
                                      </p:to>
                                    </p:set>
                                  </p:childTnLst>
                                </p:cTn>
                              </p:par>
                              <p:par>
                                <p:cTn id="21" presetID="12" presetClass="entr" presetSubtype="4" fill="hold" nodeType="afterEffect">
                                  <p:stCondLst>
                                    <p:cond delay="0"/>
                                  </p:stCondLst>
                                  <p:childTnLst>
                                    <p:anim calcmode="lin" valueType="num">
                                      <p:cBhvr additive="base">
                                        <p:cTn id="22" dur="500"/>
                                        <p:tgtEl>
                                          <p:spTgt spid="12"/>
                                        </p:tgtEl>
                                        <p:attrNameLst>
                                          <p:attrName>ppt_y</p:attrName>
                                        </p:attrNameLst>
                                      </p:cBhvr>
                                      <p:tavLst>
                                        <p:tav tm="0">
                                          <p:val>
                                            <p:strVal val="#ppt_y+#ppt_h*1.125000"/>
                                          </p:val>
                                        </p:tav>
                                        <p:tav tm="100000">
                                          <p:val>
                                            <p:strVal val="#ppt_y"/>
                                          </p:val>
                                        </p:tav>
                                      </p:tavLst>
                                    </p:anim>
                                    <p:animEffect transition="in" filter="wipe(up)">
                                      <p:cBhvr>
                                        <p:cTn id="23" dur="500"/>
                                        <p:tgtEl>
                                          <p:spTgt spid="12"/>
                                        </p:tgtEl>
                                      </p:cBhvr>
                                    </p:animEffect>
                                    <p:set>
                                      <p:cBhvr>
                                        <p:cTn id="24" dur="500" fill="hold">
                                          <p:stCondLst>
                                            <p:cond delay="0"/>
                                          </p:stCondLst>
                                        </p:cTn>
                                        <p:tgtEl>
                                          <p:spTgt spid="12"/>
                                        </p:tgtEl>
                                        <p:attrNameLst>
                                          <p:attrName>style.visibility</p:attrName>
                                        </p:attrNameLst>
                                      </p:cBhvr>
                                      <p:to>
                                        <p:strVal val="visible"/>
                                      </p:to>
                                    </p:set>
                                  </p:childTnLst>
                                </p:cTn>
                              </p:par>
                              <p:par>
                                <p:cTn id="25" presetID="58" presetClass="entr" presetSubtype="0" fill="hold" nodeType="afterEffect">
                                  <p:stCondLst>
                                    <p:cond delay="0"/>
                                  </p:stCondLst>
                                  <p:childTnLst>
                                    <p:anim calcmode="lin" valueType="num">
                                      <p:cBhvr>
                                        <p:cTn id="26" dur="1000" fill="hold"/>
                                        <p:tgtEl>
                                          <p:spTgt spid="4"/>
                                        </p:tgtEl>
                                        <p:attrNameLst>
                                          <p:attrName>ppt_w</p:attrName>
                                        </p:attrNameLst>
                                      </p:cBhvr>
                                      <p:tavLst>
                                        <p:tav tm="0">
                                          <p:val>
                                            <p:strVal val="#ppt_w*2.5"/>
                                          </p:val>
                                        </p:tav>
                                        <p:tav tm="100000">
                                          <p:val>
                                            <p:strVal val="#ppt_w"/>
                                          </p:val>
                                        </p:tav>
                                      </p:tavLst>
                                    </p:anim>
                                    <p:anim calcmode="lin" valueType="num">
                                      <p:cBhvr>
                                        <p:cTn id="27" dur="1000" fill="hold"/>
                                        <p:tgtEl>
                                          <p:spTgt spid="4"/>
                                        </p:tgtEl>
                                        <p:attrNameLst>
                                          <p:attrName>ppt_h</p:attrName>
                                        </p:attrNameLst>
                                      </p:cBhvr>
                                      <p:tavLst>
                                        <p:tav tm="0">
                                          <p:val>
                                            <p:strVal val="#ppt_h*0.01"/>
                                          </p:val>
                                        </p:tav>
                                        <p:tav tm="100000">
                                          <p:val>
                                            <p:strVal val="#ppt_h"/>
                                          </p:val>
                                        </p:tav>
                                      </p:tavLst>
                                    </p:anim>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h+1"/>
                                          </p:val>
                                        </p:tav>
                                        <p:tav tm="100000">
                                          <p:val>
                                            <p:strVal val="#ppt_y"/>
                                          </p:val>
                                        </p:tav>
                                      </p:tavLst>
                                    </p:anim>
                                    <p:animEffect transition="in" filter="fade">
                                      <p:cBhvr>
                                        <p:cTn id="30" dur="1000"/>
                                        <p:tgtEl>
                                          <p:spTgt spid="4"/>
                                        </p:tgtEl>
                                      </p:cBhvr>
                                    </p:animEffect>
                                    <p:set>
                                      <p:cBhvr>
                                        <p:cTn id="31" dur="1000" fill="hold">
                                          <p:stCondLst>
                                            <p:cond delay="0"/>
                                          </p:stCondLst>
                                        </p:cTn>
                                        <p:tgtEl>
                                          <p:spTgt spid="4"/>
                                        </p:tgtEl>
                                        <p:attrNameLst>
                                          <p:attrName>style.visibility</p:attrName>
                                        </p:attrNameLst>
                                      </p:cBhvr>
                                      <p:to>
                                        <p:strVal val="visible"/>
                                      </p:to>
                                    </p:set>
                                  </p:childTnLst>
                                </p:cTn>
                              </p:par>
                              <p:par>
                                <p:cTn id="32" presetID="21" presetClass="entr" presetSubtype="1" fill="hold" nodeType="afterEffect">
                                  <p:stCondLst>
                                    <p:cond delay="0"/>
                                  </p:stCondLst>
                                  <p:childTnLst>
                                    <p:animEffect transition="in" filter="wheel(1)">
                                      <p:cBhvr>
                                        <p:cTn id="33" dur="1000"/>
                                        <p:tgtEl>
                                          <p:spTgt spid="5"/>
                                        </p:tgtEl>
                                      </p:cBhvr>
                                    </p:animEffect>
                                    <p:set>
                                      <p:cBhvr>
                                        <p:cTn id="34" dur="1000" fill="hold">
                                          <p:stCondLst>
                                            <p:cond delay="0"/>
                                          </p:stCondLst>
                                        </p:cTn>
                                        <p:tgtEl>
                                          <p:spTgt spid="5"/>
                                        </p:tgtEl>
                                        <p:attrNameLst>
                                          <p:attrName>style.visibility</p:attrName>
                                        </p:attrNameLst>
                                      </p:cBhvr>
                                      <p:to>
                                        <p:strVal val="visible"/>
                                      </p:to>
                                    </p:set>
                                  </p:childTnLst>
                                </p:cTn>
                              </p:par>
                              <p:par>
                                <p:cTn id="35" presetID="53" presetClass="entr" presetSubtype="16" fill="hold" nodeType="afterEffect">
                                  <p:stCondLst>
                                    <p:cond delay="0"/>
                                  </p:stCondLst>
                                  <p:childTnLst>
                                    <p:anim calcmode="lin" valueType="num">
                                      <p:cBhvr>
                                        <p:cTn id="36" dur="1000" fill="hold"/>
                                        <p:tgtEl>
                                          <p:spTgt spid="2"/>
                                        </p:tgtEl>
                                        <p:attrNameLst>
                                          <p:attrName>ppt_w</p:attrName>
                                        </p:attrNameLst>
                                      </p:cBhvr>
                                      <p:tavLst>
                                        <p:tav tm="0">
                                          <p:val>
                                            <p:fltVal val="0"/>
                                          </p:val>
                                        </p:tav>
                                        <p:tav tm="100000">
                                          <p:val>
                                            <p:strVal val="#ppt_w"/>
                                          </p:val>
                                        </p:tav>
                                      </p:tavLst>
                                    </p:anim>
                                    <p:anim calcmode="lin" valueType="num">
                                      <p:cBhvr>
                                        <p:cTn id="37" dur="1000" fill="hold"/>
                                        <p:tgtEl>
                                          <p:spTgt spid="2"/>
                                        </p:tgtEl>
                                        <p:attrNameLst>
                                          <p:attrName>ppt_h</p:attrName>
                                        </p:attrNameLst>
                                      </p:cBhvr>
                                      <p:tavLst>
                                        <p:tav tm="0">
                                          <p:val>
                                            <p:fltVal val="0"/>
                                          </p:val>
                                        </p:tav>
                                        <p:tav tm="100000">
                                          <p:val>
                                            <p:strVal val="#ppt_h"/>
                                          </p:val>
                                        </p:tav>
                                      </p:tavLst>
                                    </p:anim>
                                    <p:animEffect transition="in" filter="fade">
                                      <p:cBhvr>
                                        <p:cTn id="38" dur="1000"/>
                                        <p:tgtEl>
                                          <p:spTgt spid="2"/>
                                        </p:tgtEl>
                                      </p:cBhvr>
                                    </p:animEffect>
                                    <p:set>
                                      <p:cBhvr>
                                        <p:cTn id="39"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5.jpeg"/>
          <p:cNvPicPr>
            <a:picLocks noChangeAspect="1"/>
          </p:cNvPicPr>
          <p:nvPr/>
        </p:nvPicPr>
        <p:blipFill>
          <a:blip r:embed="rId2"/>
          <a:srcRect/>
          <a:stretch>
            <a:fillRect/>
          </a:stretch>
        </p:blipFill>
        <p:spPr>
          <a:xfrm rot="16200000">
            <a:off x="5334000" y="-12700"/>
            <a:ext cx="6858000" cy="6858000"/>
          </a:xfrm>
          <a:prstGeom prst="rect">
            <a:avLst/>
          </a:prstGeom>
        </p:spPr>
      </p:pic>
      <p:pic>
        <p:nvPicPr>
          <p:cNvPr id="3" name="image5.jpeg"/>
          <p:cNvPicPr>
            <a:picLocks noChangeAspect="1"/>
          </p:cNvPicPr>
          <p:nvPr/>
        </p:nvPicPr>
        <p:blipFill>
          <a:blip r:embed="rId2"/>
          <a:srcRect/>
          <a:stretch>
            <a:fillRect/>
          </a:stretch>
        </p:blipFill>
        <p:spPr>
          <a:xfrm rot="5400000">
            <a:off x="0" y="0"/>
            <a:ext cx="6858000" cy="6858000"/>
          </a:xfrm>
          <a:prstGeom prst="rect">
            <a:avLst/>
          </a:prstGeom>
        </p:spPr>
      </p:pic>
      <p:pic>
        <p:nvPicPr>
          <p:cNvPr id="4" name="image9.png"/>
          <p:cNvPicPr>
            <a:picLocks noChangeAspect="1"/>
          </p:cNvPicPr>
          <p:nvPr/>
        </p:nvPicPr>
        <p:blipFill>
          <a:blip r:embed="rId3"/>
          <a:srcRect/>
          <a:stretch>
            <a:fillRect/>
          </a:stretch>
        </p:blipFill>
        <p:spPr>
          <a:xfrm rot="15568558">
            <a:off x="-45720" y="8468"/>
            <a:ext cx="1219200" cy="1460360"/>
          </a:xfrm>
          <a:prstGeom prst="rect">
            <a:avLst/>
          </a:prstGeom>
        </p:spPr>
      </p:pic>
      <p:sp>
        <p:nvSpPr>
          <p:cNvPr id="5" name="TextBox 5"/>
          <p:cNvSpPr txBox="1"/>
          <p:nvPr/>
        </p:nvSpPr>
        <p:spPr>
          <a:xfrm>
            <a:off x="1393119" y="446261"/>
            <a:ext cx="7120685"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Performance Analysis</a:t>
            </a:r>
            <a:endParaRPr lang="en-US" sz="1100"/>
          </a:p>
        </p:txBody>
      </p:sp>
      <p:sp>
        <p:nvSpPr>
          <p:cNvPr id="6" name="AutoShape 6"/>
          <p:cNvSpPr/>
          <p:nvPr/>
        </p:nvSpPr>
        <p:spPr>
          <a:xfrm>
            <a:off x="1622420" y="2388214"/>
            <a:ext cx="4145533" cy="2767986"/>
          </a:xfrm>
          <a:prstGeom prst="roundRect">
            <a:avLst>
              <a:gd name="adj" fmla="val 3000"/>
            </a:avLst>
          </a:prstGeom>
          <a:solidFill>
            <a:srgbClr val="FFFFFF">
              <a:alpha val="70000"/>
            </a:srgbClr>
          </a:solidFill>
          <a:ln cap="flat" cmpd="sng">
            <a:prstDash val="solid"/>
          </a:ln>
        </p:spPr>
        <p:txBody>
          <a:bodyPr vert="horz" wrap="square" lIns="91440" tIns="45720" rIns="91440" bIns="45720" anchor="ctr">
            <a:normAutofit/>
          </a:bodyPr>
          <a:lstStyle/>
          <a:p>
            <a:pPr marL="0" algn="ctr"/>
            <a:endParaRPr/>
          </a:p>
        </p:txBody>
      </p:sp>
      <p:cxnSp>
        <p:nvCxnSpPr>
          <p:cNvPr id="7" name="Connector 7"/>
          <p:cNvCxnSpPr/>
          <p:nvPr/>
        </p:nvCxnSpPr>
        <p:spPr>
          <a:xfrm>
            <a:off x="1950099" y="3148673"/>
            <a:ext cx="3337088" cy="0"/>
          </a:xfrm>
          <a:prstGeom prst="line">
            <a:avLst/>
          </a:prstGeom>
          <a:ln w="9525" cap="flat" cmpd="sng">
            <a:solidFill>
              <a:srgbClr val="000000">
                <a:alpha val="20000"/>
                <a:lumMod val="50000"/>
                <a:lumOff val="50000"/>
              </a:srgbClr>
            </a:solidFill>
            <a:prstDash val="solid"/>
          </a:ln>
        </p:spPr>
      </p:cxnSp>
      <p:sp>
        <p:nvSpPr>
          <p:cNvPr id="8" name="TextBox 8"/>
          <p:cNvSpPr txBox="1"/>
          <p:nvPr/>
        </p:nvSpPr>
        <p:spPr>
          <a:xfrm>
            <a:off x="4483191" y="2134338"/>
            <a:ext cx="1418311" cy="478020"/>
          </a:xfrm>
          <a:prstGeom prst="roundRect">
            <a:avLst>
              <a:gd name="adj" fmla="val 0"/>
            </a:avLst>
          </a:prstGeom>
          <a:noFill/>
          <a:ln cap="rnd" cmpd="sng">
            <a:prstDash val="solid"/>
          </a:ln>
        </p:spPr>
        <p:txBody>
          <a:bodyPr rot="0" vert="horz" lIns="91440" tIns="45720" rIns="91440" bIns="45720" rtlCol="0" anchor="ctr">
            <a:noAutofit/>
          </a:bodyPr>
          <a:lstStyle/>
          <a:p>
            <a:pPr marL="0" algn="ctr">
              <a:defRPr/>
            </a:pPr>
            <a:r>
              <a:rPr lang="en-US" sz="2800" b="1" i="0" u="none" baseline="0">
                <a:solidFill>
                  <a:schemeClr val="lt1"/>
                </a:solidFill>
                <a:latin typeface="Calibri"/>
                <a:ea typeface="Calibri"/>
              </a:rPr>
              <a:t>01.</a:t>
            </a:r>
            <a:endParaRPr lang="en-US" sz="1100"/>
          </a:p>
        </p:txBody>
      </p:sp>
      <p:sp>
        <p:nvSpPr>
          <p:cNvPr id="9" name="AutoShape 9"/>
          <p:cNvSpPr/>
          <p:nvPr/>
        </p:nvSpPr>
        <p:spPr>
          <a:xfrm>
            <a:off x="6345386" y="2340180"/>
            <a:ext cx="4145533" cy="2767986"/>
          </a:xfrm>
          <a:prstGeom prst="roundRect">
            <a:avLst>
              <a:gd name="adj" fmla="val 3000"/>
            </a:avLst>
          </a:prstGeom>
          <a:solidFill>
            <a:srgbClr val="FFFFFF">
              <a:alpha val="70000"/>
            </a:srgbClr>
          </a:solidFill>
          <a:ln cap="flat" cmpd="sng">
            <a:prstDash val="solid"/>
          </a:ln>
        </p:spPr>
        <p:txBody>
          <a:bodyPr vert="horz" wrap="square" lIns="91440" tIns="45720" rIns="91440" bIns="45720" anchor="ctr">
            <a:normAutofit/>
          </a:bodyPr>
          <a:lstStyle/>
          <a:p>
            <a:pPr marL="0" algn="ctr"/>
            <a:endParaRPr/>
          </a:p>
        </p:txBody>
      </p:sp>
      <p:cxnSp>
        <p:nvCxnSpPr>
          <p:cNvPr id="10" name="Connector 10"/>
          <p:cNvCxnSpPr/>
          <p:nvPr/>
        </p:nvCxnSpPr>
        <p:spPr>
          <a:xfrm>
            <a:off x="6673065" y="3100639"/>
            <a:ext cx="3337088" cy="0"/>
          </a:xfrm>
          <a:prstGeom prst="line">
            <a:avLst/>
          </a:prstGeom>
          <a:ln w="9525" cap="flat" cmpd="sng">
            <a:solidFill>
              <a:srgbClr val="000000">
                <a:alpha val="20000"/>
                <a:lumMod val="50000"/>
                <a:lumOff val="50000"/>
              </a:srgbClr>
            </a:solidFill>
            <a:prstDash val="solid"/>
          </a:ln>
        </p:spPr>
      </p:cxnSp>
      <p:sp>
        <p:nvSpPr>
          <p:cNvPr id="11" name="TextBox 11"/>
          <p:cNvSpPr txBox="1"/>
          <p:nvPr/>
        </p:nvSpPr>
        <p:spPr>
          <a:xfrm>
            <a:off x="9148016" y="2086304"/>
            <a:ext cx="1418311" cy="478020"/>
          </a:xfrm>
          <a:prstGeom prst="roundRect">
            <a:avLst>
              <a:gd name="adj" fmla="val 0"/>
            </a:avLst>
          </a:prstGeom>
          <a:noFill/>
          <a:ln cap="rnd" cmpd="sng">
            <a:prstDash val="solid"/>
          </a:ln>
        </p:spPr>
        <p:txBody>
          <a:bodyPr rot="0" vert="horz" lIns="91440" tIns="45720" rIns="91440" bIns="45720" rtlCol="0" anchor="ctr">
            <a:noAutofit/>
          </a:bodyPr>
          <a:lstStyle/>
          <a:p>
            <a:pPr marL="0" algn="ctr">
              <a:defRPr/>
            </a:pPr>
            <a:r>
              <a:rPr lang="en-US" sz="2800" b="1" i="0" u="none" baseline="0">
                <a:solidFill>
                  <a:schemeClr val="lt1"/>
                </a:solidFill>
                <a:latin typeface="Calibri"/>
                <a:ea typeface="Calibri"/>
              </a:rPr>
              <a:t>02.</a:t>
            </a:r>
            <a:endParaRPr lang="en-US" sz="1100"/>
          </a:p>
        </p:txBody>
      </p:sp>
      <p:sp>
        <p:nvSpPr>
          <p:cNvPr id="12" name="TextBox 12"/>
          <p:cNvSpPr txBox="1"/>
          <p:nvPr/>
        </p:nvSpPr>
        <p:spPr>
          <a:xfrm>
            <a:off x="1796542" y="2707904"/>
            <a:ext cx="3698035"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000000">
                    <a:lumMod val="95000"/>
                    <a:lumOff val="5000"/>
                  </a:srgbClr>
                </a:solidFill>
                <a:latin typeface="三极准柔宋"/>
                <a:ea typeface="三极准柔宋"/>
              </a:rPr>
              <a:t>Response Times</a:t>
            </a:r>
            <a:endParaRPr lang="en-US" sz="1100"/>
          </a:p>
        </p:txBody>
      </p:sp>
      <p:sp>
        <p:nvSpPr>
          <p:cNvPr id="13" name="TextBox 13"/>
          <p:cNvSpPr txBox="1"/>
          <p:nvPr/>
        </p:nvSpPr>
        <p:spPr>
          <a:xfrm>
            <a:off x="6567585" y="2707904"/>
            <a:ext cx="3649958"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000000">
                    <a:lumMod val="95000"/>
                    <a:lumOff val="5000"/>
                  </a:srgbClr>
                </a:solidFill>
                <a:latin typeface="三极准柔宋"/>
                <a:ea typeface="三极准柔宋"/>
              </a:rPr>
              <a:t>Load Handling</a:t>
            </a:r>
            <a:endParaRPr lang="en-US" sz="1100"/>
          </a:p>
        </p:txBody>
      </p:sp>
      <p:sp>
        <p:nvSpPr>
          <p:cNvPr id="14" name="TextBox 14"/>
          <p:cNvSpPr txBox="1"/>
          <p:nvPr/>
        </p:nvSpPr>
        <p:spPr>
          <a:xfrm>
            <a:off x="1796542" y="3266488"/>
            <a:ext cx="3698035" cy="1670073"/>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000000">
                    <a:lumMod val="95000"/>
                    <a:lumOff val="5000"/>
                  </a:srgbClr>
                </a:solidFill>
                <a:latin typeface="三极准柔宋"/>
                <a:ea typeface="三极准柔宋"/>
              </a:rPr>
              <a:t>The performance analysis focuses on measuring response times for various operations, demonstrating the application’s efficiency in handling user inputs and server responses effectively.</a:t>
            </a:r>
            <a:endParaRPr lang="en-US" sz="1100"/>
          </a:p>
        </p:txBody>
      </p:sp>
      <p:sp>
        <p:nvSpPr>
          <p:cNvPr id="15" name="TextBox 15"/>
          <p:cNvSpPr txBox="1"/>
          <p:nvPr/>
        </p:nvSpPr>
        <p:spPr>
          <a:xfrm>
            <a:off x="6538558" y="3182983"/>
            <a:ext cx="3698035" cy="1670073"/>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000000">
                    <a:lumMod val="95000"/>
                    <a:lumOff val="5000"/>
                  </a:srgbClr>
                </a:solidFill>
                <a:latin typeface="三极准柔宋"/>
                <a:ea typeface="三极准柔宋"/>
              </a:rPr>
              <a:t>Load testing results will be presented, showcasing how well the application maintains performance under heavy traffic. This evaluation is crucial to ensure the application can scale as user demand grows.</a:t>
            </a:r>
            <a:endParaRPr lang="en-US" sz="11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afterEffect">
                                  <p:stCondLst>
                                    <p:cond delay="0"/>
                                  </p:stCondLst>
                                  <p:childTnLst>
                                    <p:anim calcmode="lin" valueType="num">
                                      <p:cBhvr additive="base">
                                        <p:cTn id="6" dur="1000" fill="hold"/>
                                        <p:tgtEl>
                                          <p:spTgt spid="5"/>
                                        </p:tgtEl>
                                        <p:attrNameLst>
                                          <p:attrName>ppt_x</p:attrName>
                                        </p:attrNameLst>
                                      </p:cBhvr>
                                      <p:tavLst>
                                        <p:tav tm="0">
                                          <p:val>
                                            <p:strVal val="#ppt_x"/>
                                          </p:val>
                                        </p:tav>
                                        <p:tav tm="100000">
                                          <p:val>
                                            <p:strVal val="#ppt_x"/>
                                          </p:val>
                                        </p:tav>
                                      </p:tavLst>
                                    </p:anim>
                                    <p:anim calcmode="lin" valueType="num">
                                      <p:cBhvr additive="base">
                                        <p:cTn id="7" dur="1000" fill="hold"/>
                                        <p:tgtEl>
                                          <p:spTgt spid="5"/>
                                        </p:tgtEl>
                                        <p:attrNameLst>
                                          <p:attrName>ppt_y</p:attrName>
                                        </p:attrNameLst>
                                      </p:cBhvr>
                                      <p:tavLst>
                                        <p:tav tm="0">
                                          <p:val>
                                            <p:strVal val="0-#ppt_h/2"/>
                                          </p:val>
                                        </p:tav>
                                        <p:tav tm="100000">
                                          <p:val>
                                            <p:strVal val="#ppt_y"/>
                                          </p:val>
                                        </p:tav>
                                      </p:tavLst>
                                    </p:anim>
                                    <p:set>
                                      <p:cBhvr>
                                        <p:cTn id="8" dur="1000" fill="hold">
                                          <p:stCondLst>
                                            <p:cond delay="0"/>
                                          </p:stCondLst>
                                        </p:cTn>
                                        <p:tgtEl>
                                          <p:spTgt spid="5"/>
                                        </p:tgtEl>
                                        <p:attrNameLst>
                                          <p:attrName>style.visibility</p:attrName>
                                        </p:attrNameLst>
                                      </p:cBhvr>
                                      <p:to>
                                        <p:strVal val="visible"/>
                                      </p:to>
                                    </p:set>
                                  </p:childTnLst>
                                </p:cTn>
                              </p:par>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43" presetClass="entr" presetSubtype="0" fill="hold" nodeType="afterEffect">
                                  <p:stCondLst>
                                    <p:cond delay="0"/>
                                  </p:stCondLst>
                                  <p:childTnLst>
                                    <p:anim calcmode="lin" valueType="num">
                                      <p:cBhvr>
                                        <p:cTn id="12" dur="400" fill="hold"/>
                                        <p:tgtEl>
                                          <p:spTgt spid="12"/>
                                        </p:tgtEl>
                                        <p:attrNameLst>
                                          <p:attrName>ppt_x</p:attrName>
                                        </p:attrNameLst>
                                      </p:cBhvr>
                                      <p:tavLst>
                                        <p:tav tm="0">
                                          <p:val>
                                            <p:strVal val="#ppt_x"/>
                                          </p:val>
                                        </p:tav>
                                        <p:tav tm="100000">
                                          <p:val>
                                            <p:strVal val="#ppt_x"/>
                                          </p:val>
                                        </p:tav>
                                      </p:tavLst>
                                    </p:anim>
                                    <p:anim calcmode="lin" valueType="num">
                                      <p:cBhvr>
                                        <p:cTn id="13" dur="400" fill="hold"/>
                                        <p:tgtEl>
                                          <p:spTgt spid="12"/>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animEffect transition="in" filter="fade">
                                      <p:cBhvr>
                                        <p:cTn id="16" dur="100"/>
                                        <p:tgtEl>
                                          <p:spTgt spid="12"/>
                                        </p:tgtEl>
                                      </p:cBhvr>
                                    </p:animEffect>
                                    <p:set>
                                      <p:cBhvr>
                                        <p:cTn id="17" dur="1" fill="hold">
                                          <p:stCondLst>
                                            <p:cond delay="0"/>
                                          </p:stCondLst>
                                        </p:cTn>
                                        <p:tgtEl>
                                          <p:spTgt spid="12"/>
                                        </p:tgtEl>
                                        <p:attrNameLst>
                                          <p:attrName>style.visibility</p:attrName>
                                        </p:attrNameLst>
                                      </p:cBhvr>
                                      <p:to>
                                        <p:strVal val="visible"/>
                                      </p:to>
                                    </p:set>
                                  </p:childTnLst>
                                </p:cTn>
                              </p:par>
                              <p:par>
                                <p:cTn id="18" presetID="39" presetClass="entr" presetSubtype="0" fill="hold" nodeType="afterEffect">
                                  <p:stCondLst>
                                    <p:cond delay="0"/>
                                  </p:stCondLst>
                                  <p:childTnLst>
                                    <p:anim calcmode="lin" valueType="num">
                                      <p:cBhvr>
                                        <p:cTn id="19" dur="10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20" dur="10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21" dur="10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
                                          </p:val>
                                        </p:tav>
                                        <p:tav tm="100000">
                                          <p:val>
                                            <p:strVal val="#ppt_y"/>
                                          </p:val>
                                        </p:tav>
                                      </p:tavLst>
                                    </p:anim>
                                    <p:set>
                                      <p:cBhvr>
                                        <p:cTn id="23" dur="1000" fill="hold">
                                          <p:stCondLst>
                                            <p:cond delay="0"/>
                                          </p:stCondLst>
                                        </p:cTn>
                                        <p:tgtEl>
                                          <p:spTgt spid="14"/>
                                        </p:tgtEl>
                                        <p:attrNameLst>
                                          <p:attrName>style.visibility</p:attrName>
                                        </p:attrNameLst>
                                      </p:cBhvr>
                                      <p:to>
                                        <p:strVal val="visible"/>
                                      </p:to>
                                    </p:set>
                                  </p:childTnLst>
                                </p:cTn>
                              </p:par>
                              <p:par>
                                <p:cTn id="24" presetID="1"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8" presetClass="entr" presetSubtype="32" fill="hold" nodeType="afterEffect">
                                  <p:stCondLst>
                                    <p:cond delay="0"/>
                                  </p:stCondLst>
                                  <p:childTnLst>
                                    <p:animEffect transition="in" filter="diamond(out)">
                                      <p:cBhvr>
                                        <p:cTn id="27" dur="1000"/>
                                        <p:tgtEl>
                                          <p:spTgt spid="13"/>
                                        </p:tgtEl>
                                      </p:cBhvr>
                                    </p:animEffect>
                                    <p:set>
                                      <p:cBhvr>
                                        <p:cTn id="28" dur="1000" fill="hold">
                                          <p:stCondLst>
                                            <p:cond delay="0"/>
                                          </p:stCondLst>
                                        </p:cTn>
                                        <p:tgtEl>
                                          <p:spTgt spid="13"/>
                                        </p:tgtEl>
                                        <p:attrNameLst>
                                          <p:attrName>style.visibility</p:attrName>
                                        </p:attrNameLst>
                                      </p:cBhvr>
                                      <p:to>
                                        <p:strVal val="visible"/>
                                      </p:to>
                                    </p:set>
                                  </p:childTnLst>
                                </p:cTn>
                              </p:par>
                              <p:par>
                                <p:cTn id="29" presetID="26" presetClass="entr" presetSubtype="0" fill="hold" nodeType="afterEffect">
                                  <p:stCondLst>
                                    <p:cond delay="0"/>
                                  </p:stCondLst>
                                  <p:childTnLst>
                                    <p:anim calcmode="lin" valueType="num">
                                      <p:cBhvr>
                                        <p:cTn id="30"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1"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2"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33"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34"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Effect transition="in" filter="wipe(down)">
                                      <p:cBhvr>
                                        <p:cTn id="35" dur="290">
                                          <p:stCondLst>
                                            <p:cond delay="0"/>
                                          </p:stCondLst>
                                        </p:cTn>
                                        <p:tgtEl>
                                          <p:spTgt spid="15"/>
                                        </p:tgtEl>
                                      </p:cBhvr>
                                    </p:animEffect>
                                    <p:animScale>
                                      <p:cBhvr>
                                        <p:cTn id="36" dur="13">
                                          <p:stCondLst>
                                            <p:cond delay="325"/>
                                          </p:stCondLst>
                                        </p:cTn>
                                        <p:tgtEl>
                                          <p:spTgt spid="15"/>
                                        </p:tgtEl>
                                      </p:cBhvr>
                                      <p:to x="100000" y="60000"/>
                                    </p:animScale>
                                    <p:animScale>
                                      <p:cBhvr>
                                        <p:cTn id="37" dur="83" decel="50000">
                                          <p:stCondLst>
                                            <p:cond delay="338"/>
                                          </p:stCondLst>
                                        </p:cTn>
                                        <p:tgtEl>
                                          <p:spTgt spid="15"/>
                                        </p:tgtEl>
                                      </p:cBhvr>
                                      <p:to x="100000" y="100000"/>
                                    </p:animScale>
                                    <p:animScale>
                                      <p:cBhvr>
                                        <p:cTn id="38" dur="13">
                                          <p:stCondLst>
                                            <p:cond delay="656"/>
                                          </p:stCondLst>
                                        </p:cTn>
                                        <p:tgtEl>
                                          <p:spTgt spid="15"/>
                                        </p:tgtEl>
                                      </p:cBhvr>
                                      <p:to x="100000" y="80000"/>
                                    </p:animScale>
                                    <p:animScale>
                                      <p:cBhvr>
                                        <p:cTn id="39" dur="83" decel="50000">
                                          <p:stCondLst>
                                            <p:cond delay="669"/>
                                          </p:stCondLst>
                                        </p:cTn>
                                        <p:tgtEl>
                                          <p:spTgt spid="15"/>
                                        </p:tgtEl>
                                      </p:cBhvr>
                                      <p:to x="100000" y="100000"/>
                                    </p:animScale>
                                    <p:animScale>
                                      <p:cBhvr>
                                        <p:cTn id="40" dur="13">
                                          <p:stCondLst>
                                            <p:cond delay="821"/>
                                          </p:stCondLst>
                                        </p:cTn>
                                        <p:tgtEl>
                                          <p:spTgt spid="15"/>
                                        </p:tgtEl>
                                      </p:cBhvr>
                                      <p:to x="100000" y="90000"/>
                                    </p:animScale>
                                    <p:animScale>
                                      <p:cBhvr>
                                        <p:cTn id="41" dur="83" decel="50000">
                                          <p:stCondLst>
                                            <p:cond delay="834"/>
                                          </p:stCondLst>
                                        </p:cTn>
                                        <p:tgtEl>
                                          <p:spTgt spid="15"/>
                                        </p:tgtEl>
                                      </p:cBhvr>
                                      <p:to x="100000" y="100000"/>
                                    </p:animScale>
                                    <p:animScale>
                                      <p:cBhvr>
                                        <p:cTn id="42" dur="13">
                                          <p:stCondLst>
                                            <p:cond delay="904"/>
                                          </p:stCondLst>
                                        </p:cTn>
                                        <p:tgtEl>
                                          <p:spTgt spid="15"/>
                                        </p:tgtEl>
                                      </p:cBhvr>
                                      <p:to x="100000" y="95000"/>
                                    </p:animScale>
                                    <p:animScale>
                                      <p:cBhvr>
                                        <p:cTn id="43" dur="83" decel="50000">
                                          <p:stCondLst>
                                            <p:cond delay="917"/>
                                          </p:stCondLst>
                                        </p:cTn>
                                        <p:tgtEl>
                                          <p:spTgt spid="15"/>
                                        </p:tgtEl>
                                      </p:cBhvr>
                                      <p:to x="100000" y="100000"/>
                                    </p:animScale>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5.jpeg"/>
          <p:cNvPicPr>
            <a:picLocks noChangeAspect="1"/>
          </p:cNvPicPr>
          <p:nvPr/>
        </p:nvPicPr>
        <p:blipFill>
          <a:blip r:embed="rId2"/>
          <a:srcRect/>
          <a:stretch>
            <a:fillRect/>
          </a:stretch>
        </p:blipFill>
        <p:spPr>
          <a:xfrm rot="10800000">
            <a:off x="0" y="-106951"/>
            <a:ext cx="12192000" cy="6858000"/>
          </a:xfrm>
          <a:prstGeom prst="rect">
            <a:avLst/>
          </a:prstGeom>
        </p:spPr>
      </p:pic>
      <p:pic>
        <p:nvPicPr>
          <p:cNvPr id="3" name="image6.png"/>
          <p:cNvPicPr>
            <a:picLocks noChangeAspect="1"/>
          </p:cNvPicPr>
          <p:nvPr/>
        </p:nvPicPr>
        <p:blipFill>
          <a:blip r:embed="rId3"/>
          <a:srcRect/>
          <a:stretch>
            <a:fillRect/>
          </a:stretch>
        </p:blipFill>
        <p:spPr>
          <a:xfrm>
            <a:off x="10012680" y="4312920"/>
            <a:ext cx="1386840" cy="1661160"/>
          </a:xfrm>
          <a:prstGeom prst="rect">
            <a:avLst/>
          </a:prstGeom>
        </p:spPr>
      </p:pic>
      <p:pic>
        <p:nvPicPr>
          <p:cNvPr id="4" name="image7.png"/>
          <p:cNvPicPr>
            <a:picLocks noChangeAspect="1"/>
          </p:cNvPicPr>
          <p:nvPr/>
        </p:nvPicPr>
        <p:blipFill>
          <a:blip r:embed="rId4"/>
          <a:srcRect/>
          <a:stretch>
            <a:fillRect/>
          </a:stretch>
        </p:blipFill>
        <p:spPr>
          <a:xfrm rot="13365612">
            <a:off x="8326577" y="981825"/>
            <a:ext cx="2610205" cy="3126509"/>
          </a:xfrm>
          <a:prstGeom prst="rect">
            <a:avLst/>
          </a:prstGeom>
        </p:spPr>
      </p:pic>
      <p:sp>
        <p:nvSpPr>
          <p:cNvPr id="5" name="TextBox 5"/>
          <p:cNvSpPr txBox="1"/>
          <p:nvPr/>
        </p:nvSpPr>
        <p:spPr>
          <a:xfrm>
            <a:off x="7548236" y="3982164"/>
            <a:ext cx="2083443" cy="2215991"/>
          </a:xfrm>
          <a:prstGeom prst="rect">
            <a:avLst/>
          </a:prstGeom>
          <a:noFill/>
        </p:spPr>
        <p:txBody>
          <a:bodyPr vert="horz" wrap="square" lIns="91440" tIns="45720" rIns="91440" bIns="45720" rtlCol="0" anchor="t">
            <a:spAutoFit/>
          </a:bodyPr>
          <a:lstStyle/>
          <a:p>
            <a:pPr marL="0" algn="l">
              <a:defRPr/>
            </a:pPr>
            <a:r>
              <a:rPr lang="en-US" sz="13800" b="1" i="0" u="none" baseline="0">
                <a:solidFill>
                  <a:srgbClr val="FFFFFF"/>
                </a:solidFill>
                <a:effectLst>
                  <a:outerShdw blurRad="38100" dist="38100" dir="2700000" algn="tl">
                    <a:srgbClr val="000000">
                      <a:alpha val="43137"/>
                    </a:srgbClr>
                  </a:outerShdw>
                </a:effectLst>
                <a:latin typeface="MingLiU_HKSCS-ExtB"/>
                <a:ea typeface="MingLiU_HKSCS-ExtB"/>
              </a:rPr>
              <a:t>06.</a:t>
            </a:r>
            <a:endParaRPr lang="en-US" sz="1100"/>
          </a:p>
        </p:txBody>
      </p:sp>
      <p:grpSp>
        <p:nvGrpSpPr>
          <p:cNvPr id="6" name="Group 6"/>
          <p:cNvGrpSpPr/>
          <p:nvPr/>
        </p:nvGrpSpPr>
        <p:grpSpPr>
          <a:xfrm rot="5400000">
            <a:off x="1400642" y="3212090"/>
            <a:ext cx="960698" cy="219918"/>
            <a:chOff x="1026290" y="5707476"/>
            <a:chExt cx="960698" cy="219918"/>
          </a:xfrm>
          <a:solidFill>
            <a:srgbClr val="FFFFFF"/>
          </a:solidFill>
        </p:grpSpPr>
        <p:sp>
          <p:nvSpPr>
            <p:cNvPr id="7" name="AutoShape 7"/>
            <p:cNvSpPr/>
            <p:nvPr/>
          </p:nvSpPr>
          <p:spPr>
            <a:xfrm>
              <a:off x="102629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8" name="AutoShape 8"/>
            <p:cNvSpPr/>
            <p:nvPr/>
          </p:nvSpPr>
          <p:spPr>
            <a:xfrm>
              <a:off x="139668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9" name="AutoShape 9"/>
            <p:cNvSpPr/>
            <p:nvPr/>
          </p:nvSpPr>
          <p:spPr>
            <a:xfrm>
              <a:off x="176707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grpSp>
      <p:sp>
        <p:nvSpPr>
          <p:cNvPr id="10" name="TextBox 10"/>
          <p:cNvSpPr txBox="1"/>
          <p:nvPr/>
        </p:nvSpPr>
        <p:spPr>
          <a:xfrm>
            <a:off x="2436447" y="3479232"/>
            <a:ext cx="7576233" cy="646331"/>
          </a:xfrm>
          <a:prstGeom prst="rect">
            <a:avLst/>
          </a:prstGeom>
          <a:noFill/>
        </p:spPr>
        <p:txBody>
          <a:bodyPr vert="horz" wrap="square" lIns="91440" tIns="45720" rIns="91440" bIns="45720" rtlCol="0" anchor="t">
            <a:spAutoFit/>
          </a:bodyPr>
          <a:lstStyle/>
          <a:p>
            <a:pPr marL="0" algn="ctr">
              <a:defRPr/>
            </a:pPr>
            <a:r>
              <a:rPr lang="zh-CN" altLang="en-US" sz="3600" b="1" i="0" u="none" baseline="0">
                <a:solidFill>
                  <a:srgbClr val="FFFFFF"/>
                </a:solidFill>
                <a:effectLst>
                  <a:outerShdw blurRad="38100" dist="38100" dir="2700000" algn="tl">
                    <a:srgbClr val="000000">
                      <a:alpha val="43137"/>
                    </a:srgbClr>
                  </a:outerShdw>
                </a:effectLst>
                <a:latin typeface="三极准柔宋"/>
                <a:ea typeface="三极准柔宋"/>
              </a:rPr>
              <a:t>Future Enhancements and Conclusion</a:t>
            </a:r>
            <a:endParaRPr lang="en-US" sz="11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afterEffect">
                                  <p:stCondLst>
                                    <p:cond delay="0"/>
                                  </p:stCondLst>
                                  <p:childTnLst>
                                    <p:anim calcmode="lin" valueType="num">
                                      <p:cBhvr>
                                        <p:cTn id="6" dur="500" fill="hold"/>
                                        <p:tgtEl>
                                          <p:spTgt spid="5"/>
                                        </p:tgtEl>
                                        <p:attrNameLst>
                                          <p:attrName>ppt_w</p:attrName>
                                        </p:attrNameLst>
                                      </p:cBhvr>
                                      <p:tavLst>
                                        <p:tav tm="0">
                                          <p:val>
                                            <p:fltVal val="0"/>
                                          </p:val>
                                        </p:tav>
                                        <p:tav tm="100000">
                                          <p:val>
                                            <p:strVal val="#ppt_w"/>
                                          </p:val>
                                        </p:tav>
                                      </p:tavLst>
                                    </p:anim>
                                    <p:anim calcmode="lin" valueType="num">
                                      <p:cBhvr>
                                        <p:cTn id="7" dur="500" fill="hold"/>
                                        <p:tgtEl>
                                          <p:spTgt spid="5"/>
                                        </p:tgtEl>
                                        <p:attrNameLst>
                                          <p:attrName>ppt_h</p:attrName>
                                        </p:attrNameLst>
                                      </p:cBhvr>
                                      <p:tavLst>
                                        <p:tav tm="0">
                                          <p:val>
                                            <p:strVal val="#ppt_h"/>
                                          </p:val>
                                        </p:tav>
                                        <p:tav tm="100000">
                                          <p:val>
                                            <p:strVal val="#ppt_h"/>
                                          </p:val>
                                        </p:tav>
                                      </p:tavLst>
                                    </p:anim>
                                    <p:set>
                                      <p:cBhvr>
                                        <p:cTn id="8" dur="500" fill="hold">
                                          <p:stCondLst>
                                            <p:cond delay="0"/>
                                          </p:stCondLst>
                                        </p:cTn>
                                        <p:tgtEl>
                                          <p:spTgt spid="5"/>
                                        </p:tgtEl>
                                        <p:attrNameLst>
                                          <p:attrName>style.visibility</p:attrName>
                                        </p:attrNameLst>
                                      </p:cBhvr>
                                      <p:to>
                                        <p:strVal val="visible"/>
                                      </p:to>
                                    </p:set>
                                  </p:childTnLst>
                                </p:cTn>
                              </p:par>
                              <p:par>
                                <p:cTn id="9" presetID="29" presetClass="entr" presetSubtype="0" fill="hold" nodeType="afterEffect">
                                  <p:stCondLst>
                                    <p:cond delay="0"/>
                                  </p:stCondLst>
                                  <p:childTnLst>
                                    <p:anim calcmode="lin" valueType="num">
                                      <p:cBhvr>
                                        <p:cTn id="10" dur="1000" fill="hold"/>
                                        <p:tgtEl>
                                          <p:spTgt spid="10"/>
                                        </p:tgtEl>
                                        <p:attrNameLst>
                                          <p:attrName>ppt_x</p:attrName>
                                        </p:attrNameLst>
                                      </p:cBhvr>
                                      <p:tavLst>
                                        <p:tav tm="0">
                                          <p:val>
                                            <p:strVal val="#ppt_x-.2"/>
                                          </p:val>
                                        </p:tav>
                                        <p:tav tm="100000">
                                          <p:val>
                                            <p:strVal val="#ppt_x"/>
                                          </p:val>
                                        </p:tav>
                                      </p:tavLst>
                                    </p:anim>
                                    <p:anim calcmode="lin" valueType="num">
                                      <p:cBhvr>
                                        <p:cTn id="11"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2" dur="1000"/>
                                        <p:tgtEl>
                                          <p:spTgt spid="10"/>
                                        </p:tgtEl>
                                      </p:cBhvr>
                                    </p:animEffec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5.jpeg"/>
          <p:cNvPicPr>
            <a:picLocks noChangeAspect="1"/>
          </p:cNvPicPr>
          <p:nvPr/>
        </p:nvPicPr>
        <p:blipFill>
          <a:blip r:embed="rId2"/>
          <a:srcRect/>
          <a:stretch>
            <a:fillRect/>
          </a:stretch>
        </p:blipFill>
        <p:spPr>
          <a:xfrm>
            <a:off x="0" y="-5936"/>
            <a:ext cx="12192000" cy="6858000"/>
          </a:xfrm>
          <a:prstGeom prst="rect">
            <a:avLst/>
          </a:prstGeom>
        </p:spPr>
      </p:pic>
      <p:grpSp>
        <p:nvGrpSpPr>
          <p:cNvPr id="3" name="Group 3"/>
          <p:cNvGrpSpPr/>
          <p:nvPr/>
        </p:nvGrpSpPr>
        <p:grpSpPr>
          <a:xfrm>
            <a:off x="1092032" y="1763748"/>
            <a:ext cx="456703" cy="456703"/>
            <a:chOff x="809883" y="1822439"/>
            <a:chExt cx="721040" cy="721040"/>
          </a:xfrm>
        </p:grpSpPr>
        <p:sp>
          <p:nvSpPr>
            <p:cNvPr id="4" name="AutoShape 4"/>
            <p:cNvSpPr/>
            <p:nvPr/>
          </p:nvSpPr>
          <p:spPr>
            <a:xfrm>
              <a:off x="809883" y="1822439"/>
              <a:ext cx="721040" cy="721040"/>
            </a:xfrm>
            <a:prstGeom prst="ellipse">
              <a:avLst/>
            </a:prstGeom>
            <a:gradFill>
              <a:gsLst>
                <a:gs pos="0">
                  <a:srgbClr val="DC5DC2"/>
                </a:gs>
                <a:gs pos="68000">
                  <a:srgbClr val="6BA7E8"/>
                </a:gs>
                <a:gs pos="100000">
                  <a:srgbClr val="2851B6"/>
                </a:gs>
              </a:gsLst>
              <a:lin ang="10800000"/>
            </a:gradFill>
            <a:ln cap="flat" cmpd="sng">
              <a:prstDash val="solid"/>
            </a:ln>
          </p:spPr>
          <p:txBody>
            <a:bodyPr vert="horz" wrap="square" lIns="91440" tIns="45720" rIns="91440" bIns="45720" anchor="ctr">
              <a:normAutofit/>
            </a:bodyPr>
            <a:lstStyle/>
            <a:p>
              <a:pPr marL="0" algn="ctr"/>
              <a:endParaRPr/>
            </a:p>
          </p:txBody>
        </p:sp>
        <p:sp>
          <p:nvSpPr>
            <p:cNvPr id="5" name="Freeform 5"/>
            <p:cNvSpPr/>
            <p:nvPr/>
          </p:nvSpPr>
          <p:spPr>
            <a:xfrm>
              <a:off x="1001760" y="2010248"/>
              <a:ext cx="337286" cy="345422"/>
            </a:xfrm>
            <a:custGeom>
              <a:avLst/>
              <a:gdLst/>
              <a:ahLst/>
              <a:cxnLst/>
              <a:rect l="l" t="t"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FFFFF"/>
            </a:solidFill>
          </p:spPr>
          <p:txBody>
            <a:bodyPr vert="horz" wrap="square" lIns="91440" tIns="45720" rIns="91440" bIns="45720" anchor="t">
              <a:normAutofit/>
            </a:bodyPr>
            <a:lstStyle/>
            <a:p>
              <a:pPr marL="0" algn="l"/>
              <a:endParaRPr/>
            </a:p>
          </p:txBody>
        </p:sp>
      </p:grpSp>
      <p:pic>
        <p:nvPicPr>
          <p:cNvPr id="6" name="image9.png"/>
          <p:cNvPicPr>
            <a:picLocks noChangeAspect="1"/>
          </p:cNvPicPr>
          <p:nvPr/>
        </p:nvPicPr>
        <p:blipFill>
          <a:blip r:embed="rId3"/>
          <a:srcRect/>
          <a:stretch>
            <a:fillRect/>
          </a:stretch>
        </p:blipFill>
        <p:spPr>
          <a:xfrm rot="15568558">
            <a:off x="-45720" y="8468"/>
            <a:ext cx="1219200" cy="1460360"/>
          </a:xfrm>
          <a:prstGeom prst="rect">
            <a:avLst/>
          </a:prstGeom>
        </p:spPr>
      </p:pic>
      <p:sp>
        <p:nvSpPr>
          <p:cNvPr id="7" name="TextBox 7"/>
          <p:cNvSpPr txBox="1"/>
          <p:nvPr/>
        </p:nvSpPr>
        <p:spPr>
          <a:xfrm>
            <a:off x="1393120" y="446261"/>
            <a:ext cx="7658204"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Potential Improvements</a:t>
            </a:r>
            <a:endParaRPr lang="en-US" sz="1100"/>
          </a:p>
        </p:txBody>
      </p:sp>
      <p:sp>
        <p:nvSpPr>
          <p:cNvPr id="8" name="TextBox 8"/>
          <p:cNvSpPr txBox="1"/>
          <p:nvPr/>
        </p:nvSpPr>
        <p:spPr>
          <a:xfrm>
            <a:off x="1739110" y="1858710"/>
            <a:ext cx="3881985"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Feature Additions</a:t>
            </a:r>
            <a:endParaRPr lang="en-US" sz="1100"/>
          </a:p>
        </p:txBody>
      </p:sp>
      <p:sp>
        <p:nvSpPr>
          <p:cNvPr id="9" name="TextBox 9"/>
          <p:cNvSpPr txBox="1"/>
          <p:nvPr/>
        </p:nvSpPr>
        <p:spPr>
          <a:xfrm>
            <a:off x="1748594" y="2548159"/>
            <a:ext cx="3881986" cy="1993238"/>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Future updates could include voice and video call functionalities, enhanced data encryption for security, and integrations with third-party services like calendar and task management tools.</a:t>
            </a:r>
            <a:endParaRPr lang="en-US" sz="1100"/>
          </a:p>
        </p:txBody>
      </p:sp>
      <p:sp>
        <p:nvSpPr>
          <p:cNvPr id="10" name="TextBox 10"/>
          <p:cNvSpPr txBox="1"/>
          <p:nvPr/>
        </p:nvSpPr>
        <p:spPr>
          <a:xfrm>
            <a:off x="7379174" y="1858710"/>
            <a:ext cx="3881985"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Scalability Considerations</a:t>
            </a:r>
            <a:endParaRPr lang="en-US" sz="1100"/>
          </a:p>
        </p:txBody>
      </p:sp>
      <p:sp>
        <p:nvSpPr>
          <p:cNvPr id="11" name="TextBox 11"/>
          <p:cNvSpPr txBox="1"/>
          <p:nvPr/>
        </p:nvSpPr>
        <p:spPr>
          <a:xfrm>
            <a:off x="7388658" y="2548159"/>
            <a:ext cx="3881986" cy="1993238"/>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Considerations for scalability include implementing horizontal scaling strategies and refining load balancers to ensure optimal performance as user numbers increase over time.</a:t>
            </a:r>
            <a:endParaRPr lang="en-US" sz="1100"/>
          </a:p>
        </p:txBody>
      </p:sp>
      <p:grpSp>
        <p:nvGrpSpPr>
          <p:cNvPr id="12" name="Group 12"/>
          <p:cNvGrpSpPr/>
          <p:nvPr/>
        </p:nvGrpSpPr>
        <p:grpSpPr>
          <a:xfrm>
            <a:off x="6730832" y="1827783"/>
            <a:ext cx="456703" cy="456703"/>
            <a:chOff x="809883" y="1822439"/>
            <a:chExt cx="721040" cy="721040"/>
          </a:xfrm>
        </p:grpSpPr>
        <p:sp>
          <p:nvSpPr>
            <p:cNvPr id="13" name="AutoShape 13"/>
            <p:cNvSpPr/>
            <p:nvPr/>
          </p:nvSpPr>
          <p:spPr>
            <a:xfrm>
              <a:off x="809883" y="1822439"/>
              <a:ext cx="721040" cy="721040"/>
            </a:xfrm>
            <a:prstGeom prst="ellipse">
              <a:avLst/>
            </a:prstGeom>
            <a:gradFill>
              <a:gsLst>
                <a:gs pos="0">
                  <a:srgbClr val="DC5DC2"/>
                </a:gs>
                <a:gs pos="68000">
                  <a:srgbClr val="6BA7E8"/>
                </a:gs>
                <a:gs pos="100000">
                  <a:srgbClr val="2851B6"/>
                </a:gs>
              </a:gsLst>
              <a:lin ang="10800000"/>
            </a:gradFill>
            <a:ln cap="flat" cmpd="sng">
              <a:prstDash val="solid"/>
            </a:ln>
          </p:spPr>
          <p:txBody>
            <a:bodyPr vert="horz" wrap="square" lIns="91440" tIns="45720" rIns="91440" bIns="45720" anchor="ctr">
              <a:normAutofit/>
            </a:bodyPr>
            <a:lstStyle/>
            <a:p>
              <a:pPr marL="0" algn="ctr"/>
              <a:endParaRPr/>
            </a:p>
          </p:txBody>
        </p:sp>
        <p:sp>
          <p:nvSpPr>
            <p:cNvPr id="14" name="Freeform 14"/>
            <p:cNvSpPr/>
            <p:nvPr/>
          </p:nvSpPr>
          <p:spPr>
            <a:xfrm>
              <a:off x="1001760" y="2010248"/>
              <a:ext cx="337286" cy="345422"/>
            </a:xfrm>
            <a:custGeom>
              <a:avLst/>
              <a:gdLst/>
              <a:ahLst/>
              <a:cxnLst/>
              <a:rect l="l" t="t"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FFFFF"/>
            </a:solidFill>
          </p:spPr>
          <p:txBody>
            <a:bodyPr vert="horz" wrap="square" lIns="91440" tIns="45720" rIns="91440" bIns="45720" anchor="t">
              <a:normAutofit/>
            </a:bodyPr>
            <a:lstStyle/>
            <a:p>
              <a:pPr marL="0" algn="l"/>
              <a:endParaRPr/>
            </a:p>
          </p:txBody>
        </p:sp>
      </p:gr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afterEffect">
                                  <p:stCondLst>
                                    <p:cond delay="0"/>
                                  </p:stCondLst>
                                  <p:childTnLst>
                                    <p:animEffect transition="in" filter="checkerboard(down)">
                                      <p:cBhvr>
                                        <p:cTn id="6" dur="1000"/>
                                        <p:tgtEl>
                                          <p:spTgt spid="7"/>
                                        </p:tgtEl>
                                      </p:cBhvr>
                                    </p:animEffect>
                                    <p:set>
                                      <p:cBhvr>
                                        <p:cTn id="7" dur="1000" fill="hold">
                                          <p:stCondLst>
                                            <p:cond delay="0"/>
                                          </p:stCondLst>
                                        </p:cTn>
                                        <p:tgtEl>
                                          <p:spTgt spid="7"/>
                                        </p:tgtEl>
                                        <p:attrNameLst>
                                          <p:attrName>style.visibility</p:attrName>
                                        </p:attrNameLst>
                                      </p:cBhvr>
                                      <p:to>
                                        <p:strVal val="visible"/>
                                      </p:to>
                                    </p:set>
                                  </p:childTnLst>
                                </p:cTn>
                              </p:par>
                              <p:par>
                                <p:cTn id="8" presetID="58" presetClass="entr" presetSubtype="0" fill="hold" nodeType="afterEffect">
                                  <p:stCondLst>
                                    <p:cond delay="0"/>
                                  </p:stCondLst>
                                  <p:childTnLst>
                                    <p:anim calcmode="lin" valueType="num">
                                      <p:cBhvr>
                                        <p:cTn id="9" dur="1000" fill="hold"/>
                                        <p:tgtEl>
                                          <p:spTgt spid="8"/>
                                        </p:tgtEl>
                                        <p:attrNameLst>
                                          <p:attrName>ppt_w</p:attrName>
                                        </p:attrNameLst>
                                      </p:cBhvr>
                                      <p:tavLst>
                                        <p:tav tm="0">
                                          <p:val>
                                            <p:strVal val="#ppt_w*2.5"/>
                                          </p:val>
                                        </p:tav>
                                        <p:tav tm="100000">
                                          <p:val>
                                            <p:strVal val="#ppt_w"/>
                                          </p:val>
                                        </p:tav>
                                      </p:tavLst>
                                    </p:anim>
                                    <p:anim calcmode="lin" valueType="num">
                                      <p:cBhvr>
                                        <p:cTn id="10" dur="1000" fill="hold"/>
                                        <p:tgtEl>
                                          <p:spTgt spid="8"/>
                                        </p:tgtEl>
                                        <p:attrNameLst>
                                          <p:attrName>ppt_h</p:attrName>
                                        </p:attrNameLst>
                                      </p:cBhvr>
                                      <p:tavLst>
                                        <p:tav tm="0">
                                          <p:val>
                                            <p:strVal val="#ppt_h*0.01"/>
                                          </p:val>
                                        </p:tav>
                                        <p:tav tm="100000">
                                          <p:val>
                                            <p:strVal val="#ppt_h"/>
                                          </p:val>
                                        </p:tav>
                                      </p:tavLst>
                                    </p:anim>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h+1"/>
                                          </p:val>
                                        </p:tav>
                                        <p:tav tm="100000">
                                          <p:val>
                                            <p:strVal val="#ppt_y"/>
                                          </p:val>
                                        </p:tav>
                                      </p:tavLst>
                                    </p:anim>
                                    <p:animEffect transition="in" filter="fade">
                                      <p:cBhvr>
                                        <p:cTn id="13" dur="1000"/>
                                        <p:tgtEl>
                                          <p:spTgt spid="8"/>
                                        </p:tgtEl>
                                      </p:cBhvr>
                                    </p:animEffect>
                                    <p:set>
                                      <p:cBhvr>
                                        <p:cTn id="14" dur="1000" fill="hold">
                                          <p:stCondLst>
                                            <p:cond delay="0"/>
                                          </p:stCondLst>
                                        </p:cTn>
                                        <p:tgtEl>
                                          <p:spTgt spid="8"/>
                                        </p:tgtEl>
                                        <p:attrNameLst>
                                          <p:attrName>style.visibility</p:attrName>
                                        </p:attrNameLst>
                                      </p:cBhvr>
                                      <p:to>
                                        <p:strVal val="visible"/>
                                      </p:to>
                                    </p:set>
                                  </p:childTnLst>
                                </p:cTn>
                              </p:par>
                              <p:par>
                                <p:cTn id="15" presetID="8" presetClass="entr" presetSubtype="16" fill="hold" nodeType="afterEffect">
                                  <p:stCondLst>
                                    <p:cond delay="0"/>
                                  </p:stCondLst>
                                  <p:childTnLst>
                                    <p:animEffect transition="in" filter="diamond(in)">
                                      <p:cBhvr>
                                        <p:cTn id="16" dur="1000"/>
                                        <p:tgtEl>
                                          <p:spTgt spid="9"/>
                                        </p:tgtEl>
                                      </p:cBhvr>
                                    </p:animEffect>
                                    <p:set>
                                      <p:cBhvr>
                                        <p:cTn id="17" dur="1000" fill="hold">
                                          <p:stCondLst>
                                            <p:cond delay="0"/>
                                          </p:stCondLst>
                                        </p:cTn>
                                        <p:tgtEl>
                                          <p:spTgt spid="9"/>
                                        </p:tgtEl>
                                        <p:attrNameLst>
                                          <p:attrName>style.visibility</p:attrName>
                                        </p:attrNameLst>
                                      </p:cBhvr>
                                      <p:to>
                                        <p:strVal val="visible"/>
                                      </p:to>
                                    </p:set>
                                  </p:childTnLst>
                                </p:cTn>
                              </p:par>
                              <p:par>
                                <p:cTn id="18" presetID="23" presetClass="entr" presetSubtype="32" fill="hold" nodeType="afterEffect">
                                  <p:stCondLst>
                                    <p:cond delay="0"/>
                                  </p:stCondLst>
                                  <p:childTnLst>
                                    <p:anim calcmode="lin" valueType="num">
                                      <p:cBhvr>
                                        <p:cTn id="19" dur="500" fill="hold"/>
                                        <p:tgtEl>
                                          <p:spTgt spid="10"/>
                                        </p:tgtEl>
                                        <p:attrNameLst>
                                          <p:attrName>ppt_w</p:attrName>
                                        </p:attrNameLst>
                                      </p:cBhvr>
                                      <p:tavLst>
                                        <p:tav tm="0">
                                          <p:val>
                                            <p:strVal val="4*#ppt_w"/>
                                          </p:val>
                                        </p:tav>
                                        <p:tav tm="100000">
                                          <p:val>
                                            <p:strVal val="#ppt_w"/>
                                          </p:val>
                                        </p:tav>
                                      </p:tavLst>
                                    </p:anim>
                                    <p:anim calcmode="lin" valueType="num">
                                      <p:cBhvr>
                                        <p:cTn id="20" dur="500" fill="hold"/>
                                        <p:tgtEl>
                                          <p:spTgt spid="10"/>
                                        </p:tgtEl>
                                        <p:attrNameLst>
                                          <p:attrName>ppt_h</p:attrName>
                                        </p:attrNameLst>
                                      </p:cBhvr>
                                      <p:tavLst>
                                        <p:tav tm="0">
                                          <p:val>
                                            <p:strVal val="4*#ppt_h"/>
                                          </p:val>
                                        </p:tav>
                                        <p:tav tm="100000">
                                          <p:val>
                                            <p:strVal val="#ppt_h"/>
                                          </p:val>
                                        </p:tav>
                                      </p:tavLst>
                                    </p:anim>
                                    <p:set>
                                      <p:cBhvr>
                                        <p:cTn id="21" dur="500" fill="hold">
                                          <p:stCondLst>
                                            <p:cond delay="0"/>
                                          </p:stCondLst>
                                        </p:cTn>
                                        <p:tgtEl>
                                          <p:spTgt spid="10"/>
                                        </p:tgtEl>
                                        <p:attrNameLst>
                                          <p:attrName>style.visibility</p:attrName>
                                        </p:attrNameLst>
                                      </p:cBhvr>
                                      <p:to>
                                        <p:strVal val="visible"/>
                                      </p:to>
                                    </p:set>
                                  </p:childTnLst>
                                </p:cTn>
                              </p:par>
                              <p:par>
                                <p:cTn id="22" presetID="35" presetClass="entr" presetSubtype="0" fill="hold" nodeType="afterEffect">
                                  <p:stCondLst>
                                    <p:cond delay="0"/>
                                  </p:stCondLst>
                                  <p:childTnLst>
                                    <p:anim calcmode="lin" valueType="num">
                                      <p:cBhvr>
                                        <p:cTn id="23" dur="1000" fill="hold"/>
                                        <p:tgtEl>
                                          <p:spTgt spid="11"/>
                                        </p:tgtEl>
                                        <p:attrNameLst>
                                          <p:attrName>style.rotation</p:attrName>
                                        </p:attrNameLst>
                                      </p:cBhvr>
                                      <p:tavLst>
                                        <p:tav tm="0">
                                          <p:val>
                                            <p:fltVal val="720"/>
                                          </p:val>
                                        </p:tav>
                                        <p:tav tm="100000">
                                          <p:val>
                                            <p:fltVal val="0"/>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ppt_w</p:attrName>
                                        </p:attrNameLst>
                                      </p:cBhvr>
                                      <p:tavLst>
                                        <p:tav tm="0">
                                          <p:val>
                                            <p:fltVal val="0"/>
                                          </p:val>
                                        </p:tav>
                                        <p:tav tm="100000">
                                          <p:val>
                                            <p:strVal val="#ppt_w"/>
                                          </p:val>
                                        </p:tav>
                                      </p:tavLst>
                                    </p:anim>
                                    <p:animEffect transition="in" filter="fade">
                                      <p:cBhvr>
                                        <p:cTn id="26" dur="1000"/>
                                        <p:tgtEl>
                                          <p:spTgt spid="11"/>
                                        </p:tgtEl>
                                      </p:cBhvr>
                                    </p:animEffect>
                                    <p:set>
                                      <p:cBhvr>
                                        <p:cTn id="27" dur="1000"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2.jpeg"/>
          <p:cNvPicPr>
            <a:picLocks noChangeAspect="1"/>
          </p:cNvPicPr>
          <p:nvPr/>
        </p:nvPicPr>
        <p:blipFill>
          <a:blip r:embed="rId2"/>
          <a:srcRect/>
          <a:stretch>
            <a:fillRect/>
          </a:stretch>
        </p:blipFill>
        <p:spPr>
          <a:xfrm>
            <a:off x="-12700" y="0"/>
            <a:ext cx="12192000" cy="6858000"/>
          </a:xfrm>
          <a:prstGeom prst="rect">
            <a:avLst/>
          </a:prstGeom>
        </p:spPr>
      </p:pic>
      <p:pic>
        <p:nvPicPr>
          <p:cNvPr id="3" name="image3.png"/>
          <p:cNvPicPr>
            <a:picLocks noChangeAspect="1"/>
          </p:cNvPicPr>
          <p:nvPr/>
        </p:nvPicPr>
        <p:blipFill>
          <a:blip r:embed="rId3"/>
          <a:srcRect/>
          <a:stretch>
            <a:fillRect/>
          </a:stretch>
        </p:blipFill>
        <p:spPr>
          <a:xfrm rot="17318482">
            <a:off x="9019460" y="-2177145"/>
            <a:ext cx="4844081" cy="5802250"/>
          </a:xfrm>
          <a:prstGeom prst="rect">
            <a:avLst/>
          </a:prstGeom>
        </p:spPr>
      </p:pic>
      <p:pic>
        <p:nvPicPr>
          <p:cNvPr id="4" name="image4.png"/>
          <p:cNvPicPr>
            <a:picLocks noChangeAspect="1"/>
          </p:cNvPicPr>
          <p:nvPr/>
        </p:nvPicPr>
        <p:blipFill>
          <a:blip r:embed="rId4"/>
          <a:srcRect/>
          <a:stretch>
            <a:fillRect/>
          </a:stretch>
        </p:blipFill>
        <p:spPr>
          <a:xfrm rot="8364398">
            <a:off x="-1296545" y="3438083"/>
            <a:ext cx="4388130" cy="5256111"/>
          </a:xfrm>
          <a:prstGeom prst="rect">
            <a:avLst/>
          </a:prstGeom>
        </p:spPr>
      </p:pic>
      <p:sp>
        <p:nvSpPr>
          <p:cNvPr id="6" name="AutoShape 6"/>
          <p:cNvSpPr/>
          <p:nvPr/>
        </p:nvSpPr>
        <p:spPr>
          <a:xfrm>
            <a:off x="4540218" y="1557338"/>
            <a:ext cx="1809750" cy="1819275"/>
          </a:xfrm>
          <a:prstGeom prst="roundRect">
            <a:avLst>
              <a:gd name="adj" fmla="val 6667"/>
            </a:avLst>
          </a:prstGeom>
          <a:solidFill>
            <a:srgbClr val="FFFFFF"/>
          </a:solidFill>
          <a:ln cap="flat" cmpd="sng">
            <a:prstDash val="solid"/>
          </a:ln>
          <a:effectLst>
            <a:outerShdw blurRad="50800" dist="38100" dir="2700000" algn="tl" rotWithShape="0">
              <a:srgbClr val="000000">
                <a:alpha val="20000"/>
              </a:srgbClr>
            </a:outerShdw>
          </a:effectLst>
        </p:spPr>
        <p:txBody>
          <a:bodyPr rot="0" vert="horz" wrap="square" lIns="91440" tIns="45720" rIns="91440" bIns="45720" anchor="ctr">
            <a:prstTxWarp prst="textNoShape">
              <a:avLst/>
            </a:prstTxWarp>
            <a:normAutofit/>
          </a:bodyPr>
          <a:lstStyle/>
          <a:p>
            <a:pPr marL="0" algn="ctr"/>
            <a:endParaRPr/>
          </a:p>
        </p:txBody>
      </p:sp>
      <p:sp>
        <p:nvSpPr>
          <p:cNvPr id="7" name="AutoShape 7"/>
          <p:cNvSpPr/>
          <p:nvPr/>
        </p:nvSpPr>
        <p:spPr>
          <a:xfrm>
            <a:off x="4540218" y="2411144"/>
            <a:ext cx="1809750" cy="657738"/>
          </a:xfrm>
          <a:prstGeom prst="rect">
            <a:avLst/>
          </a:prstGeom>
        </p:spPr>
        <p:txBody>
          <a:bodyPr vert="horz" wrap="square" lIns="91440" tIns="45720" rIns="91440" bIns="45720" anchor="ctr">
            <a:noAutofit/>
          </a:bodyPr>
          <a:lstStyle/>
          <a:p>
            <a:pPr marL="0" algn="ctr">
              <a:lnSpc>
                <a:spcPct val="150000"/>
              </a:lnSpc>
            </a:pPr>
            <a:r>
              <a:rPr lang="zh-CN" altLang="en-US" sz="1200" b="0" i="0" u="none" baseline="0">
                <a:solidFill>
                  <a:srgbClr val="000000"/>
                </a:solidFill>
                <a:latin typeface="三极准柔宋"/>
                <a:ea typeface="三极准柔宋"/>
              </a:rPr>
              <a:t>Project Overview</a:t>
            </a:r>
          </a:p>
        </p:txBody>
      </p:sp>
      <p:sp>
        <p:nvSpPr>
          <p:cNvPr id="8" name="AutoShape 8"/>
          <p:cNvSpPr/>
          <p:nvPr/>
        </p:nvSpPr>
        <p:spPr>
          <a:xfrm>
            <a:off x="6889074" y="1557338"/>
            <a:ext cx="1809750" cy="1819275"/>
          </a:xfrm>
          <a:prstGeom prst="roundRect">
            <a:avLst>
              <a:gd name="adj" fmla="val 6667"/>
            </a:avLst>
          </a:prstGeom>
          <a:solidFill>
            <a:srgbClr val="FFFFFF"/>
          </a:solidFill>
          <a:ln cap="flat" cmpd="sng">
            <a:prstDash val="solid"/>
          </a:ln>
          <a:effectLst>
            <a:outerShdw blurRad="50800" dist="38100" dir="2700000" algn="tl" rotWithShape="0">
              <a:srgbClr val="000000">
                <a:alpha val="20000"/>
              </a:srgbClr>
            </a:outerShdw>
          </a:effectLst>
        </p:spPr>
        <p:txBody>
          <a:bodyPr rot="0" vert="horz" wrap="square" lIns="91440" tIns="45720" rIns="91440" bIns="45720" anchor="ctr">
            <a:prstTxWarp prst="textNoShape">
              <a:avLst/>
            </a:prstTxWarp>
            <a:normAutofit/>
          </a:bodyPr>
          <a:lstStyle/>
          <a:p>
            <a:pPr marL="0" algn="ctr"/>
            <a:endParaRPr/>
          </a:p>
        </p:txBody>
      </p:sp>
      <p:sp>
        <p:nvSpPr>
          <p:cNvPr id="9" name="AutoShape 9"/>
          <p:cNvSpPr/>
          <p:nvPr/>
        </p:nvSpPr>
        <p:spPr>
          <a:xfrm>
            <a:off x="6889074" y="2400186"/>
            <a:ext cx="1809750" cy="657738"/>
          </a:xfrm>
          <a:prstGeom prst="rect">
            <a:avLst/>
          </a:prstGeom>
        </p:spPr>
        <p:txBody>
          <a:bodyPr vert="horz" wrap="square" lIns="91440" tIns="45720" rIns="91440" bIns="45720" anchor="ctr">
            <a:noAutofit/>
          </a:bodyPr>
          <a:lstStyle/>
          <a:p>
            <a:pPr marL="0" algn="ctr">
              <a:lnSpc>
                <a:spcPct val="150000"/>
              </a:lnSpc>
            </a:pPr>
            <a:r>
              <a:rPr lang="zh-CN" altLang="en-US" sz="1200" b="0" i="0" u="none" baseline="0">
                <a:solidFill>
                  <a:srgbClr val="000000"/>
                </a:solidFill>
                <a:latin typeface="三极准柔宋"/>
                <a:ea typeface="三极准柔宋"/>
              </a:rPr>
              <a:t>MERN Stack Architecture</a:t>
            </a:r>
          </a:p>
        </p:txBody>
      </p:sp>
      <p:sp>
        <p:nvSpPr>
          <p:cNvPr id="10" name="AutoShape 10"/>
          <p:cNvSpPr/>
          <p:nvPr/>
        </p:nvSpPr>
        <p:spPr>
          <a:xfrm>
            <a:off x="4540218" y="3789118"/>
            <a:ext cx="1809750" cy="1819275"/>
          </a:xfrm>
          <a:prstGeom prst="roundRect">
            <a:avLst>
              <a:gd name="adj" fmla="val 6667"/>
            </a:avLst>
          </a:prstGeom>
          <a:solidFill>
            <a:srgbClr val="FFFFFF"/>
          </a:solidFill>
          <a:ln cap="flat" cmpd="sng">
            <a:prstDash val="solid"/>
          </a:ln>
          <a:effectLst>
            <a:outerShdw blurRad="50800" dist="38100" dir="2700000" algn="tl" rotWithShape="0">
              <a:srgbClr val="000000">
                <a:alpha val="20000"/>
              </a:srgbClr>
            </a:outerShdw>
          </a:effectLst>
        </p:spPr>
        <p:txBody>
          <a:bodyPr rot="0" vert="horz" wrap="square" lIns="91440" tIns="45720" rIns="91440" bIns="45720" anchor="ctr">
            <a:prstTxWarp prst="textNoShape">
              <a:avLst/>
            </a:prstTxWarp>
            <a:normAutofit/>
          </a:bodyPr>
          <a:lstStyle/>
          <a:p>
            <a:pPr marL="0" algn="ctr"/>
            <a:endParaRPr/>
          </a:p>
        </p:txBody>
      </p:sp>
      <p:sp>
        <p:nvSpPr>
          <p:cNvPr id="11" name="AutoShape 11"/>
          <p:cNvSpPr/>
          <p:nvPr/>
        </p:nvSpPr>
        <p:spPr>
          <a:xfrm>
            <a:off x="4540218" y="4642924"/>
            <a:ext cx="1809750" cy="657738"/>
          </a:xfrm>
          <a:prstGeom prst="rect">
            <a:avLst/>
          </a:prstGeom>
        </p:spPr>
        <p:txBody>
          <a:bodyPr vert="horz" wrap="square" lIns="91440" tIns="45720" rIns="91440" bIns="45720" anchor="ctr">
            <a:noAutofit/>
          </a:bodyPr>
          <a:lstStyle/>
          <a:p>
            <a:pPr marL="0" algn="ctr">
              <a:lnSpc>
                <a:spcPct val="150000"/>
              </a:lnSpc>
            </a:pPr>
            <a:r>
              <a:rPr lang="zh-CN" altLang="en-US" sz="1200" b="0" i="0" u="none" baseline="0">
                <a:solidFill>
                  <a:srgbClr val="000000"/>
                </a:solidFill>
                <a:latin typeface="三极准柔宋"/>
                <a:ea typeface="三极准柔宋"/>
              </a:rPr>
              <a:t>Kubernetes Deployment</a:t>
            </a:r>
          </a:p>
        </p:txBody>
      </p:sp>
      <p:sp>
        <p:nvSpPr>
          <p:cNvPr id="12" name="AutoShape 12"/>
          <p:cNvSpPr/>
          <p:nvPr/>
        </p:nvSpPr>
        <p:spPr>
          <a:xfrm>
            <a:off x="6889074" y="3789118"/>
            <a:ext cx="1809750" cy="1819275"/>
          </a:xfrm>
          <a:prstGeom prst="roundRect">
            <a:avLst>
              <a:gd name="adj" fmla="val 6667"/>
            </a:avLst>
          </a:prstGeom>
          <a:solidFill>
            <a:srgbClr val="FFFFFF"/>
          </a:solidFill>
          <a:ln cap="flat" cmpd="sng">
            <a:prstDash val="solid"/>
          </a:ln>
          <a:effectLst>
            <a:outerShdw blurRad="50800" dist="38100" dir="2700000" algn="tl" rotWithShape="0">
              <a:srgbClr val="000000">
                <a:alpha val="20000"/>
              </a:srgbClr>
            </a:outerShdw>
          </a:effectLst>
        </p:spPr>
        <p:txBody>
          <a:bodyPr rot="0" vert="horz" wrap="square" lIns="91440" tIns="45720" rIns="91440" bIns="45720" anchor="ctr">
            <a:prstTxWarp prst="textNoShape">
              <a:avLst/>
            </a:prstTxWarp>
            <a:normAutofit/>
          </a:bodyPr>
          <a:lstStyle/>
          <a:p>
            <a:pPr marL="0" algn="ctr"/>
            <a:endParaRPr/>
          </a:p>
        </p:txBody>
      </p:sp>
      <p:sp>
        <p:nvSpPr>
          <p:cNvPr id="13" name="AutoShape 13"/>
          <p:cNvSpPr/>
          <p:nvPr/>
        </p:nvSpPr>
        <p:spPr>
          <a:xfrm>
            <a:off x="6889074" y="4631966"/>
            <a:ext cx="1809750" cy="657738"/>
          </a:xfrm>
          <a:prstGeom prst="rect">
            <a:avLst/>
          </a:prstGeom>
        </p:spPr>
        <p:txBody>
          <a:bodyPr vert="horz" wrap="square" lIns="91440" tIns="45720" rIns="91440" bIns="45720" anchor="ctr">
            <a:noAutofit/>
          </a:bodyPr>
          <a:lstStyle/>
          <a:p>
            <a:pPr marL="0" algn="ctr">
              <a:lnSpc>
                <a:spcPct val="150000"/>
              </a:lnSpc>
            </a:pPr>
            <a:r>
              <a:rPr lang="zh-CN" altLang="en-US" sz="1200" b="0" i="0" u="none" baseline="0">
                <a:solidFill>
                  <a:srgbClr val="000000"/>
                </a:solidFill>
                <a:latin typeface="三极准柔宋"/>
                <a:ea typeface="三极准柔宋"/>
              </a:rPr>
              <a:t>Application Deployment Demo</a:t>
            </a:r>
          </a:p>
        </p:txBody>
      </p:sp>
      <p:sp>
        <p:nvSpPr>
          <p:cNvPr id="16" name="AutoShape 16"/>
          <p:cNvSpPr/>
          <p:nvPr/>
        </p:nvSpPr>
        <p:spPr>
          <a:xfrm>
            <a:off x="9314551" y="1557338"/>
            <a:ext cx="1809750" cy="1819275"/>
          </a:xfrm>
          <a:prstGeom prst="roundRect">
            <a:avLst>
              <a:gd name="adj" fmla="val 6667"/>
            </a:avLst>
          </a:prstGeom>
          <a:solidFill>
            <a:srgbClr val="FFFFFF"/>
          </a:solidFill>
          <a:ln cap="flat" cmpd="sng">
            <a:prstDash val="solid"/>
          </a:ln>
          <a:effectLst>
            <a:outerShdw blurRad="50800" dist="38100" dir="2700000" algn="tl" rotWithShape="0">
              <a:srgbClr val="000000">
                <a:alpha val="20000"/>
              </a:srgbClr>
            </a:outerShdw>
          </a:effectLst>
        </p:spPr>
        <p:txBody>
          <a:bodyPr rot="0" vert="horz" wrap="square" lIns="91440" tIns="45720" rIns="91440" bIns="45720" anchor="ctr">
            <a:prstTxWarp prst="textNoShape">
              <a:avLst/>
            </a:prstTxWarp>
            <a:normAutofit/>
          </a:bodyPr>
          <a:lstStyle/>
          <a:p>
            <a:pPr marL="0" algn="ctr"/>
            <a:endParaRPr/>
          </a:p>
        </p:txBody>
      </p:sp>
      <p:sp>
        <p:nvSpPr>
          <p:cNvPr id="17" name="AutoShape 17"/>
          <p:cNvSpPr/>
          <p:nvPr/>
        </p:nvSpPr>
        <p:spPr>
          <a:xfrm>
            <a:off x="9314551" y="2400186"/>
            <a:ext cx="1809750" cy="657738"/>
          </a:xfrm>
          <a:prstGeom prst="rect">
            <a:avLst/>
          </a:prstGeom>
        </p:spPr>
        <p:txBody>
          <a:bodyPr vert="horz" wrap="square" lIns="91440" tIns="45720" rIns="91440" bIns="45720" anchor="ctr">
            <a:noAutofit/>
          </a:bodyPr>
          <a:lstStyle/>
          <a:p>
            <a:pPr marL="0" algn="ctr">
              <a:lnSpc>
                <a:spcPct val="150000"/>
              </a:lnSpc>
            </a:pPr>
            <a:r>
              <a:rPr lang="zh-CN" altLang="en-US" sz="1200" b="0" i="0" u="none" baseline="0">
                <a:solidFill>
                  <a:srgbClr val="000000"/>
                </a:solidFill>
                <a:latin typeface="三极准柔宋"/>
                <a:ea typeface="三极准柔宋"/>
              </a:rPr>
              <a:t>Dockerization of the Application</a:t>
            </a:r>
          </a:p>
        </p:txBody>
      </p:sp>
      <p:sp>
        <p:nvSpPr>
          <p:cNvPr id="18" name="AutoShape 18"/>
          <p:cNvSpPr/>
          <p:nvPr/>
        </p:nvSpPr>
        <p:spPr>
          <a:xfrm>
            <a:off x="9314551" y="3789118"/>
            <a:ext cx="1809750" cy="1819275"/>
          </a:xfrm>
          <a:prstGeom prst="roundRect">
            <a:avLst>
              <a:gd name="adj" fmla="val 6667"/>
            </a:avLst>
          </a:prstGeom>
          <a:solidFill>
            <a:srgbClr val="FFFFFF"/>
          </a:solidFill>
          <a:ln cap="flat" cmpd="sng">
            <a:prstDash val="solid"/>
          </a:ln>
          <a:effectLst>
            <a:outerShdw blurRad="50800" dist="38100" dir="2700000" algn="tl" rotWithShape="0">
              <a:srgbClr val="000000">
                <a:alpha val="20000"/>
              </a:srgbClr>
            </a:outerShdw>
          </a:effectLst>
        </p:spPr>
        <p:txBody>
          <a:bodyPr rot="0" vert="horz" wrap="square" lIns="91440" tIns="45720" rIns="91440" bIns="45720" anchor="ctr">
            <a:prstTxWarp prst="textNoShape">
              <a:avLst/>
            </a:prstTxWarp>
            <a:normAutofit/>
          </a:bodyPr>
          <a:lstStyle/>
          <a:p>
            <a:pPr marL="0" algn="ctr"/>
            <a:endParaRPr/>
          </a:p>
        </p:txBody>
      </p:sp>
      <p:sp>
        <p:nvSpPr>
          <p:cNvPr id="19" name="AutoShape 19"/>
          <p:cNvSpPr/>
          <p:nvPr/>
        </p:nvSpPr>
        <p:spPr>
          <a:xfrm>
            <a:off x="9314551" y="4631966"/>
            <a:ext cx="1809750" cy="657738"/>
          </a:xfrm>
          <a:prstGeom prst="rect">
            <a:avLst/>
          </a:prstGeom>
        </p:spPr>
        <p:txBody>
          <a:bodyPr vert="horz" wrap="square" lIns="91440" tIns="45720" rIns="91440" bIns="45720" anchor="ctr">
            <a:noAutofit/>
          </a:bodyPr>
          <a:lstStyle/>
          <a:p>
            <a:pPr marL="0" algn="ctr">
              <a:lnSpc>
                <a:spcPct val="150000"/>
              </a:lnSpc>
            </a:pPr>
            <a:r>
              <a:rPr lang="zh-CN" altLang="en-US" sz="1200" b="0" i="0" u="none" baseline="0">
                <a:solidFill>
                  <a:srgbClr val="000000"/>
                </a:solidFill>
                <a:latin typeface="三极准柔宋"/>
                <a:ea typeface="三极准柔宋"/>
              </a:rPr>
              <a:t>Future Enhancements and Conclusion</a:t>
            </a:r>
          </a:p>
        </p:txBody>
      </p:sp>
      <p:sp>
        <p:nvSpPr>
          <p:cNvPr id="20" name="TextBox 20"/>
          <p:cNvSpPr txBox="1"/>
          <p:nvPr/>
        </p:nvSpPr>
        <p:spPr>
          <a:xfrm>
            <a:off x="4822827" y="1627058"/>
            <a:ext cx="1221114" cy="707886"/>
          </a:xfrm>
          <a:prstGeom prst="rect">
            <a:avLst/>
          </a:prstGeom>
          <a:noFill/>
        </p:spPr>
        <p:txBody>
          <a:bodyPr vert="horz" wrap="square" lIns="91440" tIns="45720" rIns="91440" bIns="45720" rtlCol="0" anchor="t">
            <a:spAutoFit/>
          </a:bodyPr>
          <a:lstStyle/>
          <a:p>
            <a:pPr marL="0" algn="ctr">
              <a:defRPr/>
            </a:pPr>
            <a:r>
              <a:rPr lang="en-US" sz="4000" b="1" i="0" u="none" baseline="0">
                <a:solidFill>
                  <a:srgbClr val="000000">
                    <a:lumMod val="50000"/>
                    <a:lumOff val="50000"/>
                  </a:srgbClr>
                </a:solidFill>
                <a:effectLst>
                  <a:outerShdw blurRad="38100" dist="38100" dir="2700000" algn="tl">
                    <a:srgbClr val="000000">
                      <a:alpha val="43137"/>
                    </a:srgbClr>
                  </a:outerShdw>
                </a:effectLst>
                <a:latin typeface="MingLiU_HKSCS-ExtB"/>
                <a:ea typeface="MingLiU_HKSCS-ExtB"/>
              </a:rPr>
              <a:t>01</a:t>
            </a:r>
            <a:endParaRPr lang="en-US" sz="1100"/>
          </a:p>
        </p:txBody>
      </p:sp>
      <p:sp>
        <p:nvSpPr>
          <p:cNvPr id="21" name="TextBox 21"/>
          <p:cNvSpPr txBox="1"/>
          <p:nvPr/>
        </p:nvSpPr>
        <p:spPr>
          <a:xfrm>
            <a:off x="7130515" y="1636071"/>
            <a:ext cx="1221114" cy="707886"/>
          </a:xfrm>
          <a:prstGeom prst="rect">
            <a:avLst/>
          </a:prstGeom>
          <a:noFill/>
        </p:spPr>
        <p:txBody>
          <a:bodyPr vert="horz" wrap="square" lIns="91440" tIns="45720" rIns="91440" bIns="45720" rtlCol="0" anchor="t">
            <a:spAutoFit/>
          </a:bodyPr>
          <a:lstStyle/>
          <a:p>
            <a:pPr marL="0" algn="ctr">
              <a:defRPr/>
            </a:pPr>
            <a:r>
              <a:rPr lang="en-US" sz="4000" b="1" i="0" u="none" baseline="0">
                <a:solidFill>
                  <a:srgbClr val="000000">
                    <a:lumMod val="50000"/>
                    <a:lumOff val="50000"/>
                  </a:srgbClr>
                </a:solidFill>
                <a:effectLst>
                  <a:outerShdw blurRad="38100" dist="38100" dir="2700000" algn="tl">
                    <a:srgbClr val="000000">
                      <a:alpha val="43137"/>
                    </a:srgbClr>
                  </a:outerShdw>
                </a:effectLst>
                <a:latin typeface="MingLiU_HKSCS-ExtB"/>
                <a:ea typeface="MingLiU_HKSCS-ExtB"/>
              </a:rPr>
              <a:t>02</a:t>
            </a:r>
            <a:endParaRPr lang="en-US" sz="1100"/>
          </a:p>
        </p:txBody>
      </p:sp>
      <p:sp>
        <p:nvSpPr>
          <p:cNvPr id="22" name="TextBox 22"/>
          <p:cNvSpPr txBox="1"/>
          <p:nvPr/>
        </p:nvSpPr>
        <p:spPr>
          <a:xfrm>
            <a:off x="9599646" y="1631463"/>
            <a:ext cx="1221114" cy="707886"/>
          </a:xfrm>
          <a:prstGeom prst="rect">
            <a:avLst/>
          </a:prstGeom>
          <a:noFill/>
        </p:spPr>
        <p:txBody>
          <a:bodyPr vert="horz" wrap="square" lIns="91440" tIns="45720" rIns="91440" bIns="45720" rtlCol="0" anchor="t">
            <a:spAutoFit/>
          </a:bodyPr>
          <a:lstStyle/>
          <a:p>
            <a:pPr marL="0" algn="ctr">
              <a:defRPr/>
            </a:pPr>
            <a:r>
              <a:rPr lang="en-US" sz="4000" b="1" i="0" u="none" baseline="0">
                <a:solidFill>
                  <a:srgbClr val="000000">
                    <a:lumMod val="50000"/>
                    <a:lumOff val="50000"/>
                  </a:srgbClr>
                </a:solidFill>
                <a:effectLst>
                  <a:outerShdw blurRad="38100" dist="38100" dir="2700000" algn="tl">
                    <a:srgbClr val="000000">
                      <a:alpha val="43137"/>
                    </a:srgbClr>
                  </a:outerShdw>
                </a:effectLst>
                <a:latin typeface="MingLiU_HKSCS-ExtB"/>
                <a:ea typeface="MingLiU_HKSCS-ExtB"/>
              </a:rPr>
              <a:t>03</a:t>
            </a:r>
            <a:endParaRPr lang="en-US" sz="1100"/>
          </a:p>
        </p:txBody>
      </p:sp>
      <p:sp>
        <p:nvSpPr>
          <p:cNvPr id="23" name="TextBox 23"/>
          <p:cNvSpPr txBox="1"/>
          <p:nvPr/>
        </p:nvSpPr>
        <p:spPr>
          <a:xfrm>
            <a:off x="4774023" y="3981603"/>
            <a:ext cx="1221114" cy="707886"/>
          </a:xfrm>
          <a:prstGeom prst="rect">
            <a:avLst/>
          </a:prstGeom>
          <a:noFill/>
        </p:spPr>
        <p:txBody>
          <a:bodyPr vert="horz" wrap="square" lIns="91440" tIns="45720" rIns="91440" bIns="45720" rtlCol="0" anchor="t">
            <a:spAutoFit/>
          </a:bodyPr>
          <a:lstStyle/>
          <a:p>
            <a:pPr marL="0" algn="ctr">
              <a:defRPr/>
            </a:pPr>
            <a:r>
              <a:rPr lang="en-US" sz="4000" b="1" i="0" u="none" baseline="0">
                <a:solidFill>
                  <a:srgbClr val="000000">
                    <a:lumMod val="50000"/>
                    <a:lumOff val="50000"/>
                  </a:srgbClr>
                </a:solidFill>
                <a:effectLst>
                  <a:outerShdw blurRad="38100" dist="38100" dir="2700000" algn="tl">
                    <a:srgbClr val="000000">
                      <a:alpha val="43137"/>
                    </a:srgbClr>
                  </a:outerShdw>
                </a:effectLst>
                <a:latin typeface="MingLiU_HKSCS-ExtB"/>
                <a:ea typeface="MingLiU_HKSCS-ExtB"/>
              </a:rPr>
              <a:t>04</a:t>
            </a:r>
            <a:endParaRPr lang="en-US" sz="1100"/>
          </a:p>
        </p:txBody>
      </p:sp>
      <p:sp>
        <p:nvSpPr>
          <p:cNvPr id="24" name="TextBox 24"/>
          <p:cNvSpPr txBox="1"/>
          <p:nvPr/>
        </p:nvSpPr>
        <p:spPr>
          <a:xfrm>
            <a:off x="9599646" y="3935806"/>
            <a:ext cx="1221114" cy="707886"/>
          </a:xfrm>
          <a:prstGeom prst="rect">
            <a:avLst/>
          </a:prstGeom>
          <a:noFill/>
        </p:spPr>
        <p:txBody>
          <a:bodyPr vert="horz" wrap="square" lIns="91440" tIns="45720" rIns="91440" bIns="45720" rtlCol="0" anchor="t">
            <a:spAutoFit/>
          </a:bodyPr>
          <a:lstStyle/>
          <a:p>
            <a:pPr marL="0" algn="ctr">
              <a:defRPr/>
            </a:pPr>
            <a:r>
              <a:rPr lang="en-US" sz="4000" b="1" i="0" u="none" baseline="0">
                <a:solidFill>
                  <a:srgbClr val="FFFFFF"/>
                </a:solidFill>
                <a:effectLst>
                  <a:outerShdw blurRad="38100" dist="38100" dir="2700000" algn="tl">
                    <a:srgbClr val="000000">
                      <a:alpha val="43137"/>
                    </a:srgbClr>
                  </a:outerShdw>
                </a:effectLst>
                <a:latin typeface="MingLiU_HKSCS-ExtB"/>
                <a:ea typeface="MingLiU_HKSCS-ExtB"/>
              </a:rPr>
              <a:t>06</a:t>
            </a:r>
            <a:endParaRPr lang="en-US" sz="1100"/>
          </a:p>
        </p:txBody>
      </p:sp>
      <p:sp>
        <p:nvSpPr>
          <p:cNvPr id="25" name="TextBox 25"/>
          <p:cNvSpPr txBox="1"/>
          <p:nvPr/>
        </p:nvSpPr>
        <p:spPr>
          <a:xfrm>
            <a:off x="7122301" y="3913969"/>
            <a:ext cx="1221114" cy="707886"/>
          </a:xfrm>
          <a:prstGeom prst="rect">
            <a:avLst/>
          </a:prstGeom>
          <a:noFill/>
        </p:spPr>
        <p:txBody>
          <a:bodyPr vert="horz" wrap="square" lIns="91440" tIns="45720" rIns="91440" bIns="45720" rtlCol="0" anchor="t">
            <a:spAutoFit/>
          </a:bodyPr>
          <a:lstStyle/>
          <a:p>
            <a:pPr marL="0" algn="ctr">
              <a:defRPr/>
            </a:pPr>
            <a:r>
              <a:rPr lang="en-US" sz="4000" b="1" i="0" u="none" baseline="0">
                <a:solidFill>
                  <a:srgbClr val="000000">
                    <a:lumMod val="50000"/>
                    <a:lumOff val="50000"/>
                  </a:srgbClr>
                </a:solidFill>
                <a:effectLst>
                  <a:outerShdw blurRad="38100" dist="38100" dir="2700000" algn="tl">
                    <a:srgbClr val="000000">
                      <a:alpha val="43137"/>
                    </a:srgbClr>
                  </a:outerShdw>
                </a:effectLst>
                <a:latin typeface="MingLiU_HKSCS-ExtB"/>
                <a:ea typeface="MingLiU_HKSCS-ExtB"/>
              </a:rPr>
              <a:t>05</a:t>
            </a:r>
            <a:endParaRPr lang="en-US" sz="110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after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2" presetClass="entr" presetSubtype="2" fill="hold" nodeType="afterEffect">
                                  <p:stCondLst>
                                    <p:cond delay="0"/>
                                  </p:stCondLst>
                                  <p:childTnLst>
                                    <p:anim calcmode="lin" valueType="num">
                                      <p:cBhvr additive="base">
                                        <p:cTn id="10" dur="500"/>
                                        <p:tgtEl>
                                          <p:spTgt spid="7"/>
                                        </p:tgtEl>
                                        <p:attrNameLst>
                                          <p:attrName>ppt_x</p:attrName>
                                        </p:attrNameLst>
                                      </p:cBhvr>
                                      <p:tavLst>
                                        <p:tav tm="0">
                                          <p:val>
                                            <p:strVal val="#ppt_x+#ppt_w*1.125000"/>
                                          </p:val>
                                        </p:tav>
                                        <p:tav tm="100000">
                                          <p:val>
                                            <p:strVal val="#ppt_x"/>
                                          </p:val>
                                        </p:tav>
                                      </p:tavLst>
                                    </p:anim>
                                    <p:animEffect transition="in" filter="wipe(left)">
                                      <p:cBhvr>
                                        <p:cTn id="11" dur="500"/>
                                        <p:tgtEl>
                                          <p:spTgt spid="7"/>
                                        </p:tgtEl>
                                      </p:cBhvr>
                                    </p:animEffect>
                                    <p:set>
                                      <p:cBhvr>
                                        <p:cTn id="12" dur="500" fill="hold">
                                          <p:stCondLst>
                                            <p:cond delay="0"/>
                                          </p:stCondLst>
                                        </p:cTn>
                                        <p:tgtEl>
                                          <p:spTgt spid="7"/>
                                        </p:tgtEl>
                                        <p:attrNameLst>
                                          <p:attrName>style.visibility</p:attrName>
                                        </p:attrNameLst>
                                      </p:cBhvr>
                                      <p:to>
                                        <p:strVal val="visible"/>
                                      </p:to>
                                    </p:set>
                                  </p:childTnLst>
                                </p:cTn>
                              </p:par>
                              <p:par>
                                <p:cTn id="13" presetID="1"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39" presetClass="entr" presetSubtype="0" fill="hold" nodeType="afterEffect">
                                  <p:stCondLst>
                                    <p:cond delay="0"/>
                                  </p:stCondLst>
                                  <p:childTnLst>
                                    <p:anim calcmode="lin" valueType="num">
                                      <p:cBhvr>
                                        <p:cTn id="18" dur="10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19" dur="10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20" dur="10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
                                          </p:val>
                                        </p:tav>
                                        <p:tav tm="100000">
                                          <p:val>
                                            <p:strVal val="#ppt_y"/>
                                          </p:val>
                                        </p:tav>
                                      </p:tavLst>
                                    </p:anim>
                                    <p:set>
                                      <p:cBhvr>
                                        <p:cTn id="22" dur="1000" fill="hold">
                                          <p:stCondLst>
                                            <p:cond delay="0"/>
                                          </p:stCondLst>
                                        </p:cTn>
                                        <p:tgtEl>
                                          <p:spTgt spid="9"/>
                                        </p:tgtEl>
                                        <p:attrNameLst>
                                          <p:attrName>style.visibility</p:attrName>
                                        </p:attrNameLst>
                                      </p:cBhvr>
                                      <p:to>
                                        <p:strVal val="visible"/>
                                      </p:to>
                                    </p:set>
                                  </p:childTnLst>
                                </p:cTn>
                              </p:par>
                              <p:par>
                                <p:cTn id="23" presetID="1"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8" presetClass="entr" presetSubtype="6" fill="hold" nodeType="afterEffect">
                                  <p:stCondLst>
                                    <p:cond delay="0"/>
                                  </p:stCondLst>
                                  <p:childTnLst>
                                    <p:animEffect transition="in" filter="strips(downRight)">
                                      <p:cBhvr>
                                        <p:cTn id="28" dur="500"/>
                                        <p:tgtEl>
                                          <p:spTgt spid="17"/>
                                        </p:tgtEl>
                                      </p:cBhvr>
                                    </p:animEffect>
                                    <p:set>
                                      <p:cBhvr>
                                        <p:cTn id="29" dur="500" fill="hold">
                                          <p:stCondLst>
                                            <p:cond delay="0"/>
                                          </p:stCondLst>
                                        </p:cTn>
                                        <p:tgtEl>
                                          <p:spTgt spid="17"/>
                                        </p:tgtEl>
                                        <p:attrNameLst>
                                          <p:attrName>style.visibility</p:attrName>
                                        </p:attrNameLst>
                                      </p:cBhvr>
                                      <p:to>
                                        <p:strVal val="visible"/>
                                      </p:to>
                                    </p:set>
                                  </p:childTnLst>
                                </p:cTn>
                              </p:par>
                              <p:par>
                                <p:cTn id="30" presetID="1"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6" presetClass="entr" presetSubtype="42" fill="hold" nodeType="afterEffect">
                                  <p:stCondLst>
                                    <p:cond delay="0"/>
                                  </p:stCondLst>
                                  <p:childTnLst>
                                    <p:animEffect transition="in" filter="barn(outHorizontal)">
                                      <p:cBhvr>
                                        <p:cTn id="35" dur="500"/>
                                        <p:tgtEl>
                                          <p:spTgt spid="11"/>
                                        </p:tgtEl>
                                      </p:cBhvr>
                                    </p:animEffect>
                                    <p:set>
                                      <p:cBhvr>
                                        <p:cTn id="36" dur="500" fill="hold">
                                          <p:stCondLst>
                                            <p:cond delay="0"/>
                                          </p:stCondLst>
                                        </p:cTn>
                                        <p:tgtEl>
                                          <p:spTgt spid="11"/>
                                        </p:tgtEl>
                                        <p:attrNameLst>
                                          <p:attrName>style.visibility</p:attrName>
                                        </p:attrNameLst>
                                      </p:cBhvr>
                                      <p:to>
                                        <p:strVal val="visible"/>
                                      </p:to>
                                    </p:set>
                                  </p:childTnLst>
                                </p:cTn>
                              </p:par>
                              <p:par>
                                <p:cTn id="37" presetID="1"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6" presetClass="entr" presetSubtype="32" fill="hold" nodeType="afterEffect">
                                  <p:stCondLst>
                                    <p:cond delay="0"/>
                                  </p:stCondLst>
                                  <p:childTnLst>
                                    <p:animEffect transition="in" filter="circle(out)">
                                      <p:cBhvr>
                                        <p:cTn id="42" dur="1000"/>
                                        <p:tgtEl>
                                          <p:spTgt spid="13"/>
                                        </p:tgtEl>
                                      </p:cBhvr>
                                    </p:animEffect>
                                    <p:set>
                                      <p:cBhvr>
                                        <p:cTn id="43" dur="1000" fill="hold">
                                          <p:stCondLst>
                                            <p:cond delay="0"/>
                                          </p:stCondLst>
                                        </p:cTn>
                                        <p:tgtEl>
                                          <p:spTgt spid="13"/>
                                        </p:tgtEl>
                                        <p:attrNameLst>
                                          <p:attrName>style.visibility</p:attrName>
                                        </p:attrNameLst>
                                      </p:cBhvr>
                                      <p:to>
                                        <p:strVal val="visible"/>
                                      </p:to>
                                    </p:set>
                                  </p:childTnLst>
                                </p:cTn>
                              </p:par>
                              <p:par>
                                <p:cTn id="44" presetID="1" presetClass="entr" presetSubtype="0"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par>
                                <p:cTn id="48" presetID="52" presetClass="entr" presetSubtype="0" fill="hold" nodeType="afterEffect">
                                  <p:stCondLst>
                                    <p:cond delay="0"/>
                                  </p:stCondLst>
                                  <p:childTnLst>
                                    <p:animEffect transition="in" filter="fade">
                                      <p:cBhvr>
                                        <p:cTn id="49" dur="1000"/>
                                        <p:tgtEl>
                                          <p:spTgt spid="19"/>
                                        </p:tgtEl>
                                      </p:cBhvr>
                                    </p:animEffect>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19"/>
                                        </p:tgtEl>
                                        <p:attrNameLst>
                                          <p:attrName>ppt_x</p:attrName>
                                          <p:attrName>ppt_y</p:attrName>
                                        </p:attrNameLst>
                                      </p:cBhvr>
                                    </p:animMotion>
                                    <p:animScale>
                                      <p:cBhvr>
                                        <p:cTn id="51" dur="1000" decel="50000" fill="hold">
                                          <p:stCondLst>
                                            <p:cond delay="0"/>
                                          </p:stCondLst>
                                        </p:cTn>
                                        <p:tgtEl>
                                          <p:spTgt spid="19"/>
                                        </p:tgtEl>
                                      </p:cBhvr>
                                      <p:from x="250000" y="250000"/>
                                      <p:to x="100000" y="100000"/>
                                    </p:animScale>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9.png"/>
          <p:cNvPicPr>
            <a:picLocks noChangeAspect="1"/>
          </p:cNvPicPr>
          <p:nvPr/>
        </p:nvPicPr>
        <p:blipFill>
          <a:blip r:embed="rId2"/>
          <a:srcRect/>
          <a:stretch>
            <a:fillRect/>
          </a:stretch>
        </p:blipFill>
        <p:spPr>
          <a:xfrm rot="15568558">
            <a:off x="-45720" y="2531"/>
            <a:ext cx="1219200" cy="1460360"/>
          </a:xfrm>
          <a:prstGeom prst="rect">
            <a:avLst/>
          </a:prstGeom>
        </p:spPr>
      </p:pic>
      <p:sp>
        <p:nvSpPr>
          <p:cNvPr id="3" name="AutoShape 3"/>
          <p:cNvSpPr/>
          <p:nvPr/>
        </p:nvSpPr>
        <p:spPr>
          <a:xfrm>
            <a:off x="4654007" y="2643561"/>
            <a:ext cx="597558" cy="571436"/>
          </a:xfrm>
          <a:prstGeom prst="ellipse">
            <a:avLst/>
          </a:prstGeom>
          <a:gradFill>
            <a:gsLst>
              <a:gs pos="0">
                <a:srgbClr val="DC5DC2"/>
              </a:gs>
              <a:gs pos="68000">
                <a:srgbClr val="6BA7E8"/>
              </a:gs>
              <a:gs pos="100000">
                <a:srgbClr val="2851B6"/>
              </a:gs>
            </a:gsLst>
            <a:lin ang="16200000"/>
          </a:gradFill>
          <a:ln cap="flat" cmpd="sng">
            <a:prstDash val="solid"/>
          </a:ln>
        </p:spPr>
        <p:txBody>
          <a:bodyPr vert="horz" wrap="square" lIns="91440" tIns="45720" rIns="91440" bIns="45720" anchor="ctr">
            <a:normAutofit/>
          </a:bodyPr>
          <a:lstStyle/>
          <a:p>
            <a:pPr marL="0" algn="ctr"/>
            <a:endParaRPr/>
          </a:p>
        </p:txBody>
      </p:sp>
      <p:sp>
        <p:nvSpPr>
          <p:cNvPr id="4" name="TextBox 4"/>
          <p:cNvSpPr txBox="1"/>
          <p:nvPr/>
        </p:nvSpPr>
        <p:spPr>
          <a:xfrm>
            <a:off x="1393119" y="446261"/>
            <a:ext cx="7120685"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Conclusion</a:t>
            </a:r>
            <a:endParaRPr lang="en-US" sz="1100"/>
          </a:p>
        </p:txBody>
      </p:sp>
      <p:sp>
        <p:nvSpPr>
          <p:cNvPr id="5" name="TextBox 5"/>
          <p:cNvSpPr txBox="1"/>
          <p:nvPr/>
        </p:nvSpPr>
        <p:spPr>
          <a:xfrm>
            <a:off x="1130322" y="3583810"/>
            <a:ext cx="3881985"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Summary of Accomplishments</a:t>
            </a:r>
            <a:endParaRPr lang="en-US" sz="1100"/>
          </a:p>
        </p:txBody>
      </p:sp>
      <p:sp>
        <p:nvSpPr>
          <p:cNvPr id="6" name="TextBox 6"/>
          <p:cNvSpPr txBox="1"/>
          <p:nvPr/>
        </p:nvSpPr>
        <p:spPr>
          <a:xfrm>
            <a:off x="1139806" y="4077838"/>
            <a:ext cx="3881986" cy="1993238"/>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The project successfully implemented a fully functional chat application using the MERN stack, showcasing real-time communication capabilities and robust architecture deployed in Docker and Kubernetes.</a:t>
            </a:r>
            <a:endParaRPr lang="en-US" sz="1100"/>
          </a:p>
        </p:txBody>
      </p:sp>
      <p:sp>
        <p:nvSpPr>
          <p:cNvPr id="7" name="TextBox 7"/>
          <p:cNvSpPr txBox="1"/>
          <p:nvPr/>
        </p:nvSpPr>
        <p:spPr>
          <a:xfrm>
            <a:off x="7618697" y="1826542"/>
            <a:ext cx="3881985"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三极准柔宋"/>
                <a:ea typeface="三极准柔宋"/>
              </a:rPr>
              <a:t>Final Thoughts on the Project</a:t>
            </a:r>
            <a:endParaRPr lang="en-US" sz="1100"/>
          </a:p>
        </p:txBody>
      </p:sp>
      <p:sp>
        <p:nvSpPr>
          <p:cNvPr id="8" name="TextBox 8"/>
          <p:cNvSpPr txBox="1"/>
          <p:nvPr/>
        </p:nvSpPr>
        <p:spPr>
          <a:xfrm>
            <a:off x="7628181" y="2320570"/>
            <a:ext cx="3881986" cy="1993238"/>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FFFFFF"/>
                </a:solidFill>
                <a:latin typeface="三极准柔宋"/>
                <a:ea typeface="三极准柔宋"/>
              </a:rPr>
              <a:t>This project highlights the efficiency of modern web technologies and cloud-native architecture in building scalable applications, paving the way for future innovations and improvements in the chat application domain.</a:t>
            </a:r>
            <a:endParaRPr lang="en-US" sz="1100"/>
          </a:p>
        </p:txBody>
      </p:sp>
      <p:sp>
        <p:nvSpPr>
          <p:cNvPr id="9" name="Freeform 9"/>
          <p:cNvSpPr/>
          <p:nvPr/>
        </p:nvSpPr>
        <p:spPr>
          <a:xfrm>
            <a:off x="5251565" y="2199826"/>
            <a:ext cx="1545752" cy="1458906"/>
          </a:xfrm>
          <a:custGeom>
            <a:avLst/>
            <a:gdLst/>
            <a:ahLst/>
            <a:cxnLst/>
            <a:rect l="l" t="t" r="r" b="b"/>
            <a:pathLst>
              <a:path w="21529" h="21570" extrusionOk="0">
                <a:moveTo>
                  <a:pt x="10576" y="7"/>
                </a:moveTo>
                <a:cubicBezTo>
                  <a:pt x="10316" y="32"/>
                  <a:pt x="10047" y="121"/>
                  <a:pt x="9827" y="299"/>
                </a:cubicBezTo>
                <a:cubicBezTo>
                  <a:pt x="9719" y="387"/>
                  <a:pt x="9627" y="497"/>
                  <a:pt x="9563" y="615"/>
                </a:cubicBezTo>
                <a:cubicBezTo>
                  <a:pt x="9531" y="673"/>
                  <a:pt x="9506" y="734"/>
                  <a:pt x="9487" y="795"/>
                </a:cubicBezTo>
                <a:cubicBezTo>
                  <a:pt x="9482" y="810"/>
                  <a:pt x="9477" y="824"/>
                  <a:pt x="9474" y="839"/>
                </a:cubicBezTo>
                <a:cubicBezTo>
                  <a:pt x="9471" y="852"/>
                  <a:pt x="9467" y="866"/>
                  <a:pt x="9464" y="879"/>
                </a:cubicBezTo>
                <a:cubicBezTo>
                  <a:pt x="9460" y="897"/>
                  <a:pt x="9454" y="914"/>
                  <a:pt x="9450" y="932"/>
                </a:cubicBezTo>
                <a:cubicBezTo>
                  <a:pt x="9419" y="1060"/>
                  <a:pt x="9384" y="1192"/>
                  <a:pt x="9341" y="1320"/>
                </a:cubicBezTo>
                <a:cubicBezTo>
                  <a:pt x="9257" y="1577"/>
                  <a:pt x="9149" y="1828"/>
                  <a:pt x="9023" y="2072"/>
                </a:cubicBezTo>
                <a:cubicBezTo>
                  <a:pt x="8517" y="3046"/>
                  <a:pt x="7673" y="3879"/>
                  <a:pt x="6628" y="4419"/>
                </a:cubicBezTo>
                <a:cubicBezTo>
                  <a:pt x="5580" y="4964"/>
                  <a:pt x="4369" y="5264"/>
                  <a:pt x="3199" y="5205"/>
                </a:cubicBezTo>
                <a:cubicBezTo>
                  <a:pt x="2907" y="5191"/>
                  <a:pt x="2619" y="5154"/>
                  <a:pt x="2338" y="5094"/>
                </a:cubicBezTo>
                <a:cubicBezTo>
                  <a:pt x="2197" y="5064"/>
                  <a:pt x="2058" y="5029"/>
                  <a:pt x="1922" y="4987"/>
                </a:cubicBezTo>
                <a:cubicBezTo>
                  <a:pt x="1887" y="4977"/>
                  <a:pt x="1853" y="4966"/>
                  <a:pt x="1819" y="4955"/>
                </a:cubicBezTo>
                <a:cubicBezTo>
                  <a:pt x="1781" y="4942"/>
                  <a:pt x="1743" y="4930"/>
                  <a:pt x="1706" y="4917"/>
                </a:cubicBezTo>
                <a:cubicBezTo>
                  <a:pt x="1594" y="4880"/>
                  <a:pt x="1469" y="4853"/>
                  <a:pt x="1338" y="4843"/>
                </a:cubicBezTo>
                <a:cubicBezTo>
                  <a:pt x="1076" y="4822"/>
                  <a:pt x="782" y="4880"/>
                  <a:pt x="543" y="5025"/>
                </a:cubicBezTo>
                <a:cubicBezTo>
                  <a:pt x="304" y="5168"/>
                  <a:pt x="123" y="5390"/>
                  <a:pt x="46" y="5640"/>
                </a:cubicBezTo>
                <a:cubicBezTo>
                  <a:pt x="-34" y="5889"/>
                  <a:pt x="-4" y="6160"/>
                  <a:pt x="100" y="6381"/>
                </a:cubicBezTo>
                <a:cubicBezTo>
                  <a:pt x="204" y="6604"/>
                  <a:pt x="369" y="6779"/>
                  <a:pt x="541" y="6911"/>
                </a:cubicBezTo>
                <a:cubicBezTo>
                  <a:pt x="542" y="6911"/>
                  <a:pt x="543" y="6910"/>
                  <a:pt x="543" y="6910"/>
                </a:cubicBezTo>
                <a:cubicBezTo>
                  <a:pt x="1465" y="7610"/>
                  <a:pt x="2084" y="8536"/>
                  <a:pt x="2343" y="9549"/>
                </a:cubicBezTo>
                <a:cubicBezTo>
                  <a:pt x="2607" y="10562"/>
                  <a:pt x="2501" y="11652"/>
                  <a:pt x="2067" y="12652"/>
                </a:cubicBezTo>
                <a:cubicBezTo>
                  <a:pt x="1852" y="13152"/>
                  <a:pt x="1549" y="13623"/>
                  <a:pt x="1175" y="14045"/>
                </a:cubicBezTo>
                <a:cubicBezTo>
                  <a:pt x="988" y="14257"/>
                  <a:pt x="785" y="14456"/>
                  <a:pt x="565" y="14641"/>
                </a:cubicBezTo>
                <a:cubicBezTo>
                  <a:pt x="537" y="14664"/>
                  <a:pt x="509" y="14687"/>
                  <a:pt x="481" y="14710"/>
                </a:cubicBezTo>
                <a:cubicBezTo>
                  <a:pt x="449" y="14735"/>
                  <a:pt x="416" y="14761"/>
                  <a:pt x="384" y="14787"/>
                </a:cubicBezTo>
                <a:cubicBezTo>
                  <a:pt x="262" y="14888"/>
                  <a:pt x="169" y="15013"/>
                  <a:pt x="114" y="15147"/>
                </a:cubicBezTo>
                <a:cubicBezTo>
                  <a:pt x="5" y="15418"/>
                  <a:pt x="39" y="15673"/>
                  <a:pt x="116" y="15883"/>
                </a:cubicBezTo>
                <a:cubicBezTo>
                  <a:pt x="196" y="16096"/>
                  <a:pt x="324" y="16282"/>
                  <a:pt x="510" y="16443"/>
                </a:cubicBezTo>
                <a:cubicBezTo>
                  <a:pt x="604" y="16522"/>
                  <a:pt x="715" y="16595"/>
                  <a:pt x="847" y="16652"/>
                </a:cubicBezTo>
                <a:cubicBezTo>
                  <a:pt x="978" y="16709"/>
                  <a:pt x="1133" y="16748"/>
                  <a:pt x="1298" y="16754"/>
                </a:cubicBezTo>
                <a:cubicBezTo>
                  <a:pt x="1380" y="16756"/>
                  <a:pt x="1462" y="16750"/>
                  <a:pt x="1543" y="16736"/>
                </a:cubicBezTo>
                <a:cubicBezTo>
                  <a:pt x="1583" y="16729"/>
                  <a:pt x="1623" y="16721"/>
                  <a:pt x="1661" y="16711"/>
                </a:cubicBezTo>
                <a:cubicBezTo>
                  <a:pt x="1683" y="16704"/>
                  <a:pt x="1705" y="16698"/>
                  <a:pt x="1727" y="16692"/>
                </a:cubicBezTo>
                <a:cubicBezTo>
                  <a:pt x="1763" y="16681"/>
                  <a:pt x="1798" y="16671"/>
                  <a:pt x="1834" y="16661"/>
                </a:cubicBezTo>
                <a:cubicBezTo>
                  <a:pt x="1870" y="16651"/>
                  <a:pt x="1907" y="16641"/>
                  <a:pt x="1943" y="16632"/>
                </a:cubicBezTo>
                <a:cubicBezTo>
                  <a:pt x="2089" y="16594"/>
                  <a:pt x="2236" y="16562"/>
                  <a:pt x="2384" y="16534"/>
                </a:cubicBezTo>
                <a:cubicBezTo>
                  <a:pt x="2978" y="16424"/>
                  <a:pt x="3591" y="16393"/>
                  <a:pt x="4194" y="16443"/>
                </a:cubicBezTo>
                <a:cubicBezTo>
                  <a:pt x="5402" y="16540"/>
                  <a:pt x="6568" y="16973"/>
                  <a:pt x="7493" y="17667"/>
                </a:cubicBezTo>
                <a:cubicBezTo>
                  <a:pt x="8420" y="18356"/>
                  <a:pt x="9101" y="19300"/>
                  <a:pt x="9407" y="20333"/>
                </a:cubicBezTo>
                <a:cubicBezTo>
                  <a:pt x="9427" y="20398"/>
                  <a:pt x="9443" y="20464"/>
                  <a:pt x="9460" y="20529"/>
                </a:cubicBezTo>
                <a:cubicBezTo>
                  <a:pt x="9468" y="20562"/>
                  <a:pt x="9475" y="20594"/>
                  <a:pt x="9483" y="20627"/>
                </a:cubicBezTo>
                <a:cubicBezTo>
                  <a:pt x="9488" y="20647"/>
                  <a:pt x="9492" y="20666"/>
                  <a:pt x="9497" y="20685"/>
                </a:cubicBezTo>
                <a:cubicBezTo>
                  <a:pt x="9499" y="20694"/>
                  <a:pt x="9502" y="20704"/>
                  <a:pt x="9505" y="20713"/>
                </a:cubicBezTo>
                <a:cubicBezTo>
                  <a:pt x="9509" y="20728"/>
                  <a:pt x="9514" y="20744"/>
                  <a:pt x="9518" y="20759"/>
                </a:cubicBezTo>
                <a:cubicBezTo>
                  <a:pt x="9554" y="20877"/>
                  <a:pt x="9607" y="20989"/>
                  <a:pt x="9689" y="21099"/>
                </a:cubicBezTo>
                <a:cubicBezTo>
                  <a:pt x="9770" y="21207"/>
                  <a:pt x="9878" y="21306"/>
                  <a:pt x="10002" y="21380"/>
                </a:cubicBezTo>
                <a:cubicBezTo>
                  <a:pt x="10253" y="21532"/>
                  <a:pt x="10546" y="21583"/>
                  <a:pt x="10809" y="21567"/>
                </a:cubicBezTo>
                <a:cubicBezTo>
                  <a:pt x="11074" y="21551"/>
                  <a:pt x="11324" y="21472"/>
                  <a:pt x="11546" y="21331"/>
                </a:cubicBezTo>
                <a:cubicBezTo>
                  <a:pt x="11766" y="21191"/>
                  <a:pt x="11953" y="20968"/>
                  <a:pt x="12022" y="20711"/>
                </a:cubicBezTo>
                <a:cubicBezTo>
                  <a:pt x="12040" y="20639"/>
                  <a:pt x="12058" y="20568"/>
                  <a:pt x="12076" y="20496"/>
                </a:cubicBezTo>
                <a:cubicBezTo>
                  <a:pt x="12094" y="20431"/>
                  <a:pt x="12114" y="20368"/>
                  <a:pt x="12135" y="20303"/>
                </a:cubicBezTo>
                <a:cubicBezTo>
                  <a:pt x="12217" y="20044"/>
                  <a:pt x="12320" y="19791"/>
                  <a:pt x="12444" y="19546"/>
                </a:cubicBezTo>
                <a:cubicBezTo>
                  <a:pt x="12935" y="18564"/>
                  <a:pt x="13762" y="17718"/>
                  <a:pt x="14798" y="17165"/>
                </a:cubicBezTo>
                <a:cubicBezTo>
                  <a:pt x="15832" y="16608"/>
                  <a:pt x="17063" y="16343"/>
                  <a:pt x="18273" y="16412"/>
                </a:cubicBezTo>
                <a:cubicBezTo>
                  <a:pt x="18576" y="16429"/>
                  <a:pt x="18877" y="16465"/>
                  <a:pt x="19173" y="16522"/>
                </a:cubicBezTo>
                <a:cubicBezTo>
                  <a:pt x="19322" y="16550"/>
                  <a:pt x="19469" y="16583"/>
                  <a:pt x="19615" y="16621"/>
                </a:cubicBezTo>
                <a:cubicBezTo>
                  <a:pt x="19687" y="16640"/>
                  <a:pt x="19760" y="16660"/>
                  <a:pt x="19832" y="16681"/>
                </a:cubicBezTo>
                <a:cubicBezTo>
                  <a:pt x="19846" y="16685"/>
                  <a:pt x="19859" y="16689"/>
                  <a:pt x="19873" y="16693"/>
                </a:cubicBezTo>
                <a:cubicBezTo>
                  <a:pt x="19893" y="16698"/>
                  <a:pt x="19913" y="16704"/>
                  <a:pt x="19933" y="16709"/>
                </a:cubicBezTo>
                <a:cubicBezTo>
                  <a:pt x="19975" y="16717"/>
                  <a:pt x="20008" y="16723"/>
                  <a:pt x="20046" y="16728"/>
                </a:cubicBezTo>
                <a:cubicBezTo>
                  <a:pt x="20121" y="16737"/>
                  <a:pt x="20198" y="16740"/>
                  <a:pt x="20274" y="16736"/>
                </a:cubicBezTo>
                <a:cubicBezTo>
                  <a:pt x="20578" y="16722"/>
                  <a:pt x="20847" y="16602"/>
                  <a:pt x="21043" y="16446"/>
                </a:cubicBezTo>
                <a:cubicBezTo>
                  <a:pt x="21241" y="16289"/>
                  <a:pt x="21385" y="16092"/>
                  <a:pt x="21461" y="15863"/>
                </a:cubicBezTo>
                <a:cubicBezTo>
                  <a:pt x="21538" y="15636"/>
                  <a:pt x="21536" y="15362"/>
                  <a:pt x="21413" y="15118"/>
                </a:cubicBezTo>
                <a:cubicBezTo>
                  <a:pt x="21353" y="14997"/>
                  <a:pt x="21267" y="14888"/>
                  <a:pt x="21170" y="14801"/>
                </a:cubicBezTo>
                <a:cubicBezTo>
                  <a:pt x="21157" y="14789"/>
                  <a:pt x="21145" y="14778"/>
                  <a:pt x="21133" y="14768"/>
                </a:cubicBezTo>
                <a:cubicBezTo>
                  <a:pt x="21122" y="14759"/>
                  <a:pt x="21110" y="14751"/>
                  <a:pt x="21100" y="14742"/>
                </a:cubicBezTo>
                <a:cubicBezTo>
                  <a:pt x="21085" y="14730"/>
                  <a:pt x="21070" y="14716"/>
                  <a:pt x="21055" y="14704"/>
                </a:cubicBezTo>
                <a:cubicBezTo>
                  <a:pt x="21028" y="14682"/>
                  <a:pt x="20999" y="14660"/>
                  <a:pt x="20971" y="14637"/>
                </a:cubicBezTo>
                <a:cubicBezTo>
                  <a:pt x="20086" y="13898"/>
                  <a:pt x="19447" y="12932"/>
                  <a:pt x="19183" y="11888"/>
                </a:cubicBezTo>
                <a:cubicBezTo>
                  <a:pt x="18915" y="10846"/>
                  <a:pt x="19029" y="9731"/>
                  <a:pt x="19498" y="8744"/>
                </a:cubicBezTo>
                <a:cubicBezTo>
                  <a:pt x="19731" y="8250"/>
                  <a:pt x="20049" y="7787"/>
                  <a:pt x="20437" y="7375"/>
                </a:cubicBezTo>
                <a:cubicBezTo>
                  <a:pt x="20631" y="7168"/>
                  <a:pt x="20842" y="6975"/>
                  <a:pt x="21069" y="6796"/>
                </a:cubicBezTo>
                <a:cubicBezTo>
                  <a:pt x="21086" y="6782"/>
                  <a:pt x="21104" y="6768"/>
                  <a:pt x="21121" y="6753"/>
                </a:cubicBezTo>
                <a:cubicBezTo>
                  <a:pt x="21140" y="6737"/>
                  <a:pt x="21177" y="6705"/>
                  <a:pt x="21195" y="6686"/>
                </a:cubicBezTo>
                <a:cubicBezTo>
                  <a:pt x="21240" y="6643"/>
                  <a:pt x="21283" y="6596"/>
                  <a:pt x="21321" y="6544"/>
                </a:cubicBezTo>
                <a:cubicBezTo>
                  <a:pt x="21399" y="6442"/>
                  <a:pt x="21460" y="6324"/>
                  <a:pt x="21494" y="6197"/>
                </a:cubicBezTo>
                <a:cubicBezTo>
                  <a:pt x="21566" y="5944"/>
                  <a:pt x="21522" y="5678"/>
                  <a:pt x="21405" y="5461"/>
                </a:cubicBezTo>
                <a:cubicBezTo>
                  <a:pt x="21288" y="5243"/>
                  <a:pt x="21103" y="5063"/>
                  <a:pt x="20865" y="4939"/>
                </a:cubicBezTo>
                <a:cubicBezTo>
                  <a:pt x="20628" y="4815"/>
                  <a:pt x="20329" y="4759"/>
                  <a:pt x="20048" y="4795"/>
                </a:cubicBezTo>
                <a:cubicBezTo>
                  <a:pt x="19978" y="4804"/>
                  <a:pt x="19909" y="4817"/>
                  <a:pt x="19844" y="4835"/>
                </a:cubicBezTo>
                <a:cubicBezTo>
                  <a:pt x="19803" y="4846"/>
                  <a:pt x="19762" y="4858"/>
                  <a:pt x="19722" y="4869"/>
                </a:cubicBezTo>
                <a:cubicBezTo>
                  <a:pt x="19653" y="4888"/>
                  <a:pt x="19578" y="4908"/>
                  <a:pt x="19506" y="4926"/>
                </a:cubicBezTo>
                <a:cubicBezTo>
                  <a:pt x="19359" y="4961"/>
                  <a:pt x="19210" y="4992"/>
                  <a:pt x="19061" y="5018"/>
                </a:cubicBezTo>
                <a:cubicBezTo>
                  <a:pt x="18464" y="5122"/>
                  <a:pt x="17850" y="5149"/>
                  <a:pt x="17247" y="5096"/>
                </a:cubicBezTo>
                <a:cubicBezTo>
                  <a:pt x="16038" y="4993"/>
                  <a:pt x="14879" y="4552"/>
                  <a:pt x="13962" y="3850"/>
                </a:cubicBezTo>
                <a:cubicBezTo>
                  <a:pt x="13042" y="3152"/>
                  <a:pt x="12373" y="2202"/>
                  <a:pt x="12076" y="1166"/>
                </a:cubicBezTo>
                <a:cubicBezTo>
                  <a:pt x="12058" y="1101"/>
                  <a:pt x="12040" y="1035"/>
                  <a:pt x="12024" y="970"/>
                </a:cubicBezTo>
                <a:cubicBezTo>
                  <a:pt x="12015" y="933"/>
                  <a:pt x="12007" y="897"/>
                  <a:pt x="11999" y="860"/>
                </a:cubicBezTo>
                <a:cubicBezTo>
                  <a:pt x="11996" y="851"/>
                  <a:pt x="11993" y="842"/>
                  <a:pt x="11991" y="833"/>
                </a:cubicBezTo>
                <a:cubicBezTo>
                  <a:pt x="11985" y="814"/>
                  <a:pt x="11981" y="795"/>
                  <a:pt x="11975" y="776"/>
                </a:cubicBezTo>
                <a:cubicBezTo>
                  <a:pt x="11964" y="744"/>
                  <a:pt x="11952" y="714"/>
                  <a:pt x="11938" y="683"/>
                </a:cubicBezTo>
                <a:cubicBezTo>
                  <a:pt x="11830" y="436"/>
                  <a:pt x="11599" y="233"/>
                  <a:pt x="11351" y="127"/>
                </a:cubicBezTo>
                <a:cubicBezTo>
                  <a:pt x="11102" y="18"/>
                  <a:pt x="10837" y="-17"/>
                  <a:pt x="10576" y="7"/>
                </a:cubicBezTo>
                <a:close/>
                <a:moveTo>
                  <a:pt x="10690" y="939"/>
                </a:moveTo>
                <a:cubicBezTo>
                  <a:pt x="10756" y="932"/>
                  <a:pt x="10831" y="943"/>
                  <a:pt x="10877" y="965"/>
                </a:cubicBezTo>
                <a:cubicBezTo>
                  <a:pt x="10925" y="987"/>
                  <a:pt x="10938" y="1005"/>
                  <a:pt x="10951" y="1030"/>
                </a:cubicBezTo>
                <a:cubicBezTo>
                  <a:pt x="10952" y="1034"/>
                  <a:pt x="10955" y="1037"/>
                  <a:pt x="10957" y="1040"/>
                </a:cubicBezTo>
                <a:cubicBezTo>
                  <a:pt x="10959" y="1048"/>
                  <a:pt x="10961" y="1055"/>
                  <a:pt x="10962" y="1063"/>
                </a:cubicBezTo>
                <a:cubicBezTo>
                  <a:pt x="10971" y="1097"/>
                  <a:pt x="10978" y="1132"/>
                  <a:pt x="10986" y="1167"/>
                </a:cubicBezTo>
                <a:cubicBezTo>
                  <a:pt x="11004" y="1244"/>
                  <a:pt x="11024" y="1321"/>
                  <a:pt x="11046" y="1397"/>
                </a:cubicBezTo>
                <a:cubicBezTo>
                  <a:pt x="11396" y="2620"/>
                  <a:pt x="12185" y="3739"/>
                  <a:pt x="13268" y="4560"/>
                </a:cubicBezTo>
                <a:cubicBezTo>
                  <a:pt x="13808" y="4971"/>
                  <a:pt x="14419" y="5310"/>
                  <a:pt x="15076" y="5559"/>
                </a:cubicBezTo>
                <a:cubicBezTo>
                  <a:pt x="15732" y="5808"/>
                  <a:pt x="16433" y="5965"/>
                  <a:pt x="17142" y="6027"/>
                </a:cubicBezTo>
                <a:cubicBezTo>
                  <a:pt x="17851" y="6091"/>
                  <a:pt x="18569" y="6058"/>
                  <a:pt x="19267" y="5936"/>
                </a:cubicBezTo>
                <a:cubicBezTo>
                  <a:pt x="19441" y="5906"/>
                  <a:pt x="19615" y="5871"/>
                  <a:pt x="19786" y="5830"/>
                </a:cubicBezTo>
                <a:cubicBezTo>
                  <a:pt x="19872" y="5809"/>
                  <a:pt x="19955" y="5788"/>
                  <a:pt x="20044" y="5763"/>
                </a:cubicBezTo>
                <a:cubicBezTo>
                  <a:pt x="20082" y="5753"/>
                  <a:pt x="20119" y="5741"/>
                  <a:pt x="20157" y="5731"/>
                </a:cubicBezTo>
                <a:cubicBezTo>
                  <a:pt x="20170" y="5727"/>
                  <a:pt x="20182" y="5725"/>
                  <a:pt x="20194" y="5724"/>
                </a:cubicBezTo>
                <a:cubicBezTo>
                  <a:pt x="20240" y="5719"/>
                  <a:pt x="20282" y="5725"/>
                  <a:pt x="20330" y="5749"/>
                </a:cubicBezTo>
                <a:cubicBezTo>
                  <a:pt x="20377" y="5773"/>
                  <a:pt x="20423" y="5816"/>
                  <a:pt x="20447" y="5861"/>
                </a:cubicBezTo>
                <a:cubicBezTo>
                  <a:pt x="20471" y="5907"/>
                  <a:pt x="20472" y="5946"/>
                  <a:pt x="20464" y="5976"/>
                </a:cubicBezTo>
                <a:cubicBezTo>
                  <a:pt x="20460" y="5992"/>
                  <a:pt x="20451" y="6007"/>
                  <a:pt x="20437" y="6026"/>
                </a:cubicBezTo>
                <a:cubicBezTo>
                  <a:pt x="20430" y="6035"/>
                  <a:pt x="20422" y="6045"/>
                  <a:pt x="20412" y="6055"/>
                </a:cubicBezTo>
                <a:cubicBezTo>
                  <a:pt x="20408" y="6058"/>
                  <a:pt x="20404" y="6063"/>
                  <a:pt x="20400" y="6067"/>
                </a:cubicBezTo>
                <a:cubicBezTo>
                  <a:pt x="20387" y="6077"/>
                  <a:pt x="20374" y="6087"/>
                  <a:pt x="20361" y="6098"/>
                </a:cubicBezTo>
                <a:cubicBezTo>
                  <a:pt x="20096" y="6307"/>
                  <a:pt x="19848" y="6534"/>
                  <a:pt x="19620" y="6776"/>
                </a:cubicBezTo>
                <a:cubicBezTo>
                  <a:pt x="19166" y="7259"/>
                  <a:pt x="18792" y="7802"/>
                  <a:pt x="18518" y="8384"/>
                </a:cubicBezTo>
                <a:cubicBezTo>
                  <a:pt x="17967" y="9545"/>
                  <a:pt x="17832" y="10861"/>
                  <a:pt x="18149" y="12092"/>
                </a:cubicBezTo>
                <a:cubicBezTo>
                  <a:pt x="18461" y="13325"/>
                  <a:pt x="19212" y="14457"/>
                  <a:pt x="20242" y="15317"/>
                </a:cubicBezTo>
                <a:cubicBezTo>
                  <a:pt x="20298" y="15362"/>
                  <a:pt x="20351" y="15407"/>
                  <a:pt x="20406" y="15453"/>
                </a:cubicBezTo>
                <a:cubicBezTo>
                  <a:pt x="20424" y="15469"/>
                  <a:pt x="20435" y="15481"/>
                  <a:pt x="20441" y="15494"/>
                </a:cubicBezTo>
                <a:cubicBezTo>
                  <a:pt x="20452" y="15517"/>
                  <a:pt x="20457" y="15552"/>
                  <a:pt x="20441" y="15604"/>
                </a:cubicBezTo>
                <a:cubicBezTo>
                  <a:pt x="20425" y="15654"/>
                  <a:pt x="20383" y="15711"/>
                  <a:pt x="20336" y="15748"/>
                </a:cubicBezTo>
                <a:cubicBezTo>
                  <a:pt x="20287" y="15786"/>
                  <a:pt x="20243" y="15799"/>
                  <a:pt x="20217" y="15799"/>
                </a:cubicBezTo>
                <a:cubicBezTo>
                  <a:pt x="20210" y="15800"/>
                  <a:pt x="20161" y="15791"/>
                  <a:pt x="20161" y="15791"/>
                </a:cubicBezTo>
                <a:cubicBezTo>
                  <a:pt x="20157" y="15790"/>
                  <a:pt x="20001" y="15744"/>
                  <a:pt x="19916" y="15722"/>
                </a:cubicBezTo>
                <a:cubicBezTo>
                  <a:pt x="19745" y="15678"/>
                  <a:pt x="19573" y="15638"/>
                  <a:pt x="19399" y="15605"/>
                </a:cubicBezTo>
                <a:cubicBezTo>
                  <a:pt x="19051" y="15539"/>
                  <a:pt x="18695" y="15496"/>
                  <a:pt x="18339" y="15477"/>
                </a:cubicBezTo>
                <a:cubicBezTo>
                  <a:pt x="16916" y="15396"/>
                  <a:pt x="15467" y="15707"/>
                  <a:pt x="14248" y="16364"/>
                </a:cubicBezTo>
                <a:cubicBezTo>
                  <a:pt x="13023" y="17017"/>
                  <a:pt x="12047" y="18016"/>
                  <a:pt x="11472" y="19165"/>
                </a:cubicBezTo>
                <a:cubicBezTo>
                  <a:pt x="11327" y="19452"/>
                  <a:pt x="11208" y="19748"/>
                  <a:pt x="11112" y="20050"/>
                </a:cubicBezTo>
                <a:cubicBezTo>
                  <a:pt x="11088" y="20126"/>
                  <a:pt x="11065" y="20201"/>
                  <a:pt x="11044" y="20277"/>
                </a:cubicBezTo>
                <a:cubicBezTo>
                  <a:pt x="11024" y="20349"/>
                  <a:pt x="11002" y="20449"/>
                  <a:pt x="10992" y="20490"/>
                </a:cubicBezTo>
                <a:cubicBezTo>
                  <a:pt x="10984" y="20517"/>
                  <a:pt x="10966" y="20544"/>
                  <a:pt x="10920" y="20575"/>
                </a:cubicBezTo>
                <a:cubicBezTo>
                  <a:pt x="10874" y="20606"/>
                  <a:pt x="10803" y="20629"/>
                  <a:pt x="10739" y="20632"/>
                </a:cubicBezTo>
                <a:cubicBezTo>
                  <a:pt x="10674" y="20636"/>
                  <a:pt x="10625" y="20620"/>
                  <a:pt x="10603" y="20606"/>
                </a:cubicBezTo>
                <a:cubicBezTo>
                  <a:pt x="10582" y="20593"/>
                  <a:pt x="10562" y="20572"/>
                  <a:pt x="10545" y="20521"/>
                </a:cubicBezTo>
                <a:cubicBezTo>
                  <a:pt x="10544" y="20518"/>
                  <a:pt x="10537" y="20497"/>
                  <a:pt x="10535" y="20488"/>
                </a:cubicBezTo>
                <a:cubicBezTo>
                  <a:pt x="10531" y="20472"/>
                  <a:pt x="10529" y="20456"/>
                  <a:pt x="10525" y="20440"/>
                </a:cubicBezTo>
                <a:cubicBezTo>
                  <a:pt x="10516" y="20401"/>
                  <a:pt x="10505" y="20363"/>
                  <a:pt x="10496" y="20325"/>
                </a:cubicBezTo>
                <a:cubicBezTo>
                  <a:pt x="10477" y="20248"/>
                  <a:pt x="10457" y="20171"/>
                  <a:pt x="10434" y="20095"/>
                </a:cubicBezTo>
                <a:cubicBezTo>
                  <a:pt x="10072" y="18874"/>
                  <a:pt x="9270" y="17762"/>
                  <a:pt x="8179" y="16951"/>
                </a:cubicBezTo>
                <a:cubicBezTo>
                  <a:pt x="7092" y="16135"/>
                  <a:pt x="5714" y="15623"/>
                  <a:pt x="4293" y="15509"/>
                </a:cubicBezTo>
                <a:cubicBezTo>
                  <a:pt x="3583" y="15451"/>
                  <a:pt x="2864" y="15490"/>
                  <a:pt x="2167" y="15619"/>
                </a:cubicBezTo>
                <a:cubicBezTo>
                  <a:pt x="1992" y="15652"/>
                  <a:pt x="1819" y="15689"/>
                  <a:pt x="1648" y="15732"/>
                </a:cubicBezTo>
                <a:cubicBezTo>
                  <a:pt x="1605" y="15743"/>
                  <a:pt x="1562" y="15755"/>
                  <a:pt x="1519" y="15767"/>
                </a:cubicBezTo>
                <a:cubicBezTo>
                  <a:pt x="1385" y="15804"/>
                  <a:pt x="1252" y="15803"/>
                  <a:pt x="1169" y="15677"/>
                </a:cubicBezTo>
                <a:cubicBezTo>
                  <a:pt x="1064" y="15516"/>
                  <a:pt x="1175" y="15420"/>
                  <a:pt x="1199" y="15401"/>
                </a:cubicBezTo>
                <a:cubicBezTo>
                  <a:pt x="1231" y="15374"/>
                  <a:pt x="1263" y="15347"/>
                  <a:pt x="1296" y="15321"/>
                </a:cubicBezTo>
                <a:cubicBezTo>
                  <a:pt x="1554" y="15104"/>
                  <a:pt x="1794" y="14872"/>
                  <a:pt x="2013" y="14624"/>
                </a:cubicBezTo>
                <a:cubicBezTo>
                  <a:pt x="2451" y="14129"/>
                  <a:pt x="2806" y="13573"/>
                  <a:pt x="3059" y="12985"/>
                </a:cubicBezTo>
                <a:cubicBezTo>
                  <a:pt x="3570" y="11808"/>
                  <a:pt x="3690" y="10516"/>
                  <a:pt x="3374" y="9321"/>
                </a:cubicBezTo>
                <a:cubicBezTo>
                  <a:pt x="3218" y="8723"/>
                  <a:pt x="2957" y="8147"/>
                  <a:pt x="2596" y="7620"/>
                </a:cubicBezTo>
                <a:cubicBezTo>
                  <a:pt x="2237" y="7093"/>
                  <a:pt x="1772" y="6610"/>
                  <a:pt x="1237" y="6202"/>
                </a:cubicBezTo>
                <a:cubicBezTo>
                  <a:pt x="1226" y="6214"/>
                  <a:pt x="1214" y="6225"/>
                  <a:pt x="1202" y="6237"/>
                </a:cubicBezTo>
                <a:lnTo>
                  <a:pt x="1200" y="6237"/>
                </a:lnTo>
                <a:cubicBezTo>
                  <a:pt x="1212" y="6225"/>
                  <a:pt x="1224" y="6213"/>
                  <a:pt x="1235" y="6201"/>
                </a:cubicBezTo>
                <a:cubicBezTo>
                  <a:pt x="1159" y="6143"/>
                  <a:pt x="1110" y="6084"/>
                  <a:pt x="1088" y="6034"/>
                </a:cubicBezTo>
                <a:cubicBezTo>
                  <a:pt x="1066" y="5985"/>
                  <a:pt x="1066" y="5946"/>
                  <a:pt x="1076" y="5912"/>
                </a:cubicBezTo>
                <a:cubicBezTo>
                  <a:pt x="1087" y="5879"/>
                  <a:pt x="1112" y="5849"/>
                  <a:pt x="1144" y="5830"/>
                </a:cubicBezTo>
                <a:cubicBezTo>
                  <a:pt x="1177" y="5812"/>
                  <a:pt x="1215" y="5802"/>
                  <a:pt x="1274" y="5806"/>
                </a:cubicBezTo>
                <a:cubicBezTo>
                  <a:pt x="1304" y="5809"/>
                  <a:pt x="1337" y="5813"/>
                  <a:pt x="1375" y="5827"/>
                </a:cubicBezTo>
                <a:cubicBezTo>
                  <a:pt x="1413" y="5840"/>
                  <a:pt x="1452" y="5854"/>
                  <a:pt x="1490" y="5866"/>
                </a:cubicBezTo>
                <a:cubicBezTo>
                  <a:pt x="1532" y="5880"/>
                  <a:pt x="1573" y="5892"/>
                  <a:pt x="1614" y="5906"/>
                </a:cubicBezTo>
                <a:cubicBezTo>
                  <a:pt x="1783" y="5958"/>
                  <a:pt x="1954" y="6002"/>
                  <a:pt x="2126" y="6039"/>
                </a:cubicBezTo>
                <a:cubicBezTo>
                  <a:pt x="2469" y="6113"/>
                  <a:pt x="2817" y="6157"/>
                  <a:pt x="3166" y="6173"/>
                </a:cubicBezTo>
                <a:cubicBezTo>
                  <a:pt x="4564" y="6236"/>
                  <a:pt x="5943" y="5861"/>
                  <a:pt x="7166" y="5228"/>
                </a:cubicBezTo>
                <a:cubicBezTo>
                  <a:pt x="8399" y="4590"/>
                  <a:pt x="9395" y="3609"/>
                  <a:pt x="9989" y="2465"/>
                </a:cubicBezTo>
                <a:cubicBezTo>
                  <a:pt x="10138" y="2179"/>
                  <a:pt x="10261" y="1883"/>
                  <a:pt x="10360" y="1581"/>
                </a:cubicBezTo>
                <a:cubicBezTo>
                  <a:pt x="10410" y="1429"/>
                  <a:pt x="10452" y="1280"/>
                  <a:pt x="10490" y="1123"/>
                </a:cubicBezTo>
                <a:cubicBezTo>
                  <a:pt x="10494" y="1105"/>
                  <a:pt x="10499" y="1087"/>
                  <a:pt x="10504" y="1069"/>
                </a:cubicBezTo>
                <a:cubicBezTo>
                  <a:pt x="10505" y="1064"/>
                  <a:pt x="10506" y="1059"/>
                  <a:pt x="10508" y="1054"/>
                </a:cubicBezTo>
                <a:cubicBezTo>
                  <a:pt x="10508" y="1051"/>
                  <a:pt x="10509" y="1048"/>
                  <a:pt x="10510" y="1045"/>
                </a:cubicBezTo>
                <a:cubicBezTo>
                  <a:pt x="10513" y="1036"/>
                  <a:pt x="10516" y="1028"/>
                  <a:pt x="10519" y="1021"/>
                </a:cubicBezTo>
                <a:cubicBezTo>
                  <a:pt x="10527" y="1008"/>
                  <a:pt x="10534" y="999"/>
                  <a:pt x="10547" y="989"/>
                </a:cubicBezTo>
                <a:cubicBezTo>
                  <a:pt x="10570" y="968"/>
                  <a:pt x="10623" y="945"/>
                  <a:pt x="10690" y="939"/>
                </a:cubicBezTo>
                <a:close/>
              </a:path>
            </a:pathLst>
          </a:custGeom>
          <a:solidFill>
            <a:srgbClr val="FFFFFF">
              <a:lumMod val="95000"/>
            </a:srgbClr>
          </a:solidFill>
        </p:spPr>
        <p:txBody>
          <a:bodyPr vert="horz" wrap="square" lIns="91440" tIns="45720" rIns="91440" bIns="45720" anchor="ctr">
            <a:normAutofit/>
          </a:bodyPr>
          <a:lstStyle/>
          <a:p>
            <a:pPr marL="0" algn="ctr"/>
            <a:endParaRPr/>
          </a:p>
        </p:txBody>
      </p:sp>
      <p:sp>
        <p:nvSpPr>
          <p:cNvPr id="10" name="AutoShape 10"/>
          <p:cNvSpPr/>
          <p:nvPr/>
        </p:nvSpPr>
        <p:spPr>
          <a:xfrm>
            <a:off x="6797317" y="2643561"/>
            <a:ext cx="597558" cy="571436"/>
          </a:xfrm>
          <a:prstGeom prst="ellipse">
            <a:avLst/>
          </a:prstGeom>
          <a:gradFill>
            <a:gsLst>
              <a:gs pos="0">
                <a:srgbClr val="DC5DC2"/>
              </a:gs>
              <a:gs pos="68000">
                <a:srgbClr val="6BA7E8"/>
              </a:gs>
              <a:gs pos="100000">
                <a:srgbClr val="2851B6"/>
              </a:gs>
            </a:gsLst>
            <a:lin ang="16200000"/>
          </a:gradFill>
          <a:ln cap="flat" cmpd="sng">
            <a:prstDash val="solid"/>
          </a:ln>
        </p:spPr>
        <p:txBody>
          <a:bodyPr vert="horz" wrap="square" lIns="91440" tIns="45720" rIns="91440" bIns="45720" anchor="ctr">
            <a:normAutofit/>
          </a:bodyPr>
          <a:lstStyle/>
          <a:p>
            <a:pPr marL="0" algn="ctr"/>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afterEffect">
                                  <p:stCondLst>
                                    <p:cond delay="0"/>
                                  </p:stCondLst>
                                  <p:childTnLst>
                                    <p:animEffect transition="in" filter="strips(upRight)">
                                      <p:cBhvr>
                                        <p:cTn id="6" dur="500"/>
                                        <p:tgtEl>
                                          <p:spTgt spid="4"/>
                                        </p:tgtEl>
                                      </p:cBhvr>
                                    </p:animEffect>
                                    <p:set>
                                      <p:cBhvr>
                                        <p:cTn id="7" dur="500" fill="hold">
                                          <p:stCondLst>
                                            <p:cond delay="0"/>
                                          </p:stCondLst>
                                        </p:cTn>
                                        <p:tgtEl>
                                          <p:spTgt spid="4"/>
                                        </p:tgtEl>
                                        <p:attrNameLst>
                                          <p:attrName>style.visibility</p:attrName>
                                        </p:attrNameLst>
                                      </p:cBhvr>
                                      <p:to>
                                        <p:strVal val="visible"/>
                                      </p:to>
                                    </p:set>
                                  </p:childTnLst>
                                </p:cTn>
                              </p:par>
                              <p:par>
                                <p:cTn id="8" presetID="23" presetClass="entr" presetSubtype="36" fill="hold" nodeType="afterEffect">
                                  <p:stCondLst>
                                    <p:cond delay="0"/>
                                  </p:stCondLst>
                                  <p:childTnLst>
                                    <p:anim calcmode="lin" valueType="num">
                                      <p:cBhvr>
                                        <p:cTn id="9" dur="500" fill="hold"/>
                                        <p:tgtEl>
                                          <p:spTgt spid="5"/>
                                        </p:tgtEl>
                                        <p:attrNameLst>
                                          <p:attrName>ppt_w</p:attrName>
                                        </p:attrNameLst>
                                      </p:cBhvr>
                                      <p:tavLst>
                                        <p:tav tm="0">
                                          <p:val>
                                            <p:strVal val="(6*min(max(#ppt_w*#ppt_h,.3),1)-7.4)/-.7*#ppt_w"/>
                                          </p:val>
                                        </p:tav>
                                        <p:tav tm="100000">
                                          <p:val>
                                            <p:strVal val="#ppt_w"/>
                                          </p:val>
                                        </p:tav>
                                      </p:tavLst>
                                    </p:anim>
                                    <p:anim calcmode="lin" valueType="num">
                                      <p:cBhvr>
                                        <p:cTn id="10" dur="500" fill="hold"/>
                                        <p:tgtEl>
                                          <p:spTgt spid="5"/>
                                        </p:tgtEl>
                                        <p:attrNameLst>
                                          <p:attrName>ppt_h</p:attrName>
                                        </p:attrNameLst>
                                      </p:cBhvr>
                                      <p:tavLst>
                                        <p:tav tm="0">
                                          <p:val>
                                            <p:strVal val="(6*min(max(#ppt_w*#ppt_h,.3),1)-7.4)/-.7*#ppt_h"/>
                                          </p:val>
                                        </p:tav>
                                        <p:tav tm="100000">
                                          <p:val>
                                            <p:strVal val="#ppt_h"/>
                                          </p:val>
                                        </p:tav>
                                      </p:tavLst>
                                    </p:anim>
                                    <p:anim calcmode="lin" valueType="num">
                                      <p:cBhvr>
                                        <p:cTn id="11" dur="500" fill="hold"/>
                                        <p:tgtEl>
                                          <p:spTgt spid="5"/>
                                        </p:tgtEl>
                                        <p:attrNameLst>
                                          <p:attrName>ppt_x</p:attrName>
                                        </p:attrNameLst>
                                      </p:cBhvr>
                                      <p:tavLst>
                                        <p:tav tm="0">
                                          <p:val>
                                            <p:fltVal val="0.5"/>
                                          </p:val>
                                        </p:tav>
                                        <p:tav tm="100000">
                                          <p:val>
                                            <p:strVal val="#ppt_x"/>
                                          </p:val>
                                        </p:tav>
                                      </p:tavLst>
                                    </p:anim>
                                    <p:anim calcmode="lin" valueType="num">
                                      <p:cBhvr>
                                        <p:cTn id="12" dur="500" fill="hold"/>
                                        <p:tgtEl>
                                          <p:spTgt spid="5"/>
                                        </p:tgtEl>
                                        <p:attrNameLst>
                                          <p:attrName>ppt_y</p:attrName>
                                        </p:attrNameLst>
                                      </p:cBhvr>
                                      <p:tavLst>
                                        <p:tav tm="0">
                                          <p:val>
                                            <p:strVal val="1+(6*min(max(#ppt_w*#ppt_h,.3),1)-7.4)/-.7*#ppt_h/2"/>
                                          </p:val>
                                        </p:tav>
                                        <p:tav tm="100000">
                                          <p:val>
                                            <p:strVal val="#ppt_y"/>
                                          </p:val>
                                        </p:tav>
                                      </p:tavLst>
                                    </p:anim>
                                    <p:set>
                                      <p:cBhvr>
                                        <p:cTn id="13" dur="500" fill="hold">
                                          <p:stCondLst>
                                            <p:cond delay="0"/>
                                          </p:stCondLst>
                                        </p:cTn>
                                        <p:tgtEl>
                                          <p:spTgt spid="5"/>
                                        </p:tgtEl>
                                        <p:attrNameLst>
                                          <p:attrName>style.visibility</p:attrName>
                                        </p:attrNameLst>
                                      </p:cBhvr>
                                      <p:to>
                                        <p:strVal val="visible"/>
                                      </p:to>
                                    </p:set>
                                  </p:childTnLst>
                                </p:cTn>
                              </p:par>
                              <p:par>
                                <p:cTn id="14" presetID="50" presetClass="entr" presetSubtype="0" fill="hold" nodeType="afterEffect">
                                  <p:stCondLst>
                                    <p:cond delay="0"/>
                                  </p:stCondLst>
                                  <p:childTnLst>
                                    <p:anim calcmode="lin" valueType="num">
                                      <p:cBhvr>
                                        <p:cTn id="15" dur="1000" fill="hold"/>
                                        <p:tgtEl>
                                          <p:spTgt spid="6"/>
                                        </p:tgtEl>
                                        <p:attrNameLst>
                                          <p:attrName>ppt_w</p:attrName>
                                        </p:attrNameLst>
                                      </p:cBhvr>
                                      <p:tavLst>
                                        <p:tav tm="0">
                                          <p:val>
                                            <p:strVal val="#ppt_w+.3"/>
                                          </p:val>
                                        </p:tav>
                                        <p:tav tm="100000">
                                          <p:val>
                                            <p:strVal val="#ppt_w"/>
                                          </p:val>
                                        </p:tav>
                                      </p:tavLst>
                                    </p:anim>
                                    <p:anim calcmode="lin" valueType="num">
                                      <p:cBhvr>
                                        <p:cTn id="16" dur="1000" fill="hold"/>
                                        <p:tgtEl>
                                          <p:spTgt spid="6"/>
                                        </p:tgtEl>
                                        <p:attrNameLst>
                                          <p:attrName>ppt_h</p:attrName>
                                        </p:attrNameLst>
                                      </p:cBhvr>
                                      <p:tavLst>
                                        <p:tav tm="0">
                                          <p:val>
                                            <p:strVal val="#ppt_h"/>
                                          </p:val>
                                        </p:tav>
                                        <p:tav tm="100000">
                                          <p:val>
                                            <p:strVal val="#ppt_h"/>
                                          </p:val>
                                        </p:tav>
                                      </p:tavLst>
                                    </p:anim>
                                    <p:animEffect transition="in" filter="fade">
                                      <p:cBhvr>
                                        <p:cTn id="17" dur="1000"/>
                                        <p:tgtEl>
                                          <p:spTgt spid="6"/>
                                        </p:tgtEl>
                                      </p:cBhvr>
                                    </p:animEffect>
                                    <p:set>
                                      <p:cBhvr>
                                        <p:cTn id="18" dur="1" fill="hold">
                                          <p:stCondLst>
                                            <p:cond delay="0"/>
                                          </p:stCondLst>
                                        </p:cTn>
                                        <p:tgtEl>
                                          <p:spTgt spid="6"/>
                                        </p:tgtEl>
                                        <p:attrNameLst>
                                          <p:attrName>style.visibility</p:attrName>
                                        </p:attrNameLst>
                                      </p:cBhvr>
                                      <p:to>
                                        <p:strVal val="visible"/>
                                      </p:to>
                                    </p:set>
                                  </p:childTnLst>
                                </p:cTn>
                              </p:par>
                              <p:par>
                                <p:cTn id="19" presetID="41" presetClass="entr" presetSubtype="0" fill="hold" grpId="0" nodeType="afterEffect">
                                  <p:stCondLst>
                                    <p:cond delay="0"/>
                                  </p:stCondLst>
                                  <p:iterate type="lt">
                                    <p:tmPct val="10000"/>
                                  </p:iterate>
                                  <p:childTnLst>
                                    <p:anim calcmode="lin" valueType="num">
                                      <p:cBhvr>
                                        <p:cTn id="20" dur="1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1" dur="1000" fill="hold"/>
                                        <p:tgtEl>
                                          <p:spTgt spid="7"/>
                                        </p:tgtEl>
                                        <p:attrNameLst>
                                          <p:attrName>ppt_y</p:attrName>
                                        </p:attrNameLst>
                                      </p:cBhvr>
                                      <p:tavLst>
                                        <p:tav tm="0">
                                          <p:val>
                                            <p:strVal val="#ppt_y"/>
                                          </p:val>
                                        </p:tav>
                                        <p:tav tm="100000">
                                          <p:val>
                                            <p:strVal val="#ppt_y"/>
                                          </p:val>
                                        </p:tav>
                                      </p:tavLst>
                                    </p:anim>
                                    <p:anim calcmode="lin" valueType="num">
                                      <p:cBhvr>
                                        <p:cTn id="22" dur="1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3" dur="1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1000" tmFilter="0,0; .5, 1; 1, 1"/>
                                        <p:tgtEl>
                                          <p:spTgt spid="7"/>
                                        </p:tgtEl>
                                      </p:cBhvr>
                                    </p:animEffect>
                                    <p:set>
                                      <p:cBhvr>
                                        <p:cTn id="25" dur="1000" fill="hold">
                                          <p:stCondLst>
                                            <p:cond delay="0"/>
                                          </p:stCondLst>
                                        </p:cTn>
                                        <p:tgtEl>
                                          <p:spTgt spid="7"/>
                                        </p:tgtEl>
                                        <p:attrNameLst>
                                          <p:attrName>style.visibility</p:attrName>
                                        </p:attrNameLst>
                                      </p:cBhvr>
                                      <p:to>
                                        <p:strVal val="visible"/>
                                      </p:to>
                                    </p:set>
                                  </p:childTnLst>
                                </p:cTn>
                              </p:par>
                              <p:par>
                                <p:cTn id="26" presetID="5" presetClass="entr" presetSubtype="5" fill="hold" nodeType="afterEffect">
                                  <p:stCondLst>
                                    <p:cond delay="0"/>
                                  </p:stCondLst>
                                  <p:childTnLst>
                                    <p:animEffect transition="in" filter="checkerboard(down)">
                                      <p:cBhvr>
                                        <p:cTn id="27" dur="1000"/>
                                        <p:tgtEl>
                                          <p:spTgt spid="8"/>
                                        </p:tgtEl>
                                      </p:cBhvr>
                                    </p:animEffect>
                                    <p:set>
                                      <p:cBhvr>
                                        <p:cTn id="28" dur="1000"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AutoShape 9"/>
          <p:cNvSpPr/>
          <p:nvPr/>
        </p:nvSpPr>
        <p:spPr>
          <a:xfrm rot="8100000">
            <a:off x="10416331" y="5088352"/>
            <a:ext cx="137666" cy="137666"/>
          </a:xfrm>
          <a:prstGeom prst="halfFrame">
            <a:avLst>
              <a:gd name="adj1" fmla="val 11987"/>
              <a:gd name="adj2" fmla="val 10920"/>
            </a:avLst>
          </a:prstGeom>
          <a:solidFill>
            <a:srgbClr val="FFFFFF"/>
          </a:solidFill>
          <a:ln w="12700" cap="flat" cmpd="sng">
            <a:solidFill>
              <a:srgbClr val="000000"/>
            </a:solidFill>
            <a:prstDash val="solid"/>
          </a:ln>
        </p:spPr>
        <p:txBody>
          <a:bodyPr vert="horz" wrap="square" lIns="91440" tIns="45720" rIns="91440" bIns="45720" anchor="ctr">
            <a:normAutofit fontScale="25000" lnSpcReduction="20000"/>
          </a:bodyPr>
          <a:lstStyle/>
          <a:p>
            <a:pPr marL="0" algn="ctr"/>
            <a:endParaRPr/>
          </a:p>
        </p:txBody>
      </p:sp>
      <p:sp>
        <p:nvSpPr>
          <p:cNvPr id="14" name="TextBox 13">
            <a:extLst>
              <a:ext uri="{FF2B5EF4-FFF2-40B4-BE49-F238E27FC236}">
                <a16:creationId xmlns:a16="http://schemas.microsoft.com/office/drawing/2014/main" id="{EF1D6112-D969-98F3-94B4-518672C0089F}"/>
              </a:ext>
            </a:extLst>
          </p:cNvPr>
          <p:cNvSpPr txBox="1"/>
          <p:nvPr/>
        </p:nvSpPr>
        <p:spPr>
          <a:xfrm>
            <a:off x="5181600" y="2516828"/>
            <a:ext cx="1828800" cy="369332"/>
          </a:xfrm>
          <a:prstGeom prst="rect">
            <a:avLst/>
          </a:prstGeom>
          <a:noFill/>
        </p:spPr>
        <p:txBody>
          <a:bodyPr wrap="square" rtlCol="0">
            <a:spAutoFit/>
          </a:bodyPr>
          <a:lstStyle/>
          <a:p>
            <a:pPr algn="l"/>
            <a:endParaRPr lang="en-US" dirty="0">
              <a:solidFill>
                <a:schemeClr val="accent5">
                  <a:lumMod val="20000"/>
                  <a:lumOff val="80000"/>
                </a:schemeClr>
              </a:solidFill>
            </a:endParaRPr>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5.jpeg"/>
          <p:cNvPicPr>
            <a:picLocks noChangeAspect="1"/>
          </p:cNvPicPr>
          <p:nvPr/>
        </p:nvPicPr>
        <p:blipFill>
          <a:blip r:embed="rId2"/>
          <a:srcRect/>
          <a:stretch>
            <a:fillRect/>
          </a:stretch>
        </p:blipFill>
        <p:spPr>
          <a:xfrm rot="10800000">
            <a:off x="0" y="-106951"/>
            <a:ext cx="12192000" cy="6858000"/>
          </a:xfrm>
          <a:prstGeom prst="rect">
            <a:avLst/>
          </a:prstGeom>
        </p:spPr>
      </p:pic>
      <p:pic>
        <p:nvPicPr>
          <p:cNvPr id="3" name="image6.png"/>
          <p:cNvPicPr>
            <a:picLocks noChangeAspect="1"/>
          </p:cNvPicPr>
          <p:nvPr/>
        </p:nvPicPr>
        <p:blipFill>
          <a:blip r:embed="rId3"/>
          <a:srcRect/>
          <a:stretch>
            <a:fillRect/>
          </a:stretch>
        </p:blipFill>
        <p:spPr>
          <a:xfrm>
            <a:off x="10012680" y="4312920"/>
            <a:ext cx="1386840" cy="1661160"/>
          </a:xfrm>
          <a:prstGeom prst="rect">
            <a:avLst/>
          </a:prstGeom>
        </p:spPr>
      </p:pic>
      <p:pic>
        <p:nvPicPr>
          <p:cNvPr id="4" name="image7.png"/>
          <p:cNvPicPr>
            <a:picLocks noChangeAspect="1"/>
          </p:cNvPicPr>
          <p:nvPr/>
        </p:nvPicPr>
        <p:blipFill>
          <a:blip r:embed="rId4"/>
          <a:srcRect/>
          <a:stretch>
            <a:fillRect/>
          </a:stretch>
        </p:blipFill>
        <p:spPr>
          <a:xfrm rot="13365612">
            <a:off x="8326577" y="981825"/>
            <a:ext cx="2610205" cy="3126509"/>
          </a:xfrm>
          <a:prstGeom prst="rect">
            <a:avLst/>
          </a:prstGeom>
        </p:spPr>
      </p:pic>
      <p:sp>
        <p:nvSpPr>
          <p:cNvPr id="5" name="TextBox 5"/>
          <p:cNvSpPr txBox="1"/>
          <p:nvPr/>
        </p:nvSpPr>
        <p:spPr>
          <a:xfrm>
            <a:off x="7548236" y="3982164"/>
            <a:ext cx="2083443" cy="2215991"/>
          </a:xfrm>
          <a:prstGeom prst="rect">
            <a:avLst/>
          </a:prstGeom>
          <a:noFill/>
        </p:spPr>
        <p:txBody>
          <a:bodyPr vert="horz" wrap="square" lIns="91440" tIns="45720" rIns="91440" bIns="45720" rtlCol="0" anchor="t">
            <a:spAutoFit/>
          </a:bodyPr>
          <a:lstStyle/>
          <a:p>
            <a:pPr marL="0" algn="l">
              <a:defRPr/>
            </a:pPr>
            <a:r>
              <a:rPr lang="en-US" sz="13800" b="1" i="0" u="none" baseline="0">
                <a:solidFill>
                  <a:srgbClr val="FFFFFF"/>
                </a:solidFill>
                <a:effectLst>
                  <a:outerShdw blurRad="38100" dist="38100" dir="2700000" algn="tl">
                    <a:srgbClr val="000000">
                      <a:alpha val="43137"/>
                    </a:srgbClr>
                  </a:outerShdw>
                </a:effectLst>
                <a:latin typeface="MingLiU_HKSCS-ExtB"/>
                <a:ea typeface="MingLiU_HKSCS-ExtB"/>
              </a:rPr>
              <a:t>01.</a:t>
            </a:r>
            <a:endParaRPr lang="en-US" sz="1100"/>
          </a:p>
        </p:txBody>
      </p:sp>
      <p:grpSp>
        <p:nvGrpSpPr>
          <p:cNvPr id="6" name="Group 6"/>
          <p:cNvGrpSpPr/>
          <p:nvPr/>
        </p:nvGrpSpPr>
        <p:grpSpPr>
          <a:xfrm rot="5400000">
            <a:off x="1400642" y="3212090"/>
            <a:ext cx="960698" cy="219918"/>
            <a:chOff x="1026290" y="5707476"/>
            <a:chExt cx="960698" cy="219918"/>
          </a:xfrm>
          <a:solidFill>
            <a:srgbClr val="FFFFFF"/>
          </a:solidFill>
        </p:grpSpPr>
        <p:sp>
          <p:nvSpPr>
            <p:cNvPr id="7" name="AutoShape 7"/>
            <p:cNvSpPr/>
            <p:nvPr/>
          </p:nvSpPr>
          <p:spPr>
            <a:xfrm>
              <a:off x="102629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8" name="AutoShape 8"/>
            <p:cNvSpPr/>
            <p:nvPr/>
          </p:nvSpPr>
          <p:spPr>
            <a:xfrm>
              <a:off x="139668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9" name="AutoShape 9"/>
            <p:cNvSpPr/>
            <p:nvPr/>
          </p:nvSpPr>
          <p:spPr>
            <a:xfrm>
              <a:off x="176707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grpSp>
      <p:sp>
        <p:nvSpPr>
          <p:cNvPr id="10" name="TextBox 10"/>
          <p:cNvSpPr txBox="1"/>
          <p:nvPr/>
        </p:nvSpPr>
        <p:spPr>
          <a:xfrm>
            <a:off x="2436447" y="3479232"/>
            <a:ext cx="7576233" cy="646331"/>
          </a:xfrm>
          <a:prstGeom prst="rect">
            <a:avLst/>
          </a:prstGeom>
          <a:noFill/>
        </p:spPr>
        <p:txBody>
          <a:bodyPr vert="horz" wrap="square" lIns="91440" tIns="45720" rIns="91440" bIns="45720" rtlCol="0" anchor="t">
            <a:spAutoFit/>
          </a:bodyPr>
          <a:lstStyle/>
          <a:p>
            <a:pPr marL="0" algn="ctr">
              <a:defRPr/>
            </a:pPr>
            <a:r>
              <a:rPr lang="zh-CN" altLang="en-US" sz="3600" b="1" i="0" u="none" baseline="0">
                <a:solidFill>
                  <a:srgbClr val="FFFFFF"/>
                </a:solidFill>
                <a:effectLst>
                  <a:outerShdw blurRad="38100" dist="38100" dir="2700000" algn="tl">
                    <a:srgbClr val="000000">
                      <a:alpha val="43137"/>
                    </a:srgbClr>
                  </a:outerShdw>
                </a:effectLst>
                <a:latin typeface="三极准柔宋"/>
                <a:ea typeface="三极准柔宋"/>
              </a:rPr>
              <a:t>Project Overview</a:t>
            </a:r>
            <a:endParaRPr lang="en-US" sz="1100"/>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afterEffect">
                                  <p:stCondLst>
                                    <p:cond delay="0"/>
                                  </p:stCondLst>
                                  <p:childTnLst>
                                    <p:animEffect transition="in" filter="box(in)">
                                      <p:cBhvr>
                                        <p:cTn id="6" dur="1000"/>
                                        <p:tgtEl>
                                          <p:spTgt spid="5"/>
                                        </p:tgtEl>
                                      </p:cBhvr>
                                    </p:animEffect>
                                    <p:set>
                                      <p:cBhvr>
                                        <p:cTn id="7" dur="1000" fill="hold">
                                          <p:stCondLst>
                                            <p:cond delay="0"/>
                                          </p:stCondLst>
                                        </p:cTn>
                                        <p:tgtEl>
                                          <p:spTgt spid="5"/>
                                        </p:tgtEl>
                                        <p:attrNameLst>
                                          <p:attrName>style.visibility</p:attrName>
                                        </p:attrNameLst>
                                      </p:cBhvr>
                                      <p:to>
                                        <p:strVal val="visible"/>
                                      </p:to>
                                    </p:set>
                                  </p:childTnLst>
                                </p:cTn>
                              </p:par>
                              <p:par>
                                <p:cTn id="8" presetID="19" presetClass="entr" presetSubtype="10" fill="hold" nodeType="afterEffect">
                                  <p:stCondLst>
                                    <p:cond delay="0"/>
                                  </p:stCondLst>
                                  <p:childTnLst>
                                    <p:anim calcmode="lin" valueType="num">
                                      <p:cBhvr>
                                        <p:cTn id="9" dur="2000" fill="hold"/>
                                        <p:tgtEl>
                                          <p:spTgt spid="10"/>
                                        </p:tgtEl>
                                        <p:attrNameLst>
                                          <p:attrName>ppt_w</p:attrName>
                                        </p:attrNameLst>
                                      </p:cBhvr>
                                      <p:tavLst>
                                        <p:tav tm="0" fmla="#ppt_w*sin(2.5*pi*$)">
                                          <p:val>
                                            <p:fltVal val="0"/>
                                          </p:val>
                                        </p:tav>
                                        <p:tav tm="100000">
                                          <p:val>
                                            <p:fltVal val="1"/>
                                          </p:val>
                                        </p:tav>
                                      </p:tavLst>
                                    </p:anim>
                                    <p:anim calcmode="lin" valueType="num">
                                      <p:cBhvr>
                                        <p:cTn id="10" dur="2000" fill="hold"/>
                                        <p:tgtEl>
                                          <p:spTgt spid="10"/>
                                        </p:tgtEl>
                                        <p:attrNameLst>
                                          <p:attrName>ppt_h</p:attrName>
                                        </p:attrNameLst>
                                      </p:cBhvr>
                                      <p:tavLst>
                                        <p:tav tm="0">
                                          <p:val>
                                            <p:strVal val="#ppt_h"/>
                                          </p:val>
                                        </p:tav>
                                        <p:tav tm="100000">
                                          <p:val>
                                            <p:strVal val="#ppt_h"/>
                                          </p:val>
                                        </p:tav>
                                      </p:tavLst>
                                    </p:anim>
                                    <p:set>
                                      <p:cBhvr>
                                        <p:cTn id="11" dur="2000"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947795" y="1465422"/>
            <a:ext cx="3571099" cy="4364031"/>
          </a:xfrm>
          <a:prstGeom prst="rect">
            <a:avLst/>
          </a:prstGeom>
          <a:blipFill>
            <a:blip r:embed="rId2"/>
            <a:srcRect/>
            <a:stretch>
              <a:fillRect t="-11404" b="-11341"/>
            </a:stretch>
          </a:blipFill>
          <a:ln cap="flat">
            <a:prstDash val="solid"/>
          </a:ln>
        </p:spPr>
        <p:txBody>
          <a:bodyPr vert="horz" wrap="square" lIns="91440" tIns="45720" rIns="91440" bIns="45720" anchor="ctr">
            <a:normAutofit/>
          </a:bodyPr>
          <a:lstStyle/>
          <a:p>
            <a:pPr marL="0" algn="ctr"/>
            <a:endParaRPr/>
          </a:p>
        </p:txBody>
      </p:sp>
      <p:sp>
        <p:nvSpPr>
          <p:cNvPr id="3" name="AutoShape 3"/>
          <p:cNvSpPr/>
          <p:nvPr/>
        </p:nvSpPr>
        <p:spPr>
          <a:xfrm>
            <a:off x="4168827" y="1465421"/>
            <a:ext cx="350068" cy="4376763"/>
          </a:xfrm>
          <a:prstGeom prst="rect">
            <a:avLst/>
          </a:prstGeom>
          <a:solidFill>
            <a:srgbClr val="000000">
              <a:alpha val="70000"/>
            </a:srgbClr>
          </a:solidFill>
          <a:ln cap="flat" cmpd="sng">
            <a:prstDash val="solid"/>
          </a:ln>
        </p:spPr>
        <p:txBody>
          <a:bodyPr vert="horz" wrap="square" lIns="91440" tIns="45720" rIns="91440" bIns="45720" anchor="ctr">
            <a:normAutofit/>
          </a:bodyPr>
          <a:lstStyle/>
          <a:p>
            <a:pPr marL="0" algn="ctr"/>
            <a:endParaRPr/>
          </a:p>
        </p:txBody>
      </p:sp>
      <p:cxnSp>
        <p:nvCxnSpPr>
          <p:cNvPr id="4" name="Connector 4"/>
          <p:cNvCxnSpPr/>
          <p:nvPr/>
        </p:nvCxnSpPr>
        <p:spPr>
          <a:xfrm>
            <a:off x="4716487" y="1700915"/>
            <a:ext cx="1521666" cy="0"/>
          </a:xfrm>
          <a:prstGeom prst="line">
            <a:avLst/>
          </a:prstGeom>
          <a:ln w="6350" cap="flat" cmpd="sng">
            <a:solidFill>
              <a:srgbClr val="FFFFFF"/>
            </a:solidFill>
            <a:prstDash val="solid"/>
            <a:tailEnd type="oval" w="lg" len="lg"/>
          </a:ln>
        </p:spPr>
      </p:cxnSp>
      <p:sp>
        <p:nvSpPr>
          <p:cNvPr id="5" name="AutoShape 5"/>
          <p:cNvSpPr/>
          <p:nvPr/>
        </p:nvSpPr>
        <p:spPr>
          <a:xfrm>
            <a:off x="4310443" y="1465420"/>
            <a:ext cx="476462" cy="476460"/>
          </a:xfrm>
          <a:prstGeom prst="ellipse">
            <a:avLst/>
          </a:prstGeom>
          <a:gradFill>
            <a:gsLst>
              <a:gs pos="0">
                <a:srgbClr val="DC5DC2"/>
              </a:gs>
              <a:gs pos="68000">
                <a:srgbClr val="6BA7E8"/>
              </a:gs>
              <a:gs pos="100000">
                <a:srgbClr val="2851B6"/>
              </a:gs>
            </a:gsLst>
            <a:lin ang="16200000"/>
          </a:gradFill>
          <a:ln w="28575" cap="flat" cmpd="sng">
            <a:solidFill>
              <a:srgbClr val="FFFFFF"/>
            </a:solidFill>
            <a:prstDash val="solid"/>
          </a:ln>
        </p:spPr>
        <p:txBody>
          <a:bodyPr vert="horz" wrap="square" lIns="91440" tIns="45720" rIns="91440" bIns="45720" anchor="ctr">
            <a:normAutofit/>
          </a:bodyPr>
          <a:lstStyle/>
          <a:p>
            <a:pPr marL="0" algn="ctr"/>
            <a:endParaRPr/>
          </a:p>
        </p:txBody>
      </p:sp>
      <p:sp>
        <p:nvSpPr>
          <p:cNvPr id="6" name="Freeform 6"/>
          <p:cNvSpPr/>
          <p:nvPr/>
        </p:nvSpPr>
        <p:spPr>
          <a:xfrm>
            <a:off x="4461147" y="1613389"/>
            <a:ext cx="175052" cy="175052"/>
          </a:xfrm>
          <a:custGeom>
            <a:avLst/>
            <a:gdLst/>
            <a:ahLst/>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p:spPr>
        <p:txBody>
          <a:bodyPr vert="horz" wrap="square" lIns="91440" tIns="45720" rIns="91440" bIns="45720" anchor="ctr">
            <a:normAutofit/>
          </a:bodyPr>
          <a:lstStyle/>
          <a:p>
            <a:pPr marL="0" algn="ctr"/>
            <a:endParaRPr/>
          </a:p>
        </p:txBody>
      </p:sp>
      <p:cxnSp>
        <p:nvCxnSpPr>
          <p:cNvPr id="7" name="Connector 7"/>
          <p:cNvCxnSpPr/>
          <p:nvPr/>
        </p:nvCxnSpPr>
        <p:spPr>
          <a:xfrm>
            <a:off x="4727632" y="3148001"/>
            <a:ext cx="3113007" cy="0"/>
          </a:xfrm>
          <a:prstGeom prst="line">
            <a:avLst/>
          </a:prstGeom>
          <a:ln w="6350" cap="flat" cmpd="sng">
            <a:solidFill>
              <a:srgbClr val="000000">
                <a:lumMod val="50000"/>
                <a:lumOff val="50000"/>
              </a:srgbClr>
            </a:solidFill>
            <a:prstDash val="solid"/>
            <a:tailEnd type="oval" w="lg" len="lg"/>
          </a:ln>
        </p:spPr>
      </p:cxnSp>
      <p:sp>
        <p:nvSpPr>
          <p:cNvPr id="8" name="AutoShape 8"/>
          <p:cNvSpPr/>
          <p:nvPr/>
        </p:nvSpPr>
        <p:spPr>
          <a:xfrm>
            <a:off x="4316257" y="2927001"/>
            <a:ext cx="476461" cy="476460"/>
          </a:xfrm>
          <a:prstGeom prst="ellipse">
            <a:avLst/>
          </a:prstGeom>
          <a:gradFill>
            <a:gsLst>
              <a:gs pos="0">
                <a:srgbClr val="DC5DC2"/>
              </a:gs>
              <a:gs pos="68000">
                <a:srgbClr val="6BA7E8"/>
              </a:gs>
              <a:gs pos="100000">
                <a:srgbClr val="2851B6"/>
              </a:gs>
            </a:gsLst>
            <a:lin ang="16200000"/>
          </a:gradFill>
          <a:ln w="28575" cap="flat" cmpd="sng">
            <a:solidFill>
              <a:srgbClr val="FFFFFF"/>
            </a:solidFill>
            <a:prstDash val="solid"/>
          </a:ln>
        </p:spPr>
        <p:txBody>
          <a:bodyPr vert="horz" wrap="square" lIns="91440" tIns="45720" rIns="91440" bIns="45720" anchor="ctr">
            <a:normAutofit/>
          </a:bodyPr>
          <a:lstStyle/>
          <a:p>
            <a:pPr marL="0" algn="ctr"/>
            <a:endParaRPr/>
          </a:p>
        </p:txBody>
      </p:sp>
      <p:sp>
        <p:nvSpPr>
          <p:cNvPr id="9" name="Freeform 9"/>
          <p:cNvSpPr/>
          <p:nvPr/>
        </p:nvSpPr>
        <p:spPr>
          <a:xfrm>
            <a:off x="4422294" y="3058697"/>
            <a:ext cx="252761" cy="218068"/>
          </a:xfrm>
          <a:custGeom>
            <a:avLst/>
            <a:gdLst/>
            <a:ahLst/>
            <a:cxnLst/>
            <a:rect l="l" t="t" r="r" b="b"/>
            <a:pathLst>
              <a:path w="331788" h="286251">
                <a:moveTo>
                  <a:pt x="19050" y="213226"/>
                </a:moveTo>
                <a:lnTo>
                  <a:pt x="151105" y="213226"/>
                </a:lnTo>
                <a:cubicBezTo>
                  <a:pt x="151105" y="213226"/>
                  <a:pt x="151105" y="213226"/>
                  <a:pt x="151105" y="278564"/>
                </a:cubicBezTo>
                <a:cubicBezTo>
                  <a:pt x="151105" y="281126"/>
                  <a:pt x="152400" y="283689"/>
                  <a:pt x="152400" y="286251"/>
                </a:cubicBezTo>
                <a:cubicBezTo>
                  <a:pt x="152400" y="286251"/>
                  <a:pt x="152400" y="286251"/>
                  <a:pt x="25523" y="286251"/>
                </a:cubicBezTo>
                <a:cubicBezTo>
                  <a:pt x="21639" y="286251"/>
                  <a:pt x="19050" y="282408"/>
                  <a:pt x="19050" y="278564"/>
                </a:cubicBezTo>
                <a:cubicBezTo>
                  <a:pt x="19050" y="278564"/>
                  <a:pt x="19050" y="278564"/>
                  <a:pt x="19050" y="213226"/>
                </a:cubicBezTo>
                <a:close/>
                <a:moveTo>
                  <a:pt x="185265" y="165601"/>
                </a:moveTo>
                <a:lnTo>
                  <a:pt x="308448" y="165601"/>
                </a:lnTo>
                <a:cubicBezTo>
                  <a:pt x="309745" y="165601"/>
                  <a:pt x="312338" y="165601"/>
                  <a:pt x="313635" y="165601"/>
                </a:cubicBezTo>
                <a:cubicBezTo>
                  <a:pt x="324008" y="168168"/>
                  <a:pt x="331788" y="177153"/>
                  <a:pt x="331788" y="187421"/>
                </a:cubicBezTo>
                <a:cubicBezTo>
                  <a:pt x="331788" y="187421"/>
                  <a:pt x="331788" y="187421"/>
                  <a:pt x="331788" y="278550"/>
                </a:cubicBezTo>
                <a:cubicBezTo>
                  <a:pt x="331788" y="282401"/>
                  <a:pt x="327898" y="286251"/>
                  <a:pt x="324008" y="286251"/>
                </a:cubicBezTo>
                <a:cubicBezTo>
                  <a:pt x="324008" y="286251"/>
                  <a:pt x="324008" y="286251"/>
                  <a:pt x="169705" y="286251"/>
                </a:cubicBezTo>
                <a:cubicBezTo>
                  <a:pt x="165815" y="286251"/>
                  <a:pt x="161925" y="282401"/>
                  <a:pt x="161925" y="278550"/>
                </a:cubicBezTo>
                <a:cubicBezTo>
                  <a:pt x="161925" y="278550"/>
                  <a:pt x="161925" y="278550"/>
                  <a:pt x="161925" y="187421"/>
                </a:cubicBezTo>
                <a:cubicBezTo>
                  <a:pt x="161925" y="182287"/>
                  <a:pt x="164518" y="177153"/>
                  <a:pt x="168408" y="173302"/>
                </a:cubicBezTo>
                <a:cubicBezTo>
                  <a:pt x="169705" y="170735"/>
                  <a:pt x="172298" y="168168"/>
                  <a:pt x="174892" y="166885"/>
                </a:cubicBezTo>
                <a:cubicBezTo>
                  <a:pt x="177485" y="165601"/>
                  <a:pt x="181375" y="165601"/>
                  <a:pt x="185265" y="165601"/>
                </a:cubicBezTo>
                <a:close/>
                <a:moveTo>
                  <a:pt x="59302" y="117976"/>
                </a:moveTo>
                <a:cubicBezTo>
                  <a:pt x="59302" y="117976"/>
                  <a:pt x="59302" y="117976"/>
                  <a:pt x="78640" y="117976"/>
                </a:cubicBezTo>
                <a:cubicBezTo>
                  <a:pt x="82507" y="117976"/>
                  <a:pt x="85086" y="120565"/>
                  <a:pt x="86375" y="123154"/>
                </a:cubicBezTo>
                <a:cubicBezTo>
                  <a:pt x="86375" y="123154"/>
                  <a:pt x="86375" y="123154"/>
                  <a:pt x="94110" y="160692"/>
                </a:cubicBezTo>
                <a:cubicBezTo>
                  <a:pt x="94110" y="160692"/>
                  <a:pt x="94110" y="160692"/>
                  <a:pt x="95399" y="165870"/>
                </a:cubicBezTo>
                <a:cubicBezTo>
                  <a:pt x="95399" y="165870"/>
                  <a:pt x="95399" y="165870"/>
                  <a:pt x="96688" y="169753"/>
                </a:cubicBezTo>
                <a:cubicBezTo>
                  <a:pt x="96688" y="171048"/>
                  <a:pt x="96688" y="171048"/>
                  <a:pt x="96688" y="172342"/>
                </a:cubicBezTo>
                <a:cubicBezTo>
                  <a:pt x="96688" y="172342"/>
                  <a:pt x="96688" y="172342"/>
                  <a:pt x="103134" y="172342"/>
                </a:cubicBezTo>
                <a:cubicBezTo>
                  <a:pt x="103134" y="169753"/>
                  <a:pt x="103134" y="168459"/>
                  <a:pt x="103134" y="165870"/>
                </a:cubicBezTo>
                <a:cubicBezTo>
                  <a:pt x="103134" y="165870"/>
                  <a:pt x="103134" y="165870"/>
                  <a:pt x="103134" y="164576"/>
                </a:cubicBezTo>
                <a:cubicBezTo>
                  <a:pt x="103134" y="164576"/>
                  <a:pt x="103134" y="164576"/>
                  <a:pt x="104424" y="160692"/>
                </a:cubicBezTo>
                <a:cubicBezTo>
                  <a:pt x="104424" y="160692"/>
                  <a:pt x="104424" y="160692"/>
                  <a:pt x="112159" y="134804"/>
                </a:cubicBezTo>
                <a:cubicBezTo>
                  <a:pt x="112159" y="134804"/>
                  <a:pt x="112159" y="134804"/>
                  <a:pt x="107002" y="121859"/>
                </a:cubicBezTo>
                <a:cubicBezTo>
                  <a:pt x="105713" y="120565"/>
                  <a:pt x="107002" y="117976"/>
                  <a:pt x="109580" y="117976"/>
                </a:cubicBezTo>
                <a:cubicBezTo>
                  <a:pt x="109580" y="117976"/>
                  <a:pt x="109580" y="117976"/>
                  <a:pt x="121183" y="117976"/>
                </a:cubicBezTo>
                <a:cubicBezTo>
                  <a:pt x="123761" y="117976"/>
                  <a:pt x="125050" y="120565"/>
                  <a:pt x="125050" y="121859"/>
                </a:cubicBezTo>
                <a:cubicBezTo>
                  <a:pt x="125050" y="121859"/>
                  <a:pt x="125050" y="121859"/>
                  <a:pt x="118605" y="134804"/>
                </a:cubicBezTo>
                <a:cubicBezTo>
                  <a:pt x="118605" y="134804"/>
                  <a:pt x="118605" y="134804"/>
                  <a:pt x="126340" y="160692"/>
                </a:cubicBezTo>
                <a:cubicBezTo>
                  <a:pt x="126340" y="160692"/>
                  <a:pt x="126340" y="160692"/>
                  <a:pt x="126340" y="165870"/>
                </a:cubicBezTo>
                <a:cubicBezTo>
                  <a:pt x="127629" y="165870"/>
                  <a:pt x="127629" y="165870"/>
                  <a:pt x="127629" y="165870"/>
                </a:cubicBezTo>
                <a:cubicBezTo>
                  <a:pt x="127629" y="168459"/>
                  <a:pt x="127629" y="169753"/>
                  <a:pt x="127629" y="172342"/>
                </a:cubicBezTo>
                <a:cubicBezTo>
                  <a:pt x="127629" y="172342"/>
                  <a:pt x="127629" y="172342"/>
                  <a:pt x="134075" y="172342"/>
                </a:cubicBezTo>
                <a:cubicBezTo>
                  <a:pt x="134075" y="171048"/>
                  <a:pt x="134075" y="171048"/>
                  <a:pt x="134075" y="169753"/>
                </a:cubicBezTo>
                <a:cubicBezTo>
                  <a:pt x="134075" y="169753"/>
                  <a:pt x="134075" y="169753"/>
                  <a:pt x="135364" y="165870"/>
                </a:cubicBezTo>
                <a:cubicBezTo>
                  <a:pt x="135364" y="165870"/>
                  <a:pt x="135364" y="165870"/>
                  <a:pt x="136653" y="160692"/>
                </a:cubicBezTo>
                <a:cubicBezTo>
                  <a:pt x="136653" y="160692"/>
                  <a:pt x="136653" y="160692"/>
                  <a:pt x="144388" y="123154"/>
                </a:cubicBezTo>
                <a:cubicBezTo>
                  <a:pt x="145677" y="120565"/>
                  <a:pt x="148256" y="117976"/>
                  <a:pt x="152123" y="117976"/>
                </a:cubicBezTo>
                <a:cubicBezTo>
                  <a:pt x="152123" y="117976"/>
                  <a:pt x="152123" y="117976"/>
                  <a:pt x="171461" y="117976"/>
                </a:cubicBezTo>
                <a:cubicBezTo>
                  <a:pt x="183064" y="117976"/>
                  <a:pt x="192088" y="127037"/>
                  <a:pt x="192088" y="138687"/>
                </a:cubicBezTo>
                <a:cubicBezTo>
                  <a:pt x="192088" y="138687"/>
                  <a:pt x="192088" y="138687"/>
                  <a:pt x="192088" y="152926"/>
                </a:cubicBezTo>
                <a:cubicBezTo>
                  <a:pt x="192088" y="152926"/>
                  <a:pt x="192088" y="152926"/>
                  <a:pt x="184353" y="152926"/>
                </a:cubicBezTo>
                <a:cubicBezTo>
                  <a:pt x="176618" y="152926"/>
                  <a:pt x="168883" y="156809"/>
                  <a:pt x="163726" y="160692"/>
                </a:cubicBezTo>
                <a:cubicBezTo>
                  <a:pt x="161148" y="161987"/>
                  <a:pt x="159858" y="164576"/>
                  <a:pt x="158569" y="165870"/>
                </a:cubicBezTo>
                <a:cubicBezTo>
                  <a:pt x="157280" y="168459"/>
                  <a:pt x="155991" y="169753"/>
                  <a:pt x="154702" y="172342"/>
                </a:cubicBezTo>
                <a:cubicBezTo>
                  <a:pt x="152123" y="176225"/>
                  <a:pt x="150834" y="181403"/>
                  <a:pt x="150834" y="186581"/>
                </a:cubicBezTo>
                <a:cubicBezTo>
                  <a:pt x="150834" y="186581"/>
                  <a:pt x="150834" y="186581"/>
                  <a:pt x="150834" y="202114"/>
                </a:cubicBezTo>
                <a:cubicBezTo>
                  <a:pt x="150834" y="202114"/>
                  <a:pt x="150834" y="202114"/>
                  <a:pt x="10313" y="202114"/>
                </a:cubicBezTo>
                <a:cubicBezTo>
                  <a:pt x="5157" y="202114"/>
                  <a:pt x="0" y="196936"/>
                  <a:pt x="0" y="190464"/>
                </a:cubicBezTo>
                <a:cubicBezTo>
                  <a:pt x="0" y="190464"/>
                  <a:pt x="0" y="190464"/>
                  <a:pt x="0" y="182698"/>
                </a:cubicBezTo>
                <a:cubicBezTo>
                  <a:pt x="0" y="176225"/>
                  <a:pt x="5157" y="172342"/>
                  <a:pt x="10313" y="172342"/>
                </a:cubicBezTo>
                <a:cubicBezTo>
                  <a:pt x="10313" y="172342"/>
                  <a:pt x="10313" y="172342"/>
                  <a:pt x="38675" y="172342"/>
                </a:cubicBezTo>
                <a:cubicBezTo>
                  <a:pt x="38675" y="172342"/>
                  <a:pt x="38675" y="172342"/>
                  <a:pt x="38675" y="138687"/>
                </a:cubicBezTo>
                <a:cubicBezTo>
                  <a:pt x="38675" y="127037"/>
                  <a:pt x="47700" y="117976"/>
                  <a:pt x="59302" y="117976"/>
                </a:cubicBezTo>
                <a:close/>
                <a:moveTo>
                  <a:pt x="206838" y="33838"/>
                </a:moveTo>
                <a:cubicBezTo>
                  <a:pt x="206838" y="33838"/>
                  <a:pt x="208124" y="33838"/>
                  <a:pt x="208124" y="33838"/>
                </a:cubicBezTo>
                <a:cubicBezTo>
                  <a:pt x="223557" y="36420"/>
                  <a:pt x="258281" y="44166"/>
                  <a:pt x="278858" y="48038"/>
                </a:cubicBezTo>
                <a:cubicBezTo>
                  <a:pt x="289147" y="50620"/>
                  <a:pt x="296863" y="59657"/>
                  <a:pt x="296863" y="69984"/>
                </a:cubicBezTo>
                <a:cubicBezTo>
                  <a:pt x="296863" y="69984"/>
                  <a:pt x="296863" y="69984"/>
                  <a:pt x="296863" y="99676"/>
                </a:cubicBezTo>
                <a:cubicBezTo>
                  <a:pt x="296863" y="128076"/>
                  <a:pt x="275000" y="151313"/>
                  <a:pt x="246706" y="151313"/>
                </a:cubicBezTo>
                <a:cubicBezTo>
                  <a:pt x="218412" y="151313"/>
                  <a:pt x="195263" y="128076"/>
                  <a:pt x="195263" y="99676"/>
                </a:cubicBezTo>
                <a:cubicBezTo>
                  <a:pt x="195263" y="99676"/>
                  <a:pt x="195263" y="99676"/>
                  <a:pt x="195263" y="45456"/>
                </a:cubicBezTo>
                <a:cubicBezTo>
                  <a:pt x="195263" y="39002"/>
                  <a:pt x="200407" y="33838"/>
                  <a:pt x="206838" y="33838"/>
                </a:cubicBezTo>
                <a:close/>
                <a:moveTo>
                  <a:pt x="150465" y="198"/>
                </a:moveTo>
                <a:cubicBezTo>
                  <a:pt x="156989" y="-1087"/>
                  <a:pt x="163513" y="4053"/>
                  <a:pt x="163513" y="10479"/>
                </a:cubicBezTo>
                <a:cubicBezTo>
                  <a:pt x="163513" y="10479"/>
                  <a:pt x="163513" y="10479"/>
                  <a:pt x="163513" y="60599"/>
                </a:cubicBezTo>
                <a:cubicBezTo>
                  <a:pt x="163513" y="86301"/>
                  <a:pt x="142636" y="106863"/>
                  <a:pt x="116540" y="106863"/>
                </a:cubicBezTo>
                <a:cubicBezTo>
                  <a:pt x="90444" y="106863"/>
                  <a:pt x="68263" y="86301"/>
                  <a:pt x="68263" y="60599"/>
                </a:cubicBezTo>
                <a:cubicBezTo>
                  <a:pt x="68263" y="60599"/>
                  <a:pt x="68263" y="60599"/>
                  <a:pt x="68263" y="33611"/>
                </a:cubicBezTo>
                <a:cubicBezTo>
                  <a:pt x="68263" y="23330"/>
                  <a:pt x="76092" y="14334"/>
                  <a:pt x="85225" y="13049"/>
                </a:cubicBezTo>
                <a:cubicBezTo>
                  <a:pt x="104797" y="9194"/>
                  <a:pt x="137417" y="2768"/>
                  <a:pt x="150465" y="198"/>
                </a:cubicBezTo>
                <a:close/>
              </a:path>
            </a:pathLst>
          </a:custGeom>
          <a:solidFill>
            <a:srgbClr val="FFFFFF"/>
          </a:solidFill>
        </p:spPr>
        <p:txBody>
          <a:bodyPr vert="horz" wrap="square" lIns="91440" tIns="45720" rIns="91440" bIns="45720" anchor="ctr">
            <a:normAutofit/>
          </a:bodyPr>
          <a:lstStyle/>
          <a:p>
            <a:pPr marL="0" algn="ctr"/>
            <a:endParaRPr/>
          </a:p>
        </p:txBody>
      </p:sp>
      <p:cxnSp>
        <p:nvCxnSpPr>
          <p:cNvPr id="10" name="Connector 10"/>
          <p:cNvCxnSpPr/>
          <p:nvPr/>
        </p:nvCxnSpPr>
        <p:spPr>
          <a:xfrm>
            <a:off x="4727632" y="5024441"/>
            <a:ext cx="1505648" cy="0"/>
          </a:xfrm>
          <a:prstGeom prst="line">
            <a:avLst/>
          </a:prstGeom>
          <a:ln w="6350" cap="flat" cmpd="sng">
            <a:solidFill>
              <a:srgbClr val="000000">
                <a:lumMod val="50000"/>
                <a:lumOff val="50000"/>
              </a:srgbClr>
            </a:solidFill>
            <a:prstDash val="solid"/>
            <a:tailEnd type="oval" w="lg" len="lg"/>
          </a:ln>
        </p:spPr>
      </p:cxnSp>
      <p:sp>
        <p:nvSpPr>
          <p:cNvPr id="11" name="AutoShape 11"/>
          <p:cNvSpPr/>
          <p:nvPr/>
        </p:nvSpPr>
        <p:spPr>
          <a:xfrm>
            <a:off x="4310443" y="4792544"/>
            <a:ext cx="476461" cy="476460"/>
          </a:xfrm>
          <a:prstGeom prst="ellipse">
            <a:avLst/>
          </a:prstGeom>
          <a:gradFill>
            <a:gsLst>
              <a:gs pos="0">
                <a:srgbClr val="DC5DC2"/>
              </a:gs>
              <a:gs pos="68000">
                <a:srgbClr val="6BA7E8"/>
              </a:gs>
              <a:gs pos="100000">
                <a:srgbClr val="2851B6"/>
              </a:gs>
            </a:gsLst>
            <a:lin ang="16200000"/>
          </a:gradFill>
          <a:ln w="28575" cap="flat" cmpd="sng">
            <a:solidFill>
              <a:srgbClr val="FFFFFF"/>
            </a:solidFill>
            <a:prstDash val="solid"/>
          </a:ln>
        </p:spPr>
        <p:txBody>
          <a:bodyPr vert="horz" wrap="square" lIns="91440" tIns="45720" rIns="91440" bIns="45720" anchor="ctr">
            <a:normAutofit/>
          </a:bodyPr>
          <a:lstStyle/>
          <a:p>
            <a:pPr marL="0" algn="ctr"/>
            <a:endParaRPr/>
          </a:p>
        </p:txBody>
      </p:sp>
      <p:sp>
        <p:nvSpPr>
          <p:cNvPr id="12" name="Freeform 12"/>
          <p:cNvSpPr/>
          <p:nvPr/>
        </p:nvSpPr>
        <p:spPr>
          <a:xfrm>
            <a:off x="4441898" y="4925864"/>
            <a:ext cx="206326" cy="204352"/>
          </a:xfrm>
          <a:custGeom>
            <a:avLst/>
            <a:gdLst/>
            <a:ahLst/>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p:spPr>
        <p:txBody>
          <a:bodyPr vert="horz" wrap="square" lIns="91440" tIns="45720" rIns="91440" bIns="45720" anchor="ctr">
            <a:normAutofit/>
          </a:bodyPr>
          <a:lstStyle/>
          <a:p>
            <a:pPr marL="0" algn="ctr"/>
            <a:endParaRPr/>
          </a:p>
        </p:txBody>
      </p:sp>
      <p:pic>
        <p:nvPicPr>
          <p:cNvPr id="13" name="image9.png"/>
          <p:cNvPicPr>
            <a:picLocks noChangeAspect="1"/>
          </p:cNvPicPr>
          <p:nvPr/>
        </p:nvPicPr>
        <p:blipFill>
          <a:blip r:embed="rId3"/>
          <a:srcRect/>
          <a:stretch>
            <a:fillRect/>
          </a:stretch>
        </p:blipFill>
        <p:spPr>
          <a:xfrm rot="15568558">
            <a:off x="-45720" y="2531"/>
            <a:ext cx="1219200" cy="1460360"/>
          </a:xfrm>
          <a:prstGeom prst="rect">
            <a:avLst/>
          </a:prstGeom>
        </p:spPr>
      </p:pic>
      <p:sp>
        <p:nvSpPr>
          <p:cNvPr id="14" name="TextBox 14"/>
          <p:cNvSpPr txBox="1"/>
          <p:nvPr/>
        </p:nvSpPr>
        <p:spPr>
          <a:xfrm>
            <a:off x="1393119" y="446261"/>
            <a:ext cx="7120685"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Introduction to the Project</a:t>
            </a:r>
            <a:endParaRPr lang="en-US" sz="1100"/>
          </a:p>
        </p:txBody>
      </p:sp>
      <p:sp>
        <p:nvSpPr>
          <p:cNvPr id="15" name="TextBox 15"/>
          <p:cNvSpPr txBox="1"/>
          <p:nvPr/>
        </p:nvSpPr>
        <p:spPr>
          <a:xfrm>
            <a:off x="6305980" y="816953"/>
            <a:ext cx="4837005"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FFFFFF">
                    <a:lumMod val="75000"/>
                  </a:srgbClr>
                </a:solidFill>
                <a:latin typeface="三极准柔宋"/>
                <a:ea typeface="三极准柔宋"/>
              </a:rPr>
              <a:t>Technologies Used: MERN</a:t>
            </a:r>
            <a:endParaRPr lang="en-US" sz="1100"/>
          </a:p>
        </p:txBody>
      </p:sp>
      <p:sp>
        <p:nvSpPr>
          <p:cNvPr id="16" name="TextBox 16"/>
          <p:cNvSpPr txBox="1"/>
          <p:nvPr/>
        </p:nvSpPr>
        <p:spPr>
          <a:xfrm>
            <a:off x="6305980" y="1283918"/>
            <a:ext cx="4837005" cy="1167692"/>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FFFFFF">
                    <a:lumMod val="75000"/>
                  </a:srgbClr>
                </a:solidFill>
                <a:latin typeface="三极准柔宋"/>
                <a:ea typeface="三极准柔宋"/>
              </a:rPr>
              <a:t>The project leverages the MERN stack, composed of MongoDB for database management, Express.js for server-side application logic, React.js for interactive UIs, and Node.js for running JavaScript server-side. This combination ensures seamless interactions and efficient data management.</a:t>
            </a:r>
            <a:endParaRPr lang="en-US" sz="1100"/>
          </a:p>
        </p:txBody>
      </p:sp>
      <p:sp>
        <p:nvSpPr>
          <p:cNvPr id="17" name="TextBox 17"/>
          <p:cNvSpPr txBox="1"/>
          <p:nvPr/>
        </p:nvSpPr>
        <p:spPr>
          <a:xfrm>
            <a:off x="7993802" y="2645597"/>
            <a:ext cx="3964959"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FFFFFF">
                    <a:lumMod val="75000"/>
                  </a:srgbClr>
                </a:solidFill>
                <a:latin typeface="三极准柔宋"/>
                <a:ea typeface="三极准柔宋"/>
              </a:rPr>
              <a:t>Key Features of the Application</a:t>
            </a:r>
            <a:endParaRPr lang="en-US" sz="1100"/>
          </a:p>
        </p:txBody>
      </p:sp>
      <p:sp>
        <p:nvSpPr>
          <p:cNvPr id="18" name="TextBox 18"/>
          <p:cNvSpPr txBox="1"/>
          <p:nvPr/>
        </p:nvSpPr>
        <p:spPr>
          <a:xfrm>
            <a:off x="7987988" y="3263474"/>
            <a:ext cx="3964959" cy="1158240"/>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FFFFFF">
                    <a:lumMod val="75000"/>
                  </a:srgbClr>
                </a:solidFill>
                <a:latin typeface="三极准柔宋"/>
                <a:ea typeface="三极准柔宋"/>
              </a:rPr>
              <a:t>Key features include user authentication, real-time messaging with WebSockets, media sharing capabilities, and a responsive design for optimal experience on various devices. The app also supports group chats and user-friendly notifications.</a:t>
            </a:r>
            <a:endParaRPr lang="en-US" sz="1100"/>
          </a:p>
        </p:txBody>
      </p:sp>
      <p:sp>
        <p:nvSpPr>
          <p:cNvPr id="19" name="TextBox 19"/>
          <p:cNvSpPr txBox="1"/>
          <p:nvPr/>
        </p:nvSpPr>
        <p:spPr>
          <a:xfrm>
            <a:off x="6233280" y="4548907"/>
            <a:ext cx="4837005"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FFFFFF">
                    <a:lumMod val="75000"/>
                  </a:srgbClr>
                </a:solidFill>
                <a:latin typeface="三极准柔宋"/>
                <a:ea typeface="三极准柔宋"/>
              </a:rPr>
              <a:t>Purpose of the Chat App</a:t>
            </a:r>
            <a:endParaRPr lang="en-US" sz="1100"/>
          </a:p>
        </p:txBody>
      </p:sp>
      <p:sp>
        <p:nvSpPr>
          <p:cNvPr id="20" name="TextBox 20"/>
          <p:cNvSpPr txBox="1"/>
          <p:nvPr/>
        </p:nvSpPr>
        <p:spPr>
          <a:xfrm>
            <a:off x="6233280" y="5015872"/>
            <a:ext cx="4837005" cy="1167692"/>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FFFFFF">
                    <a:lumMod val="75000"/>
                  </a:srgbClr>
                </a:solidFill>
                <a:latin typeface="三极准柔宋"/>
                <a:ea typeface="三极准柔宋"/>
              </a:rPr>
              <a:t>The chat app was designed to facilitate real-time communication among users through a user-friendly interface, enabling text, image, and file sharing. It aims to enhance collaboration and connectivity in personal and professional contexts.</a:t>
            </a:r>
            <a:endParaRPr lang="en-US" sz="110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afterEffect">
                                  <p:stCondLst>
                                    <p:cond delay="0"/>
                                  </p:stCondLst>
                                  <p:childTnLst>
                                    <p:anim calcmode="lin" valueType="num">
                                      <p:cBhvr>
                                        <p:cTn id="6" dur="1000" fill="hold"/>
                                        <p:tgtEl>
                                          <p:spTgt spid="14"/>
                                        </p:tgtEl>
                                        <p:attrNameLst>
                                          <p:attrName>ppt_w</p:attrName>
                                        </p:attrNameLst>
                                      </p:cBhvr>
                                      <p:tavLst>
                                        <p:tav tm="0">
                                          <p:val>
                                            <p:fltVal val="0"/>
                                          </p:val>
                                        </p:tav>
                                        <p:tav tm="100000">
                                          <p:val>
                                            <p:strVal val="#ppt_w"/>
                                          </p:val>
                                        </p:tav>
                                      </p:tavLst>
                                    </p:anim>
                                    <p:anim calcmode="lin" valueType="num">
                                      <p:cBhvr>
                                        <p:cTn id="7" dur="1000" fill="hold"/>
                                        <p:tgtEl>
                                          <p:spTgt spid="14"/>
                                        </p:tgtEl>
                                        <p:attrNameLst>
                                          <p:attrName>ppt_h</p:attrName>
                                        </p:attrNameLst>
                                      </p:cBhvr>
                                      <p:tavLst>
                                        <p:tav tm="0">
                                          <p:val>
                                            <p:fltVal val="0"/>
                                          </p:val>
                                        </p:tav>
                                        <p:tav tm="100000">
                                          <p:val>
                                            <p:strVal val="#ppt_h"/>
                                          </p:val>
                                        </p:tav>
                                      </p:tavLst>
                                    </p:anim>
                                    <p:anim calcmode="lin" valueType="num">
                                      <p:cBhvr>
                                        <p:cTn id="8" dur="1000" fill="hold"/>
                                        <p:tgtEl>
                                          <p:spTgt spid="14"/>
                                        </p:tgtEl>
                                        <p:attrNameLst>
                                          <p:attrName>style.rotation</p:attrName>
                                        </p:attrNameLst>
                                      </p:cBhvr>
                                      <p:tavLst>
                                        <p:tav tm="0">
                                          <p:val>
                                            <p:fltVal val="90"/>
                                          </p:val>
                                        </p:tav>
                                        <p:tav tm="100000">
                                          <p:val>
                                            <p:fltVal val="0"/>
                                          </p:val>
                                        </p:tav>
                                      </p:tavLst>
                                    </p:anim>
                                    <p:animEffect transition="in" filter="fade">
                                      <p:cBhvr>
                                        <p:cTn id="9" dur="1000"/>
                                        <p:tgtEl>
                                          <p:spTgt spid="14"/>
                                        </p:tgtEl>
                                      </p:cBhvr>
                                    </p:animEffect>
                                    <p:set>
                                      <p:cBhvr>
                                        <p:cTn id="10" dur="1" fill="hold">
                                          <p:stCondLst>
                                            <p:cond delay="0"/>
                                          </p:stCondLst>
                                        </p:cTn>
                                        <p:tgtEl>
                                          <p:spTgt spid="14"/>
                                        </p:tgtEl>
                                        <p:attrNameLst>
                                          <p:attrName>style.visibility</p:attrName>
                                        </p:attrNameLst>
                                      </p:cBhvr>
                                      <p:to>
                                        <p:strVal val="visible"/>
                                      </p:to>
                                    </p:set>
                                  </p:childTnLst>
                                </p:cTn>
                              </p:par>
                              <p:par>
                                <p:cTn id="11" presetID="17" presetClass="entr" presetSubtype="8" fill="hold" nodeType="afterEffect">
                                  <p:stCondLst>
                                    <p:cond delay="0"/>
                                  </p:stCondLst>
                                  <p:childTnLst>
                                    <p:anim calcmode="lin" valueType="num">
                                      <p:cBhvr additive="base">
                                        <p:cTn id="12" dur="500" fill="hold"/>
                                        <p:tgtEl>
                                          <p:spTgt spid="2"/>
                                        </p:tgtEl>
                                        <p:attrNameLst>
                                          <p:attrName>ppt_x</p:attrName>
                                        </p:attrNameLst>
                                      </p:cBhvr>
                                      <p:tavLst>
                                        <p:tav tm="0">
                                          <p:val>
                                            <p:strVal val="#ppt_x-#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anim calcmode="lin" valueType="num">
                                      <p:cBhvr additive="base">
                                        <p:cTn id="14" dur="500" fill="hold"/>
                                        <p:tgtEl>
                                          <p:spTgt spid="2"/>
                                        </p:tgtEl>
                                        <p:attrNameLst>
                                          <p:attrName>ppt_w</p:attrName>
                                        </p:attrNameLst>
                                      </p:cBhvr>
                                      <p:tavLst>
                                        <p:tav tm="0">
                                          <p:val>
                                            <p:fltVal val="0"/>
                                          </p:val>
                                        </p:tav>
                                        <p:tav tm="100000">
                                          <p:val>
                                            <p:strVal val="#ppt_w"/>
                                          </p:val>
                                        </p:tav>
                                      </p:tavLst>
                                    </p:anim>
                                    <p:anim calcmode="lin" valueType="num">
                                      <p:cBhvr additive="base">
                                        <p:cTn id="15" dur="500" fill="hold"/>
                                        <p:tgtEl>
                                          <p:spTgt spid="2"/>
                                        </p:tgtEl>
                                        <p:attrNameLst>
                                          <p:attrName>ppt_h</p:attrName>
                                        </p:attrNameLst>
                                      </p:cBhvr>
                                      <p:tavLst>
                                        <p:tav tm="0">
                                          <p:val>
                                            <p:strVal val="#ppt_h"/>
                                          </p:val>
                                        </p:tav>
                                        <p:tav tm="100000">
                                          <p:val>
                                            <p:strVal val="#ppt_h"/>
                                          </p:val>
                                        </p:tav>
                                      </p:tavLst>
                                    </p:anim>
                                    <p:set>
                                      <p:cBhvr additive="base">
                                        <p:cTn id="16" dur="500" fill="hold">
                                          <p:stCondLst>
                                            <p:cond delay="0"/>
                                          </p:stCondLst>
                                        </p:cTn>
                                        <p:tgtEl>
                                          <p:spTgt spid="2"/>
                                        </p:tgtEl>
                                        <p:attrNameLst>
                                          <p:attrName>style.visibility</p:attrName>
                                        </p:attrNameLst>
                                      </p:cBhvr>
                                      <p:to>
                                        <p:strVal val="visible"/>
                                      </p:to>
                                    </p:set>
                                  </p:childTnLst>
                                </p:cTn>
                              </p:par>
                              <p:par>
                                <p:cTn id="17" presetID="17" presetClass="entr" presetSubtype="8" fill="hold" nodeType="afterEffect">
                                  <p:stCondLst>
                                    <p:cond delay="0"/>
                                  </p:stCondLst>
                                  <p:childTnLst>
                                    <p:anim calcmode="lin" valueType="num">
                                      <p:cBhvr additive="base">
                                        <p:cTn id="18" dur="500" fill="hold"/>
                                        <p:tgtEl>
                                          <p:spTgt spid="19"/>
                                        </p:tgtEl>
                                        <p:attrNameLst>
                                          <p:attrName>ppt_x</p:attrName>
                                        </p:attrNameLst>
                                      </p:cBhvr>
                                      <p:tavLst>
                                        <p:tav tm="0">
                                          <p:val>
                                            <p:strVal val="#ppt_x-#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anim calcmode="lin" valueType="num">
                                      <p:cBhvr additive="base">
                                        <p:cTn id="20" dur="500" fill="hold"/>
                                        <p:tgtEl>
                                          <p:spTgt spid="19"/>
                                        </p:tgtEl>
                                        <p:attrNameLst>
                                          <p:attrName>ppt_w</p:attrName>
                                        </p:attrNameLst>
                                      </p:cBhvr>
                                      <p:tavLst>
                                        <p:tav tm="0">
                                          <p:val>
                                            <p:fltVal val="0"/>
                                          </p:val>
                                        </p:tav>
                                        <p:tav tm="100000">
                                          <p:val>
                                            <p:strVal val="#ppt_w"/>
                                          </p:val>
                                        </p:tav>
                                      </p:tavLst>
                                    </p:anim>
                                    <p:anim calcmode="lin" valueType="num">
                                      <p:cBhvr additive="base">
                                        <p:cTn id="21" dur="500" fill="hold"/>
                                        <p:tgtEl>
                                          <p:spTgt spid="19"/>
                                        </p:tgtEl>
                                        <p:attrNameLst>
                                          <p:attrName>ppt_h</p:attrName>
                                        </p:attrNameLst>
                                      </p:cBhvr>
                                      <p:tavLst>
                                        <p:tav tm="0">
                                          <p:val>
                                            <p:strVal val="#ppt_h"/>
                                          </p:val>
                                        </p:tav>
                                        <p:tav tm="100000">
                                          <p:val>
                                            <p:strVal val="#ppt_h"/>
                                          </p:val>
                                        </p:tav>
                                      </p:tavLst>
                                    </p:anim>
                                    <p:set>
                                      <p:cBhvr additive="base">
                                        <p:cTn id="22" dur="500" fill="hold">
                                          <p:stCondLst>
                                            <p:cond delay="0"/>
                                          </p:stCondLst>
                                        </p:cTn>
                                        <p:tgtEl>
                                          <p:spTgt spid="19"/>
                                        </p:tgtEl>
                                        <p:attrNameLst>
                                          <p:attrName>style.visibility</p:attrName>
                                        </p:attrNameLst>
                                      </p:cBhvr>
                                      <p:to>
                                        <p:strVal val="visible"/>
                                      </p:to>
                                    </p:set>
                                  </p:childTnLst>
                                </p:cTn>
                              </p:par>
                              <p:par>
                                <p:cTn id="23" presetID="23" presetClass="entr" presetSubtype="16" fill="hold" nodeType="afterEffect">
                                  <p:stCondLst>
                                    <p:cond delay="0"/>
                                  </p:stCondLst>
                                  <p:childTnLs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set>
                                      <p:cBhvr>
                                        <p:cTn id="26" dur="1" fill="hold">
                                          <p:stCondLst>
                                            <p:cond delay="0"/>
                                          </p:stCondLst>
                                        </p:cTn>
                                        <p:tgtEl>
                                          <p:spTgt spid="20"/>
                                        </p:tgtEl>
                                        <p:attrNameLst>
                                          <p:attrName>style.visibility</p:attrName>
                                        </p:attrNameLst>
                                      </p:cBhvr>
                                      <p:to>
                                        <p:strVal val="visible"/>
                                      </p:to>
                                    </p:set>
                                  </p:childTnLst>
                                </p:cTn>
                              </p:par>
                              <p:par>
                                <p:cTn id="27" presetID="13" presetClass="entr" presetSubtype="32" fill="hold" nodeType="afterEffect">
                                  <p:stCondLst>
                                    <p:cond delay="0"/>
                                  </p:stCondLst>
                                  <p:childTnLst>
                                    <p:animEffect transition="in" filter="plus(out)">
                                      <p:cBhvr>
                                        <p:cTn id="28" dur="1000"/>
                                        <p:tgtEl>
                                          <p:spTgt spid="15"/>
                                        </p:tgtEl>
                                      </p:cBhvr>
                                    </p:animEffect>
                                    <p:set>
                                      <p:cBhvr>
                                        <p:cTn id="29" dur="1000" fill="hold">
                                          <p:stCondLst>
                                            <p:cond delay="0"/>
                                          </p:stCondLst>
                                        </p:cTn>
                                        <p:tgtEl>
                                          <p:spTgt spid="15"/>
                                        </p:tgtEl>
                                        <p:attrNameLst>
                                          <p:attrName>style.visibility</p:attrName>
                                        </p:attrNameLst>
                                      </p:cBhvr>
                                      <p:to>
                                        <p:strVal val="visible"/>
                                      </p:to>
                                    </p:set>
                                  </p:childTnLst>
                                </p:cTn>
                              </p:par>
                              <p:par>
                                <p:cTn id="30" presetID="23" presetClass="entr" presetSubtype="528" fill="hold" nodeType="afterEffect">
                                  <p:stCondLst>
                                    <p:cond delay="0"/>
                                  </p:stCondLst>
                                  <p:childTnLs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 calcmode="lin" valueType="num">
                                      <p:cBhvr>
                                        <p:cTn id="33" dur="500" fill="hold"/>
                                        <p:tgtEl>
                                          <p:spTgt spid="16"/>
                                        </p:tgtEl>
                                        <p:attrNameLst>
                                          <p:attrName>ppt_x</p:attrName>
                                        </p:attrNameLst>
                                      </p:cBhvr>
                                      <p:tavLst>
                                        <p:tav tm="0">
                                          <p:val>
                                            <p:fltVal val="0.5"/>
                                          </p:val>
                                        </p:tav>
                                        <p:tav tm="100000">
                                          <p:val>
                                            <p:strVal val="#ppt_x"/>
                                          </p:val>
                                        </p:tav>
                                      </p:tavLst>
                                    </p:anim>
                                    <p:anim calcmode="lin" valueType="num">
                                      <p:cBhvr>
                                        <p:cTn id="34" dur="500" fill="hold"/>
                                        <p:tgtEl>
                                          <p:spTgt spid="16"/>
                                        </p:tgtEl>
                                        <p:attrNameLst>
                                          <p:attrName>ppt_y</p:attrName>
                                        </p:attrNameLst>
                                      </p:cBhvr>
                                      <p:tavLst>
                                        <p:tav tm="0">
                                          <p:val>
                                            <p:fltVal val="0.5"/>
                                          </p:val>
                                        </p:tav>
                                        <p:tav tm="100000">
                                          <p:val>
                                            <p:strVal val="#ppt_y"/>
                                          </p:val>
                                        </p:tav>
                                      </p:tavLst>
                                    </p:anim>
                                    <p:set>
                                      <p:cBhvr>
                                        <p:cTn id="35" dur="500" fill="hold">
                                          <p:stCondLst>
                                            <p:cond delay="0"/>
                                          </p:stCondLst>
                                        </p:cTn>
                                        <p:tgtEl>
                                          <p:spTgt spid="16"/>
                                        </p:tgtEl>
                                        <p:attrNameLst>
                                          <p:attrName>style.visibility</p:attrName>
                                        </p:attrNameLst>
                                      </p:cBhvr>
                                      <p:to>
                                        <p:strVal val="visible"/>
                                      </p:to>
                                    </p:set>
                                  </p:childTnLst>
                                </p:cTn>
                              </p:par>
                              <p:par>
                                <p:cTn id="36" presetID="35" presetClass="entr" presetSubtype="0" fill="hold" nodeType="afterEffect">
                                  <p:stCondLst>
                                    <p:cond delay="0"/>
                                  </p:stCondLst>
                                  <p:childTnLst>
                                    <p:anim calcmode="lin" valueType="num">
                                      <p:cBhvr>
                                        <p:cTn id="37" dur="1000" fill="hold"/>
                                        <p:tgtEl>
                                          <p:spTgt spid="17"/>
                                        </p:tgtEl>
                                        <p:attrNameLst>
                                          <p:attrName>style.rotation</p:attrName>
                                        </p:attrNameLst>
                                      </p:cBhvr>
                                      <p:tavLst>
                                        <p:tav tm="0">
                                          <p:val>
                                            <p:fltVal val="720"/>
                                          </p:val>
                                        </p:tav>
                                        <p:tav tm="100000">
                                          <p:val>
                                            <p:fltVal val="0"/>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ppt_w</p:attrName>
                                        </p:attrNameLst>
                                      </p:cBhvr>
                                      <p:tavLst>
                                        <p:tav tm="0">
                                          <p:val>
                                            <p:fltVal val="0"/>
                                          </p:val>
                                        </p:tav>
                                        <p:tav tm="100000">
                                          <p:val>
                                            <p:strVal val="#ppt_w"/>
                                          </p:val>
                                        </p:tav>
                                      </p:tavLst>
                                    </p:anim>
                                    <p:animEffect transition="in" filter="fade">
                                      <p:cBhvr>
                                        <p:cTn id="40" dur="1000"/>
                                        <p:tgtEl>
                                          <p:spTgt spid="17"/>
                                        </p:tgtEl>
                                      </p:cBhvr>
                                    </p:animEffect>
                                    <p:set>
                                      <p:cBhvr>
                                        <p:cTn id="41" dur="1000" fill="hold">
                                          <p:stCondLst>
                                            <p:cond delay="0"/>
                                          </p:stCondLst>
                                        </p:cTn>
                                        <p:tgtEl>
                                          <p:spTgt spid="17"/>
                                        </p:tgtEl>
                                        <p:attrNameLst>
                                          <p:attrName>style.visibility</p:attrName>
                                        </p:attrNameLst>
                                      </p:cBhvr>
                                      <p:to>
                                        <p:strVal val="visible"/>
                                      </p:to>
                                    </p:set>
                                  </p:childTnLst>
                                </p:cTn>
                              </p:par>
                              <p:par>
                                <p:cTn id="42" presetID="2" presetClass="entr" presetSubtype="3" fill="hold" nodeType="afterEffect">
                                  <p:stCondLst>
                                    <p:cond delay="0"/>
                                  </p:stCondLst>
                                  <p:childTnLst>
                                    <p:anim calcmode="lin" valueType="num">
                                      <p:cBhvr additive="base">
                                        <p:cTn id="43" dur="1000" fill="hold"/>
                                        <p:tgtEl>
                                          <p:spTgt spid="18"/>
                                        </p:tgtEl>
                                        <p:attrNameLst>
                                          <p:attrName>ppt_x</p:attrName>
                                        </p:attrNameLst>
                                      </p:cBhvr>
                                      <p:tavLst>
                                        <p:tav tm="0">
                                          <p:val>
                                            <p:strVal val="1+#ppt_w/2"/>
                                          </p:val>
                                        </p:tav>
                                        <p:tav tm="100000">
                                          <p:val>
                                            <p:strVal val="#ppt_x"/>
                                          </p:val>
                                        </p:tav>
                                      </p:tavLst>
                                    </p:anim>
                                    <p:anim calcmode="lin" valueType="num">
                                      <p:cBhvr additive="base">
                                        <p:cTn id="44" dur="1000" fill="hold"/>
                                        <p:tgtEl>
                                          <p:spTgt spid="18"/>
                                        </p:tgtEl>
                                        <p:attrNameLst>
                                          <p:attrName>ppt_y</p:attrName>
                                        </p:attrNameLst>
                                      </p:cBhvr>
                                      <p:tavLst>
                                        <p:tav tm="0">
                                          <p:val>
                                            <p:strVal val="0-#ppt_h/2"/>
                                          </p:val>
                                        </p:tav>
                                        <p:tav tm="100000">
                                          <p:val>
                                            <p:strVal val="#ppt_y"/>
                                          </p:val>
                                        </p:tav>
                                      </p:tavLst>
                                    </p:anim>
                                    <p:set>
                                      <p:cBhvr>
                                        <p:cTn id="45" dur="1000"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4842707" y="1465422"/>
            <a:ext cx="1402514" cy="1402515"/>
          </a:xfrm>
          <a:prstGeom prst="ellipse">
            <a:avLst/>
          </a:prstGeom>
          <a:gradFill>
            <a:gsLst>
              <a:gs pos="0">
                <a:srgbClr val="DC5DC2"/>
              </a:gs>
              <a:gs pos="68000">
                <a:srgbClr val="6BA7E8"/>
              </a:gs>
              <a:gs pos="100000">
                <a:srgbClr val="2851B6"/>
              </a:gs>
            </a:gsLst>
            <a:lin ang="16200000"/>
          </a:gradFill>
          <a:ln cap="flat" cmpd="sng">
            <a:prstDash val="solid"/>
          </a:ln>
        </p:spPr>
        <p:txBody>
          <a:bodyPr vert="horz" wrap="square" lIns="91440" tIns="45720" rIns="91440" bIns="45720" anchor="ctr">
            <a:normAutofit/>
          </a:bodyPr>
          <a:lstStyle/>
          <a:p>
            <a:pPr marL="0" algn="ctr"/>
            <a:endParaRPr/>
          </a:p>
        </p:txBody>
      </p:sp>
      <p:sp>
        <p:nvSpPr>
          <p:cNvPr id="3" name="AutoShape 3"/>
          <p:cNvSpPr/>
          <p:nvPr/>
        </p:nvSpPr>
        <p:spPr>
          <a:xfrm>
            <a:off x="5957007" y="1465422"/>
            <a:ext cx="1402514" cy="1402515"/>
          </a:xfrm>
          <a:prstGeom prst="ellipse">
            <a:avLst/>
          </a:prstGeom>
          <a:gradFill>
            <a:gsLst>
              <a:gs pos="0">
                <a:srgbClr val="DC5DC2"/>
              </a:gs>
              <a:gs pos="68000">
                <a:srgbClr val="6BA7E8"/>
              </a:gs>
              <a:gs pos="100000">
                <a:srgbClr val="2851B6"/>
              </a:gs>
            </a:gsLst>
            <a:lin ang="16200000"/>
          </a:gradFill>
          <a:ln cap="flat" cmpd="sng">
            <a:prstDash val="solid"/>
          </a:ln>
        </p:spPr>
        <p:txBody>
          <a:bodyPr vert="horz" wrap="square" lIns="91440" tIns="45720" rIns="91440" bIns="45720" anchor="ctr">
            <a:normAutofit/>
          </a:bodyPr>
          <a:lstStyle/>
          <a:p>
            <a:pPr marL="0" algn="ctr"/>
            <a:endParaRPr/>
          </a:p>
        </p:txBody>
      </p:sp>
      <p:sp>
        <p:nvSpPr>
          <p:cNvPr id="4" name="AutoShape 4"/>
          <p:cNvSpPr/>
          <p:nvPr/>
        </p:nvSpPr>
        <p:spPr>
          <a:xfrm>
            <a:off x="3261748" y="2803822"/>
            <a:ext cx="1093640" cy="1093642"/>
          </a:xfrm>
          <a:prstGeom prst="ellipse">
            <a:avLst/>
          </a:prstGeom>
          <a:gradFill>
            <a:gsLst>
              <a:gs pos="0">
                <a:srgbClr val="DC5DC2"/>
              </a:gs>
              <a:gs pos="68000">
                <a:srgbClr val="6BA7E8"/>
              </a:gs>
              <a:gs pos="100000">
                <a:srgbClr val="2851B6"/>
              </a:gs>
            </a:gsLst>
            <a:lin ang="16200000"/>
          </a:gradFill>
          <a:ln cap="flat" cmpd="sng">
            <a:prstDash val="solid"/>
          </a:ln>
        </p:spPr>
        <p:txBody>
          <a:bodyPr vert="horz" wrap="square" lIns="91440" tIns="45720" rIns="91440" bIns="45720" anchor="ctr">
            <a:normAutofit/>
          </a:bodyPr>
          <a:lstStyle/>
          <a:p>
            <a:pPr marL="0" algn="ctr"/>
            <a:endParaRPr/>
          </a:p>
        </p:txBody>
      </p:sp>
      <p:sp>
        <p:nvSpPr>
          <p:cNvPr id="5" name="AutoShape 5"/>
          <p:cNvSpPr/>
          <p:nvPr/>
        </p:nvSpPr>
        <p:spPr>
          <a:xfrm>
            <a:off x="7859541" y="2803822"/>
            <a:ext cx="1093640" cy="1093642"/>
          </a:xfrm>
          <a:prstGeom prst="ellipse">
            <a:avLst/>
          </a:prstGeom>
          <a:gradFill>
            <a:gsLst>
              <a:gs pos="0">
                <a:srgbClr val="DC5DC2"/>
              </a:gs>
              <a:gs pos="68000">
                <a:srgbClr val="6BA7E8"/>
              </a:gs>
              <a:gs pos="100000">
                <a:srgbClr val="2851B6"/>
              </a:gs>
            </a:gsLst>
            <a:lin ang="16200000"/>
          </a:gradFill>
          <a:ln cap="flat" cmpd="sng">
            <a:prstDash val="solid"/>
          </a:ln>
        </p:spPr>
        <p:txBody>
          <a:bodyPr vert="horz" wrap="square" lIns="91440" tIns="45720" rIns="91440" bIns="45720" anchor="ctr">
            <a:normAutofit/>
          </a:bodyPr>
          <a:lstStyle/>
          <a:p>
            <a:pPr marL="0" algn="ctr"/>
            <a:endParaRPr/>
          </a:p>
        </p:txBody>
      </p:sp>
      <p:sp>
        <p:nvSpPr>
          <p:cNvPr id="6" name="AutoShape 6"/>
          <p:cNvSpPr/>
          <p:nvPr/>
        </p:nvSpPr>
        <p:spPr>
          <a:xfrm>
            <a:off x="1983699" y="2128653"/>
            <a:ext cx="744037" cy="744039"/>
          </a:xfrm>
          <a:prstGeom prst="ellipse">
            <a:avLst/>
          </a:prstGeom>
          <a:noFill/>
          <a:ln w="19050" cap="flat" cmpd="sng">
            <a:solidFill>
              <a:srgbClr val="FFFFFF"/>
            </a:solidFill>
            <a:prstDash val="sysDot"/>
          </a:ln>
        </p:spPr>
        <p:txBody>
          <a:bodyPr vert="horz" wrap="square" lIns="91440" tIns="45720" rIns="91440" bIns="45720" anchor="ctr">
            <a:normAutofit/>
          </a:bodyPr>
          <a:lstStyle/>
          <a:p>
            <a:pPr marL="0" algn="ctr"/>
            <a:endParaRPr/>
          </a:p>
        </p:txBody>
      </p:sp>
      <p:sp>
        <p:nvSpPr>
          <p:cNvPr id="7" name="AutoShape 7"/>
          <p:cNvSpPr/>
          <p:nvPr/>
        </p:nvSpPr>
        <p:spPr>
          <a:xfrm>
            <a:off x="9487192" y="2125903"/>
            <a:ext cx="744037" cy="744039"/>
          </a:xfrm>
          <a:prstGeom prst="ellipse">
            <a:avLst/>
          </a:prstGeom>
          <a:noFill/>
          <a:ln w="19050" cap="flat" cmpd="sng">
            <a:solidFill>
              <a:srgbClr val="FFFFFF"/>
            </a:solidFill>
            <a:prstDash val="sysDot"/>
          </a:ln>
        </p:spPr>
        <p:txBody>
          <a:bodyPr vert="horz" wrap="square" lIns="91440" tIns="45720" rIns="91440" bIns="45720" anchor="ctr">
            <a:normAutofit/>
          </a:bodyPr>
          <a:lstStyle/>
          <a:p>
            <a:pPr marL="0" algn="ctr"/>
            <a:endParaRPr/>
          </a:p>
        </p:txBody>
      </p:sp>
      <p:sp>
        <p:nvSpPr>
          <p:cNvPr id="8" name="AutoShape 8"/>
          <p:cNvSpPr/>
          <p:nvPr/>
        </p:nvSpPr>
        <p:spPr>
          <a:xfrm>
            <a:off x="2207799" y="2352754"/>
            <a:ext cx="295836" cy="295836"/>
          </a:xfrm>
          <a:prstGeom prst="ellipse">
            <a:avLst/>
          </a:prstGeom>
          <a:gradFill>
            <a:gsLst>
              <a:gs pos="0">
                <a:srgbClr val="DC5DC2"/>
              </a:gs>
              <a:gs pos="68000">
                <a:srgbClr val="6BA7E8"/>
              </a:gs>
              <a:gs pos="100000">
                <a:srgbClr val="2851B6"/>
              </a:gs>
            </a:gsLst>
            <a:lin ang="16200000"/>
          </a:gra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9" name="AutoShape 9"/>
          <p:cNvSpPr/>
          <p:nvPr/>
        </p:nvSpPr>
        <p:spPr>
          <a:xfrm>
            <a:off x="9711292" y="2350004"/>
            <a:ext cx="295836" cy="295836"/>
          </a:xfrm>
          <a:prstGeom prst="ellipse">
            <a:avLst/>
          </a:prstGeom>
          <a:gradFill>
            <a:gsLst>
              <a:gs pos="0">
                <a:srgbClr val="DC5DC2"/>
              </a:gs>
              <a:gs pos="68000">
                <a:srgbClr val="6BA7E8"/>
              </a:gs>
              <a:gs pos="100000">
                <a:srgbClr val="2851B6"/>
              </a:gs>
            </a:gsLst>
            <a:lin ang="16200000"/>
          </a:gradFill>
          <a:ln cap="rnd" cmpd="sng">
            <a:prstDash val="solid"/>
          </a:ln>
        </p:spPr>
        <p:txBody>
          <a:bodyPr rot="0" vert="horz" wrap="square" lIns="91440" tIns="45720" rIns="91440" bIns="45720" anchor="ctr">
            <a:prstTxWarp prst="textNoShape">
              <a:avLst/>
            </a:prstTxWarp>
            <a:normAutofit/>
          </a:bodyPr>
          <a:lstStyle/>
          <a:p>
            <a:pPr marL="0" algn="ctr"/>
            <a:endParaRPr/>
          </a:p>
        </p:txBody>
      </p:sp>
      <p:cxnSp>
        <p:nvCxnSpPr>
          <p:cNvPr id="10" name="Connector 10"/>
          <p:cNvCxnSpPr/>
          <p:nvPr/>
        </p:nvCxnSpPr>
        <p:spPr>
          <a:xfrm flipH="1">
            <a:off x="4355388" y="2662543"/>
            <a:ext cx="692712" cy="688100"/>
          </a:xfrm>
          <a:prstGeom prst="line">
            <a:avLst/>
          </a:prstGeom>
          <a:ln w="3175" cap="rnd" cmpd="sng">
            <a:solidFill>
              <a:srgbClr val="FFFFFF"/>
            </a:solidFill>
            <a:prstDash val="solid"/>
          </a:ln>
        </p:spPr>
      </p:cxnSp>
      <p:cxnSp>
        <p:nvCxnSpPr>
          <p:cNvPr id="11" name="Connector 11"/>
          <p:cNvCxnSpPr/>
          <p:nvPr/>
        </p:nvCxnSpPr>
        <p:spPr>
          <a:xfrm>
            <a:off x="7154128" y="2662543"/>
            <a:ext cx="705413" cy="688100"/>
          </a:xfrm>
          <a:prstGeom prst="line">
            <a:avLst/>
          </a:prstGeom>
          <a:ln w="3175" cap="rnd" cmpd="sng">
            <a:solidFill>
              <a:srgbClr val="FFFFFF"/>
            </a:solidFill>
            <a:prstDash val="solid"/>
          </a:ln>
        </p:spPr>
      </p:cxnSp>
      <p:cxnSp>
        <p:nvCxnSpPr>
          <p:cNvPr id="12" name="Connector 12"/>
          <p:cNvCxnSpPr/>
          <p:nvPr/>
        </p:nvCxnSpPr>
        <p:spPr>
          <a:xfrm flipV="1">
            <a:off x="8953181" y="2760980"/>
            <a:ext cx="642973" cy="589663"/>
          </a:xfrm>
          <a:prstGeom prst="line">
            <a:avLst/>
          </a:prstGeom>
          <a:ln w="3175" cap="rnd" cmpd="sng">
            <a:solidFill>
              <a:srgbClr val="FFFFFF"/>
            </a:solidFill>
            <a:prstDash val="solid"/>
          </a:ln>
        </p:spPr>
      </p:cxnSp>
      <p:cxnSp>
        <p:nvCxnSpPr>
          <p:cNvPr id="13" name="Connector 13"/>
          <p:cNvCxnSpPr/>
          <p:nvPr/>
        </p:nvCxnSpPr>
        <p:spPr>
          <a:xfrm flipH="1" flipV="1">
            <a:off x="2618774" y="2763730"/>
            <a:ext cx="642974" cy="586913"/>
          </a:xfrm>
          <a:prstGeom prst="line">
            <a:avLst/>
          </a:prstGeom>
          <a:ln w="3175" cap="rnd" cmpd="sng">
            <a:solidFill>
              <a:srgbClr val="FFFFFF"/>
            </a:solidFill>
            <a:prstDash val="solid"/>
          </a:ln>
        </p:spPr>
      </p:cxnSp>
      <p:cxnSp>
        <p:nvCxnSpPr>
          <p:cNvPr id="14" name="Connector 14"/>
          <p:cNvCxnSpPr/>
          <p:nvPr/>
        </p:nvCxnSpPr>
        <p:spPr>
          <a:xfrm>
            <a:off x="4160319" y="4021304"/>
            <a:ext cx="0" cy="1162038"/>
          </a:xfrm>
          <a:prstGeom prst="line">
            <a:avLst/>
          </a:prstGeom>
          <a:ln w="3175" cap="rnd" cmpd="sng">
            <a:solidFill>
              <a:srgbClr val="FFFFFF">
                <a:lumMod val="75000"/>
              </a:srgbClr>
            </a:solidFill>
            <a:prstDash val="solid"/>
          </a:ln>
        </p:spPr>
      </p:cxnSp>
      <p:cxnSp>
        <p:nvCxnSpPr>
          <p:cNvPr id="15" name="Connector 15"/>
          <p:cNvCxnSpPr/>
          <p:nvPr/>
        </p:nvCxnSpPr>
        <p:spPr>
          <a:xfrm>
            <a:off x="8041910" y="4021304"/>
            <a:ext cx="0" cy="1162038"/>
          </a:xfrm>
          <a:prstGeom prst="line">
            <a:avLst/>
          </a:prstGeom>
          <a:ln w="3175" cap="rnd" cmpd="sng">
            <a:solidFill>
              <a:srgbClr val="FFFFFF">
                <a:lumMod val="75000"/>
              </a:srgbClr>
            </a:solidFill>
            <a:prstDash val="solid"/>
          </a:ln>
        </p:spPr>
      </p:cxnSp>
      <p:pic>
        <p:nvPicPr>
          <p:cNvPr id="16" name="image9.png"/>
          <p:cNvPicPr>
            <a:picLocks noChangeAspect="1"/>
          </p:cNvPicPr>
          <p:nvPr/>
        </p:nvPicPr>
        <p:blipFill>
          <a:blip r:embed="rId2"/>
          <a:srcRect/>
          <a:stretch>
            <a:fillRect/>
          </a:stretch>
        </p:blipFill>
        <p:spPr>
          <a:xfrm rot="15568558">
            <a:off x="-45720" y="2531"/>
            <a:ext cx="1219200" cy="1460360"/>
          </a:xfrm>
          <a:prstGeom prst="rect">
            <a:avLst/>
          </a:prstGeom>
        </p:spPr>
      </p:pic>
      <p:sp>
        <p:nvSpPr>
          <p:cNvPr id="17" name="TextBox 17"/>
          <p:cNvSpPr txBox="1"/>
          <p:nvPr/>
        </p:nvSpPr>
        <p:spPr>
          <a:xfrm>
            <a:off x="661636" y="4088760"/>
            <a:ext cx="3011364"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FFFFFF"/>
                </a:solidFill>
                <a:latin typeface="三极准柔宋"/>
                <a:ea typeface="三极准柔宋"/>
              </a:rPr>
              <a:t>Overview of Development Steps</a:t>
            </a:r>
            <a:endParaRPr lang="en-US" sz="1100"/>
          </a:p>
        </p:txBody>
      </p:sp>
      <p:sp>
        <p:nvSpPr>
          <p:cNvPr id="18" name="TextBox 18"/>
          <p:cNvSpPr txBox="1"/>
          <p:nvPr/>
        </p:nvSpPr>
        <p:spPr>
          <a:xfrm>
            <a:off x="661636" y="4643253"/>
            <a:ext cx="3011364" cy="1424940"/>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FFFFFF"/>
                </a:solidFill>
                <a:latin typeface="三极准柔宋"/>
                <a:ea typeface="三极准柔宋"/>
              </a:rPr>
              <a:t>Development began with requirement gathering, followed by setting up the development environment. This was followed by iterative development cycles including coding, testing, and deployment using version control to manage changes effectively.</a:t>
            </a:r>
            <a:endParaRPr lang="en-US" sz="1100"/>
          </a:p>
        </p:txBody>
      </p:sp>
      <p:sp>
        <p:nvSpPr>
          <p:cNvPr id="19" name="TextBox 19"/>
          <p:cNvSpPr txBox="1"/>
          <p:nvPr/>
        </p:nvSpPr>
        <p:spPr>
          <a:xfrm>
            <a:off x="4677992" y="3501112"/>
            <a:ext cx="3011364" cy="338554"/>
          </a:xfrm>
          <a:prstGeom prst="rect">
            <a:avLst/>
          </a:prstGeom>
          <a:noFill/>
        </p:spPr>
        <p:txBody>
          <a:bodyPr vert="horz" wrap="square" lIns="91440" tIns="45720" rIns="91440" bIns="45720" rtlCol="0" anchor="b">
            <a:spAutoFit/>
          </a:bodyPr>
          <a:lstStyle/>
          <a:p>
            <a:pPr marL="0" algn="ctr">
              <a:defRPr/>
            </a:pPr>
            <a:r>
              <a:rPr lang="zh-CN" altLang="en-US" sz="1600" b="1" i="0" u="none" baseline="0">
                <a:solidFill>
                  <a:srgbClr val="FFFFFF"/>
                </a:solidFill>
                <a:latin typeface="三极准柔宋"/>
                <a:ea typeface="三极准柔宋"/>
              </a:rPr>
              <a:t>Challenges Faced During Development</a:t>
            </a:r>
            <a:endParaRPr lang="en-US" sz="1100"/>
          </a:p>
        </p:txBody>
      </p:sp>
      <p:sp>
        <p:nvSpPr>
          <p:cNvPr id="20" name="TextBox 20"/>
          <p:cNvSpPr txBox="1"/>
          <p:nvPr/>
        </p:nvSpPr>
        <p:spPr>
          <a:xfrm>
            <a:off x="4677992" y="4055605"/>
            <a:ext cx="3011364" cy="1424940"/>
          </a:xfrm>
          <a:prstGeom prst="rect">
            <a:avLst/>
          </a:prstGeom>
          <a:noFill/>
        </p:spPr>
        <p:txBody>
          <a:bodyPr vert="horz" wrap="square" lIns="91440" tIns="45720" rIns="91440" bIns="45720" rtlCol="0" anchor="t">
            <a:spAutoFit/>
          </a:bodyPr>
          <a:lstStyle/>
          <a:p>
            <a:pPr marL="0" algn="ctr">
              <a:lnSpc>
                <a:spcPct val="150000"/>
              </a:lnSpc>
              <a:defRPr/>
            </a:pPr>
            <a:r>
              <a:rPr lang="zh-CN" altLang="en-US" sz="1200" b="0" i="0" u="none" baseline="0">
                <a:solidFill>
                  <a:srgbClr val="FFFFFF"/>
                </a:solidFill>
                <a:latin typeface="三极准柔宋"/>
                <a:ea typeface="三极准柔宋"/>
              </a:rPr>
              <a:t>Key challenges included managing real-time data synchronization between users and ensuring robust user authentication. Additionally, addressing compatibility issues across different browsers required significant attention.</a:t>
            </a:r>
            <a:endParaRPr lang="en-US" sz="1100"/>
          </a:p>
        </p:txBody>
      </p:sp>
      <p:sp>
        <p:nvSpPr>
          <p:cNvPr id="21" name="TextBox 21"/>
          <p:cNvSpPr txBox="1"/>
          <p:nvPr/>
        </p:nvSpPr>
        <p:spPr>
          <a:xfrm>
            <a:off x="8559582" y="3939553"/>
            <a:ext cx="3011364" cy="338554"/>
          </a:xfrm>
          <a:prstGeom prst="rect">
            <a:avLst/>
          </a:prstGeom>
          <a:noFill/>
        </p:spPr>
        <p:txBody>
          <a:bodyPr vert="horz" wrap="square" lIns="91440" tIns="45720" rIns="91440" bIns="45720" rtlCol="0" anchor="b">
            <a:spAutoFit/>
          </a:bodyPr>
          <a:lstStyle/>
          <a:p>
            <a:pPr marL="0" algn="r">
              <a:defRPr/>
            </a:pPr>
            <a:r>
              <a:rPr lang="zh-CN" altLang="en-US" sz="1600" b="1" i="0" u="none" baseline="0">
                <a:solidFill>
                  <a:srgbClr val="FFFFFF"/>
                </a:solidFill>
                <a:latin typeface="三极准柔宋"/>
                <a:ea typeface="三极准柔宋"/>
              </a:rPr>
              <a:t>Solutions Implemented</a:t>
            </a:r>
            <a:endParaRPr lang="en-US" sz="1100"/>
          </a:p>
        </p:txBody>
      </p:sp>
      <p:sp>
        <p:nvSpPr>
          <p:cNvPr id="22" name="TextBox 22"/>
          <p:cNvSpPr txBox="1"/>
          <p:nvPr/>
        </p:nvSpPr>
        <p:spPr>
          <a:xfrm>
            <a:off x="8559582" y="4494046"/>
            <a:ext cx="3011364" cy="1424940"/>
          </a:xfrm>
          <a:prstGeom prst="rect">
            <a:avLst/>
          </a:prstGeom>
          <a:noFill/>
        </p:spPr>
        <p:txBody>
          <a:bodyPr vert="horz" wrap="square" lIns="91440" tIns="45720" rIns="91440" bIns="45720" rtlCol="0" anchor="t">
            <a:spAutoFit/>
          </a:bodyPr>
          <a:lstStyle/>
          <a:p>
            <a:pPr marL="0" algn="r">
              <a:lnSpc>
                <a:spcPct val="150000"/>
              </a:lnSpc>
              <a:defRPr/>
            </a:pPr>
            <a:r>
              <a:rPr lang="zh-CN" altLang="en-US" sz="1200" b="0" i="0" u="none" baseline="0">
                <a:solidFill>
                  <a:srgbClr val="FFFFFF"/>
                </a:solidFill>
                <a:latin typeface="三极准柔宋"/>
                <a:ea typeface="三极准柔宋"/>
              </a:rPr>
              <a:t>To tackle synchronization, WebSocket connections were implemented for real-time updates. For authentication, JWT (JSON Web Tokens) were used to secure user sessions. This improved security and user experience considerably.</a:t>
            </a:r>
            <a:endParaRPr lang="en-US" sz="1100"/>
          </a:p>
        </p:txBody>
      </p:sp>
      <p:sp>
        <p:nvSpPr>
          <p:cNvPr id="23" name="TextBox 23"/>
          <p:cNvSpPr txBox="1"/>
          <p:nvPr/>
        </p:nvSpPr>
        <p:spPr>
          <a:xfrm>
            <a:off x="1393119" y="446261"/>
            <a:ext cx="7120685"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Development Process</a:t>
            </a:r>
            <a:endParaRPr lang="en-US" sz="110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nodeType="afterEffect">
                                  <p:stCondLst>
                                    <p:cond delay="0"/>
                                  </p:stCondLst>
                                  <p:childTnLst>
                                    <p:anim calcmode="lin" valueType="num">
                                      <p:cBhvr>
                                        <p:cTn id="6" dur="500" fill="hold"/>
                                        <p:tgtEl>
                                          <p:spTgt spid="23"/>
                                        </p:tgtEl>
                                        <p:attrNameLst>
                                          <p:attrName>ppt_w</p:attrName>
                                        </p:attrNameLst>
                                      </p:cBhvr>
                                      <p:tavLst>
                                        <p:tav tm="0">
                                          <p:val>
                                            <p:strVal val="4/3*#ppt_w"/>
                                          </p:val>
                                        </p:tav>
                                        <p:tav tm="100000">
                                          <p:val>
                                            <p:strVal val="#ppt_w"/>
                                          </p:val>
                                        </p:tav>
                                      </p:tavLst>
                                    </p:anim>
                                    <p:anim calcmode="lin" valueType="num">
                                      <p:cBhvr>
                                        <p:cTn id="7" dur="500" fill="hold"/>
                                        <p:tgtEl>
                                          <p:spTgt spid="23"/>
                                        </p:tgtEl>
                                        <p:attrNameLst>
                                          <p:attrName>ppt_h</p:attrName>
                                        </p:attrNameLst>
                                      </p:cBhvr>
                                      <p:tavLst>
                                        <p:tav tm="0">
                                          <p:val>
                                            <p:strVal val="4/3*#ppt_h"/>
                                          </p:val>
                                        </p:tav>
                                        <p:tav tm="100000">
                                          <p:val>
                                            <p:strVal val="#ppt_h"/>
                                          </p:val>
                                        </p:tav>
                                      </p:tavLst>
                                    </p:anim>
                                    <p:set>
                                      <p:cBhvr>
                                        <p:cTn id="8" dur="500" fill="hold">
                                          <p:stCondLst>
                                            <p:cond delay="0"/>
                                          </p:stCondLst>
                                        </p:cTn>
                                        <p:tgtEl>
                                          <p:spTgt spid="23"/>
                                        </p:tgtEl>
                                        <p:attrNameLst>
                                          <p:attrName>style.visibility</p:attrName>
                                        </p:attrNameLst>
                                      </p:cBhvr>
                                      <p:to>
                                        <p:strVal val="visible"/>
                                      </p:to>
                                    </p:set>
                                  </p:childTnLst>
                                </p:cTn>
                              </p:par>
                              <p:par>
                                <p:cTn id="9" presetID="39" presetClass="entr" presetSubtype="0" fill="hold" nodeType="afterEffect">
                                  <p:stCondLst>
                                    <p:cond delay="0"/>
                                  </p:stCondLst>
                                  <p:childTnLst>
                                    <p:anim calcmode="lin" valueType="num">
                                      <p:cBhvr>
                                        <p:cTn id="10" dur="1000" fill="hold"/>
                                        <p:tgtEl>
                                          <p:spTgt spid="17"/>
                                        </p:tgtEl>
                                        <p:attrNameLst>
                                          <p:attrName>ppt_h</p:attrName>
                                        </p:attrNameLst>
                                      </p:cBhvr>
                                      <p:tavLst>
                                        <p:tav tm="0">
                                          <p:val>
                                            <p:strVal val="#ppt_h/20"/>
                                          </p:val>
                                        </p:tav>
                                        <p:tav tm="50000">
                                          <p:val>
                                            <p:strVal val="#ppt_h/20"/>
                                          </p:val>
                                        </p:tav>
                                        <p:tav tm="100000">
                                          <p:val>
                                            <p:strVal val="#ppt_h"/>
                                          </p:val>
                                        </p:tav>
                                      </p:tavLst>
                                    </p:anim>
                                    <p:anim calcmode="lin" valueType="num">
                                      <p:cBhvr>
                                        <p:cTn id="11" dur="1000" fill="hold"/>
                                        <p:tgtEl>
                                          <p:spTgt spid="17"/>
                                        </p:tgtEl>
                                        <p:attrNameLst>
                                          <p:attrName>ppt_w</p:attrName>
                                        </p:attrNameLst>
                                      </p:cBhvr>
                                      <p:tavLst>
                                        <p:tav tm="0">
                                          <p:val>
                                            <p:strVal val="#ppt_w+.3"/>
                                          </p:val>
                                        </p:tav>
                                        <p:tav tm="50000">
                                          <p:val>
                                            <p:strVal val="#ppt_w+.3"/>
                                          </p:val>
                                        </p:tav>
                                        <p:tav tm="100000">
                                          <p:val>
                                            <p:strVal val="#ppt_w"/>
                                          </p:val>
                                        </p:tav>
                                      </p:tavLst>
                                    </p:anim>
                                    <p:anim calcmode="lin" valueType="num">
                                      <p:cBhvr>
                                        <p:cTn id="12" dur="1000" fill="hold"/>
                                        <p:tgtEl>
                                          <p:spTgt spid="17"/>
                                        </p:tgtEl>
                                        <p:attrNameLst>
                                          <p:attrName>ppt_x</p:attrName>
                                        </p:attrNameLst>
                                      </p:cBhvr>
                                      <p:tavLst>
                                        <p:tav tm="0">
                                          <p:val>
                                            <p:strVal val="#ppt_x-.3"/>
                                          </p:val>
                                        </p:tav>
                                        <p:tav tm="5000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
                                          </p:val>
                                        </p:tav>
                                        <p:tav tm="100000">
                                          <p:val>
                                            <p:strVal val="#ppt_y"/>
                                          </p:val>
                                        </p:tav>
                                      </p:tavLst>
                                    </p:anim>
                                    <p:set>
                                      <p:cBhvr>
                                        <p:cTn id="14" dur="1000" fill="hold">
                                          <p:stCondLst>
                                            <p:cond delay="0"/>
                                          </p:stCondLst>
                                        </p:cTn>
                                        <p:tgtEl>
                                          <p:spTgt spid="17"/>
                                        </p:tgtEl>
                                        <p:attrNameLst>
                                          <p:attrName>style.visibility</p:attrName>
                                        </p:attrNameLst>
                                      </p:cBhvr>
                                      <p:to>
                                        <p:strVal val="visible"/>
                                      </p:to>
                                    </p:set>
                                  </p:childTnLst>
                                </p:cTn>
                              </p:par>
                              <p:par>
                                <p:cTn id="15" presetID="45" presetClass="entr" presetSubtype="0" fill="hold" nodeType="afterEffect">
                                  <p:stCondLst>
                                    <p:cond delay="0"/>
                                  </p:stCondLst>
                                  <p:childTnLst>
                                    <p:anim calcmode="lin" valueType="num">
                                      <p:cBhvr>
                                        <p:cTn id="16" dur="1000" fill="hold"/>
                                        <p:tgtEl>
                                          <p:spTgt spid="18"/>
                                        </p:tgtEl>
                                        <p:attrNameLst>
                                          <p:attrName>ppt_w</p:attrName>
                                        </p:attrNameLst>
                                      </p:cBhvr>
                                      <p:tavLst>
                                        <p:tav tm="0" fmla="#ppt_w*sin(2.5*pi*$)">
                                          <p:val>
                                            <p:fltVal val="0"/>
                                          </p:val>
                                        </p:tav>
                                        <p:tav tm="100000">
                                          <p:val>
                                            <p:fltVal val="1"/>
                                          </p:val>
                                        </p:tav>
                                      </p:tavLst>
                                    </p:anim>
                                    <p:anim calcmode="lin" valueType="num">
                                      <p:cBhvr>
                                        <p:cTn id="17" dur="1000" fill="hold"/>
                                        <p:tgtEl>
                                          <p:spTgt spid="18"/>
                                        </p:tgtEl>
                                        <p:attrNameLst>
                                          <p:attrName>ppt_h</p:attrName>
                                        </p:attrNameLst>
                                      </p:cBhvr>
                                      <p:tavLst>
                                        <p:tav tm="0">
                                          <p:val>
                                            <p:strVal val="#ppt_h"/>
                                          </p:val>
                                        </p:tav>
                                        <p:tav tm="100000">
                                          <p:val>
                                            <p:strVal val="#ppt_h"/>
                                          </p:val>
                                        </p:tav>
                                      </p:tavLst>
                                    </p:anim>
                                    <p:animEffect transition="in" filter="fade">
                                      <p:cBhvr>
                                        <p:cTn id="18" dur="1000"/>
                                        <p:tgtEl>
                                          <p:spTgt spid="18"/>
                                        </p:tgtEl>
                                      </p:cBhvr>
                                    </p:animEffect>
                                    <p:set>
                                      <p:cBhvr>
                                        <p:cTn id="19" dur="1000" fill="hold">
                                          <p:stCondLst>
                                            <p:cond delay="0"/>
                                          </p:stCondLst>
                                        </p:cTn>
                                        <p:tgtEl>
                                          <p:spTgt spid="18"/>
                                        </p:tgtEl>
                                        <p:attrNameLst>
                                          <p:attrName>style.visibility</p:attrName>
                                        </p:attrNameLst>
                                      </p:cBhvr>
                                      <p:to>
                                        <p:strVal val="visible"/>
                                      </p:to>
                                    </p:set>
                                  </p:childTnLst>
                                </p:cTn>
                              </p:par>
                              <p:par>
                                <p:cTn id="20" presetID="16" presetClass="entr" presetSubtype="42" fill="hold" nodeType="afterEffect">
                                  <p:stCondLst>
                                    <p:cond delay="0"/>
                                  </p:stCondLst>
                                  <p:childTnLst>
                                    <p:animEffect transition="in" filter="barn(outHorizontal)">
                                      <p:cBhvr>
                                        <p:cTn id="21" dur="500"/>
                                        <p:tgtEl>
                                          <p:spTgt spid="19"/>
                                        </p:tgtEl>
                                      </p:cBhvr>
                                    </p:animEffect>
                                    <p:set>
                                      <p:cBhvr>
                                        <p:cTn id="22" dur="500" fill="hold">
                                          <p:stCondLst>
                                            <p:cond delay="0"/>
                                          </p:stCondLst>
                                        </p:cTn>
                                        <p:tgtEl>
                                          <p:spTgt spid="19"/>
                                        </p:tgtEl>
                                        <p:attrNameLst>
                                          <p:attrName>style.visibility</p:attrName>
                                        </p:attrNameLst>
                                      </p:cBhvr>
                                      <p:to>
                                        <p:strVal val="visible"/>
                                      </p:to>
                                    </p:set>
                                  </p:childTnLst>
                                </p:cTn>
                              </p:par>
                              <p:par>
                                <p:cTn id="23" presetID="21" presetClass="entr" presetSubtype="3" fill="hold" nodeType="afterEffect">
                                  <p:stCondLst>
                                    <p:cond delay="0"/>
                                  </p:stCondLst>
                                  <p:childTnLst>
                                    <p:animEffect transition="in" filter="wheel(3)">
                                      <p:cBhvr>
                                        <p:cTn id="24" dur="1000"/>
                                        <p:tgtEl>
                                          <p:spTgt spid="20"/>
                                        </p:tgtEl>
                                      </p:cBhvr>
                                    </p:animEffect>
                                    <p:set>
                                      <p:cBhvr>
                                        <p:cTn id="25" dur="1000" fill="hold">
                                          <p:stCondLst>
                                            <p:cond delay="0"/>
                                          </p:stCondLst>
                                        </p:cTn>
                                        <p:tgtEl>
                                          <p:spTgt spid="20"/>
                                        </p:tgtEl>
                                        <p:attrNameLst>
                                          <p:attrName>style.visibility</p:attrName>
                                        </p:attrNameLst>
                                      </p:cBhvr>
                                      <p:to>
                                        <p:strVal val="visible"/>
                                      </p:to>
                                    </p:set>
                                  </p:childTnLst>
                                </p:cTn>
                              </p:par>
                              <p:par>
                                <p:cTn id="26" presetID="48" presetClass="entr" presetSubtype="0" fill="hold" nodeType="afterEffect">
                                  <p:stCondLst>
                                    <p:cond delay="0"/>
                                  </p:stCondLst>
                                  <p:childTnLst>
                                    <p:anim calcmode="lin" valueType="num">
                                      <p:cBhvr>
                                        <p:cTn id="27" dur="1000" fill="hold"/>
                                        <p:tgtEl>
                                          <p:spTgt spid="2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8" dur="1000" fill="hold"/>
                                        <p:tgtEl>
                                          <p:spTgt spid="21"/>
                                        </p:tgtEl>
                                        <p:attrNameLst>
                                          <p:attrName>ppt_x</p:attrName>
                                        </p:attrNameLst>
                                      </p:cBhvr>
                                      <p:tavLst>
                                        <p:tav tm="0">
                                          <p:val>
                                            <p:fltVal val="-1"/>
                                          </p:val>
                                        </p:tav>
                                        <p:tav tm="50000">
                                          <p:val>
                                            <p:fltVal val="0.95"/>
                                          </p:val>
                                        </p:tav>
                                        <p:tav tm="100000">
                                          <p:val>
                                            <p:strVal val="#ppt_x"/>
                                          </p:val>
                                        </p:tav>
                                      </p:tavLst>
                                    </p:anim>
                                    <p:anim calcmode="lin" valueType="num">
                                      <p:cBhvr>
                                        <p:cTn id="29" dur="1000" fill="hold"/>
                                        <p:tgtEl>
                                          <p:spTgt spid="21"/>
                                        </p:tgtEl>
                                        <p:attrNameLst>
                                          <p:attrName>ppt_y</p:attrName>
                                        </p:attrNameLst>
                                      </p:cBhvr>
                                      <p:tavLst>
                                        <p:tav tm="0">
                                          <p:val>
                                            <p:strVal val="#ppt_y"/>
                                          </p:val>
                                        </p:tav>
                                        <p:tav tm="100000">
                                          <p:val>
                                            <p:strVal val="#ppt_y"/>
                                          </p:val>
                                        </p:tav>
                                      </p:tavLst>
                                    </p:anim>
                                    <p:animEffect transition="in" filter="fade">
                                      <p:cBhvr>
                                        <p:cTn id="30" dur="1000"/>
                                        <p:tgtEl>
                                          <p:spTgt spid="21"/>
                                        </p:tgtEl>
                                      </p:cBhvr>
                                    </p:animEffect>
                                    <p:set>
                                      <p:cBhvr>
                                        <p:cTn id="31" dur="1" fill="hold">
                                          <p:stCondLst>
                                            <p:cond delay="0"/>
                                          </p:stCondLst>
                                        </p:cTn>
                                        <p:tgtEl>
                                          <p:spTgt spid="21"/>
                                        </p:tgtEl>
                                        <p:attrNameLst>
                                          <p:attrName>style.visibility</p:attrName>
                                        </p:attrNameLst>
                                      </p:cBhvr>
                                      <p:to>
                                        <p:strVal val="visible"/>
                                      </p:to>
                                    </p:set>
                                  </p:childTnLst>
                                </p:cTn>
                              </p:par>
                              <p:par>
                                <p:cTn id="32" presetID="5" presetClass="entr" presetSubtype="10" fill="hold" nodeType="afterEffect">
                                  <p:stCondLst>
                                    <p:cond delay="0"/>
                                  </p:stCondLst>
                                  <p:childTnLst>
                                    <p:animEffect transition="in" filter="checkerboard(across)">
                                      <p:cBhvr>
                                        <p:cTn id="33" dur="1000"/>
                                        <p:tgtEl>
                                          <p:spTgt spid="22"/>
                                        </p:tgtEl>
                                      </p:cBhvr>
                                    </p:animEffect>
                                    <p:set>
                                      <p:cBhvr>
                                        <p:cTn id="34" dur="1000"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5.jpeg"/>
          <p:cNvPicPr>
            <a:picLocks noChangeAspect="1"/>
          </p:cNvPicPr>
          <p:nvPr/>
        </p:nvPicPr>
        <p:blipFill>
          <a:blip r:embed="rId2"/>
          <a:srcRect/>
          <a:stretch>
            <a:fillRect/>
          </a:stretch>
        </p:blipFill>
        <p:spPr>
          <a:xfrm rot="10800000">
            <a:off x="0" y="-106951"/>
            <a:ext cx="12192000" cy="6858000"/>
          </a:xfrm>
          <a:prstGeom prst="rect">
            <a:avLst/>
          </a:prstGeom>
        </p:spPr>
      </p:pic>
      <p:pic>
        <p:nvPicPr>
          <p:cNvPr id="3" name="image6.png"/>
          <p:cNvPicPr>
            <a:picLocks noChangeAspect="1"/>
          </p:cNvPicPr>
          <p:nvPr/>
        </p:nvPicPr>
        <p:blipFill>
          <a:blip r:embed="rId3"/>
          <a:srcRect/>
          <a:stretch>
            <a:fillRect/>
          </a:stretch>
        </p:blipFill>
        <p:spPr>
          <a:xfrm>
            <a:off x="10012680" y="4312920"/>
            <a:ext cx="1386840" cy="1661160"/>
          </a:xfrm>
          <a:prstGeom prst="rect">
            <a:avLst/>
          </a:prstGeom>
        </p:spPr>
      </p:pic>
      <p:pic>
        <p:nvPicPr>
          <p:cNvPr id="4" name="image7.png"/>
          <p:cNvPicPr>
            <a:picLocks noChangeAspect="1"/>
          </p:cNvPicPr>
          <p:nvPr/>
        </p:nvPicPr>
        <p:blipFill>
          <a:blip r:embed="rId4"/>
          <a:srcRect/>
          <a:stretch>
            <a:fillRect/>
          </a:stretch>
        </p:blipFill>
        <p:spPr>
          <a:xfrm rot="13365612">
            <a:off x="8326577" y="981825"/>
            <a:ext cx="2610205" cy="3126509"/>
          </a:xfrm>
          <a:prstGeom prst="rect">
            <a:avLst/>
          </a:prstGeom>
        </p:spPr>
      </p:pic>
      <p:sp>
        <p:nvSpPr>
          <p:cNvPr id="5" name="TextBox 5"/>
          <p:cNvSpPr txBox="1"/>
          <p:nvPr/>
        </p:nvSpPr>
        <p:spPr>
          <a:xfrm>
            <a:off x="7548236" y="3982164"/>
            <a:ext cx="2083443" cy="2215991"/>
          </a:xfrm>
          <a:prstGeom prst="rect">
            <a:avLst/>
          </a:prstGeom>
          <a:noFill/>
        </p:spPr>
        <p:txBody>
          <a:bodyPr vert="horz" wrap="square" lIns="91440" tIns="45720" rIns="91440" bIns="45720" rtlCol="0" anchor="t">
            <a:spAutoFit/>
          </a:bodyPr>
          <a:lstStyle/>
          <a:p>
            <a:pPr marL="0" algn="l">
              <a:defRPr/>
            </a:pPr>
            <a:r>
              <a:rPr lang="en-US" sz="13800" b="1" i="0" u="none" baseline="0">
                <a:solidFill>
                  <a:srgbClr val="FFFFFF"/>
                </a:solidFill>
                <a:effectLst>
                  <a:outerShdw blurRad="38100" dist="38100" dir="2700000" algn="tl">
                    <a:srgbClr val="000000">
                      <a:alpha val="43137"/>
                    </a:srgbClr>
                  </a:outerShdw>
                </a:effectLst>
                <a:latin typeface="MingLiU_HKSCS-ExtB"/>
                <a:ea typeface="MingLiU_HKSCS-ExtB"/>
              </a:rPr>
              <a:t>02.</a:t>
            </a:r>
            <a:endParaRPr lang="en-US" sz="1100"/>
          </a:p>
        </p:txBody>
      </p:sp>
      <p:grpSp>
        <p:nvGrpSpPr>
          <p:cNvPr id="6" name="Group 6"/>
          <p:cNvGrpSpPr/>
          <p:nvPr/>
        </p:nvGrpSpPr>
        <p:grpSpPr>
          <a:xfrm rot="5400000">
            <a:off x="1400642" y="3212090"/>
            <a:ext cx="960698" cy="219918"/>
            <a:chOff x="1026290" y="5707476"/>
            <a:chExt cx="960698" cy="219918"/>
          </a:xfrm>
          <a:solidFill>
            <a:srgbClr val="FFFFFF"/>
          </a:solidFill>
        </p:grpSpPr>
        <p:sp>
          <p:nvSpPr>
            <p:cNvPr id="7" name="AutoShape 7"/>
            <p:cNvSpPr/>
            <p:nvPr/>
          </p:nvSpPr>
          <p:spPr>
            <a:xfrm>
              <a:off x="102629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8" name="AutoShape 8"/>
            <p:cNvSpPr/>
            <p:nvPr/>
          </p:nvSpPr>
          <p:spPr>
            <a:xfrm>
              <a:off x="139668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9" name="AutoShape 9"/>
            <p:cNvSpPr/>
            <p:nvPr/>
          </p:nvSpPr>
          <p:spPr>
            <a:xfrm>
              <a:off x="176707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grpSp>
      <p:sp>
        <p:nvSpPr>
          <p:cNvPr id="10" name="TextBox 10"/>
          <p:cNvSpPr txBox="1"/>
          <p:nvPr/>
        </p:nvSpPr>
        <p:spPr>
          <a:xfrm>
            <a:off x="2436447" y="3479232"/>
            <a:ext cx="7576233" cy="646331"/>
          </a:xfrm>
          <a:prstGeom prst="rect">
            <a:avLst/>
          </a:prstGeom>
          <a:noFill/>
        </p:spPr>
        <p:txBody>
          <a:bodyPr vert="horz" wrap="square" lIns="91440" tIns="45720" rIns="91440" bIns="45720" rtlCol="0" anchor="t">
            <a:spAutoFit/>
          </a:bodyPr>
          <a:lstStyle/>
          <a:p>
            <a:pPr marL="0" algn="ctr">
              <a:defRPr/>
            </a:pPr>
            <a:r>
              <a:rPr lang="zh-CN" altLang="en-US" sz="3600" b="1" i="0" u="none" baseline="0">
                <a:solidFill>
                  <a:srgbClr val="FFFFFF"/>
                </a:solidFill>
                <a:effectLst>
                  <a:outerShdw blurRad="38100" dist="38100" dir="2700000" algn="tl">
                    <a:srgbClr val="000000">
                      <a:alpha val="43137"/>
                    </a:srgbClr>
                  </a:outerShdw>
                </a:effectLst>
                <a:latin typeface="三极准柔宋"/>
                <a:ea typeface="三极准柔宋"/>
              </a:rPr>
              <a:t>MERN Stack Architecture</a:t>
            </a:r>
            <a:endParaRPr lang="en-US" sz="110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afterEffect">
                                  <p:stCondLst>
                                    <p:cond delay="0"/>
                                  </p:stCondLst>
                                  <p:childTnLst>
                                    <p:animEffect transition="in" filter="barn(inVertical)">
                                      <p:cBhvr>
                                        <p:cTn id="6" dur="500"/>
                                        <p:tgtEl>
                                          <p:spTgt spid="5"/>
                                        </p:tgtEl>
                                      </p:cBhvr>
                                    </p:animEffect>
                                    <p:set>
                                      <p:cBhvr>
                                        <p:cTn id="7" dur="500" fill="hold">
                                          <p:stCondLst>
                                            <p:cond delay="0"/>
                                          </p:stCondLst>
                                        </p:cTn>
                                        <p:tgtEl>
                                          <p:spTgt spid="5"/>
                                        </p:tgtEl>
                                        <p:attrNameLst>
                                          <p:attrName>style.visibility</p:attrName>
                                        </p:attrNameLst>
                                      </p:cBhvr>
                                      <p:to>
                                        <p:strVal val="visible"/>
                                      </p:to>
                                    </p:set>
                                  </p:childTnLst>
                                </p:cTn>
                              </p:par>
                              <p:par>
                                <p:cTn id="8" presetID="16" presetClass="entr" presetSubtype="21" fill="hold" nodeType="afterEffect">
                                  <p:stCondLst>
                                    <p:cond delay="0"/>
                                  </p:stCondLst>
                                  <p:childTnLst>
                                    <p:animEffect transition="in" filter="barn(inVertical)">
                                      <p:cBhvr>
                                        <p:cTn id="9" dur="500"/>
                                        <p:tgtEl>
                                          <p:spTgt spid="10"/>
                                        </p:tgtEl>
                                      </p:cBhvr>
                                    </p:animEffect>
                                    <p:set>
                                      <p:cBhvr>
                                        <p:cTn id="10" dur="500"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168494" y="1299019"/>
            <a:ext cx="414337" cy="352425"/>
          </a:xfrm>
          <a:custGeom>
            <a:avLst/>
            <a:gdLst/>
            <a:ahLst/>
            <a:cxnLst/>
            <a:rect l="l" t="t" r="r" b="b"/>
            <a:pathLst>
              <a:path w="232" h="197">
                <a:moveTo>
                  <a:pt x="117" y="196"/>
                </a:moveTo>
                <a:lnTo>
                  <a:pt x="25" y="104"/>
                </a:lnTo>
                <a:lnTo>
                  <a:pt x="25" y="104"/>
                </a:lnTo>
                <a:cubicBezTo>
                  <a:pt x="3" y="81"/>
                  <a:pt x="3" y="45"/>
                  <a:pt x="25" y="22"/>
                </a:cubicBezTo>
                <a:lnTo>
                  <a:pt x="25" y="22"/>
                </a:lnTo>
                <a:cubicBezTo>
                  <a:pt x="48" y="0"/>
                  <a:pt x="84" y="0"/>
                  <a:pt x="107" y="22"/>
                </a:cubicBezTo>
                <a:lnTo>
                  <a:pt x="117" y="32"/>
                </a:lnTo>
                <a:lnTo>
                  <a:pt x="127" y="22"/>
                </a:lnTo>
                <a:lnTo>
                  <a:pt x="127" y="22"/>
                </a:lnTo>
                <a:cubicBezTo>
                  <a:pt x="149" y="0"/>
                  <a:pt x="186" y="0"/>
                  <a:pt x="209" y="22"/>
                </a:cubicBezTo>
                <a:lnTo>
                  <a:pt x="209" y="22"/>
                </a:lnTo>
                <a:cubicBezTo>
                  <a:pt x="231" y="45"/>
                  <a:pt x="231" y="81"/>
                  <a:pt x="209" y="104"/>
                </a:cubicBezTo>
                <a:lnTo>
                  <a:pt x="117" y="196"/>
                </a:lnTo>
                <a:close/>
                <a:moveTo>
                  <a:pt x="66" y="14"/>
                </a:moveTo>
                <a:lnTo>
                  <a:pt x="66" y="14"/>
                </a:lnTo>
                <a:cubicBezTo>
                  <a:pt x="22" y="14"/>
                  <a:pt x="0" y="67"/>
                  <a:pt x="31" y="98"/>
                </a:cubicBezTo>
                <a:lnTo>
                  <a:pt x="117" y="184"/>
                </a:lnTo>
                <a:lnTo>
                  <a:pt x="203" y="98"/>
                </a:lnTo>
                <a:lnTo>
                  <a:pt x="203" y="98"/>
                </a:lnTo>
                <a:cubicBezTo>
                  <a:pt x="221" y="79"/>
                  <a:pt x="221" y="47"/>
                  <a:pt x="203" y="28"/>
                </a:cubicBezTo>
                <a:lnTo>
                  <a:pt x="203" y="28"/>
                </a:lnTo>
                <a:cubicBezTo>
                  <a:pt x="183" y="9"/>
                  <a:pt x="152" y="9"/>
                  <a:pt x="133" y="28"/>
                </a:cubicBezTo>
                <a:lnTo>
                  <a:pt x="117" y="44"/>
                </a:lnTo>
                <a:lnTo>
                  <a:pt x="101" y="28"/>
                </a:lnTo>
                <a:lnTo>
                  <a:pt x="101" y="28"/>
                </a:lnTo>
                <a:cubicBezTo>
                  <a:pt x="92" y="19"/>
                  <a:pt x="79" y="14"/>
                  <a:pt x="66" y="14"/>
                </a:cubicBezTo>
                <a:close/>
              </a:path>
            </a:pathLst>
          </a:custGeom>
          <a:gradFill>
            <a:gsLst>
              <a:gs pos="0">
                <a:srgbClr val="DC5DC2"/>
              </a:gs>
              <a:gs pos="68000">
                <a:srgbClr val="6BA7E8"/>
              </a:gs>
              <a:gs pos="100000">
                <a:srgbClr val="2851B6"/>
              </a:gs>
            </a:gsLst>
            <a:lin ang="16200000"/>
          </a:gradFill>
          <a:ln cap="flat" cmpd="sng">
            <a:prstDash val="solid"/>
          </a:ln>
        </p:spPr>
        <p:txBody>
          <a:bodyPr rot="0" vert="horz" wrap="square" lIns="91440" tIns="45720" rIns="91440" bIns="45720" anchor="ctr">
            <a:prstTxWarp prst="textNoShape">
              <a:avLst/>
            </a:prstTxWarp>
            <a:normAutofit/>
          </a:bodyPr>
          <a:lstStyle/>
          <a:p>
            <a:pPr marL="0" algn="ctr"/>
            <a:endParaRPr/>
          </a:p>
        </p:txBody>
      </p:sp>
      <p:sp>
        <p:nvSpPr>
          <p:cNvPr id="3" name="Freeform 3"/>
          <p:cNvSpPr/>
          <p:nvPr/>
        </p:nvSpPr>
        <p:spPr>
          <a:xfrm>
            <a:off x="1088970" y="4040605"/>
            <a:ext cx="382587" cy="304800"/>
          </a:xfrm>
          <a:custGeom>
            <a:avLst/>
            <a:gdLst/>
            <a:ahLst/>
            <a:cxnLst/>
            <a:rect l="l" t="t" r="r" b="b"/>
            <a:pathLst>
              <a:path w="216" h="172">
                <a:moveTo>
                  <a:pt x="190" y="171"/>
                </a:moveTo>
                <a:lnTo>
                  <a:pt x="25" y="171"/>
                </a:lnTo>
                <a:lnTo>
                  <a:pt x="25" y="171"/>
                </a:lnTo>
                <a:cubicBezTo>
                  <a:pt x="11" y="171"/>
                  <a:pt x="0" y="160"/>
                  <a:pt x="0" y="146"/>
                </a:cubicBezTo>
                <a:lnTo>
                  <a:pt x="0" y="44"/>
                </a:lnTo>
                <a:lnTo>
                  <a:pt x="0" y="44"/>
                </a:lnTo>
                <a:cubicBezTo>
                  <a:pt x="0" y="31"/>
                  <a:pt x="11" y="19"/>
                  <a:pt x="25" y="19"/>
                </a:cubicBezTo>
                <a:lnTo>
                  <a:pt x="59" y="19"/>
                </a:lnTo>
                <a:lnTo>
                  <a:pt x="62" y="9"/>
                </a:lnTo>
                <a:lnTo>
                  <a:pt x="62" y="9"/>
                </a:lnTo>
                <a:cubicBezTo>
                  <a:pt x="63" y="4"/>
                  <a:pt x="68" y="0"/>
                  <a:pt x="74" y="0"/>
                </a:cubicBezTo>
                <a:lnTo>
                  <a:pt x="141" y="0"/>
                </a:lnTo>
                <a:lnTo>
                  <a:pt x="141" y="0"/>
                </a:lnTo>
                <a:cubicBezTo>
                  <a:pt x="147" y="0"/>
                  <a:pt x="152" y="4"/>
                  <a:pt x="153" y="9"/>
                </a:cubicBezTo>
                <a:lnTo>
                  <a:pt x="154" y="10"/>
                </a:lnTo>
                <a:lnTo>
                  <a:pt x="156" y="19"/>
                </a:lnTo>
                <a:lnTo>
                  <a:pt x="190" y="19"/>
                </a:lnTo>
                <a:lnTo>
                  <a:pt x="190" y="19"/>
                </a:lnTo>
                <a:cubicBezTo>
                  <a:pt x="204" y="19"/>
                  <a:pt x="215" y="31"/>
                  <a:pt x="215" y="44"/>
                </a:cubicBezTo>
                <a:lnTo>
                  <a:pt x="215" y="146"/>
                </a:lnTo>
                <a:lnTo>
                  <a:pt x="215" y="146"/>
                </a:lnTo>
                <a:cubicBezTo>
                  <a:pt x="215" y="160"/>
                  <a:pt x="204" y="171"/>
                  <a:pt x="190" y="171"/>
                </a:cubicBezTo>
                <a:close/>
                <a:moveTo>
                  <a:pt x="25" y="28"/>
                </a:moveTo>
                <a:lnTo>
                  <a:pt x="25" y="28"/>
                </a:lnTo>
                <a:cubicBezTo>
                  <a:pt x="15" y="28"/>
                  <a:pt x="8" y="35"/>
                  <a:pt x="8" y="44"/>
                </a:cubicBezTo>
                <a:lnTo>
                  <a:pt x="8" y="146"/>
                </a:lnTo>
                <a:lnTo>
                  <a:pt x="8" y="146"/>
                </a:lnTo>
                <a:cubicBezTo>
                  <a:pt x="8" y="155"/>
                  <a:pt x="15" y="163"/>
                  <a:pt x="25" y="163"/>
                </a:cubicBezTo>
                <a:lnTo>
                  <a:pt x="190" y="163"/>
                </a:lnTo>
                <a:lnTo>
                  <a:pt x="190" y="163"/>
                </a:lnTo>
                <a:cubicBezTo>
                  <a:pt x="200" y="163"/>
                  <a:pt x="207" y="155"/>
                  <a:pt x="207" y="146"/>
                </a:cubicBezTo>
                <a:lnTo>
                  <a:pt x="207" y="44"/>
                </a:lnTo>
                <a:lnTo>
                  <a:pt x="207" y="44"/>
                </a:lnTo>
                <a:cubicBezTo>
                  <a:pt x="207" y="35"/>
                  <a:pt x="200" y="28"/>
                  <a:pt x="190" y="28"/>
                </a:cubicBezTo>
                <a:lnTo>
                  <a:pt x="150" y="28"/>
                </a:lnTo>
                <a:lnTo>
                  <a:pt x="145" y="11"/>
                </a:lnTo>
                <a:lnTo>
                  <a:pt x="145" y="11"/>
                </a:lnTo>
                <a:cubicBezTo>
                  <a:pt x="145" y="9"/>
                  <a:pt x="143" y="8"/>
                  <a:pt x="141" y="8"/>
                </a:cubicBezTo>
                <a:lnTo>
                  <a:pt x="74" y="8"/>
                </a:lnTo>
                <a:lnTo>
                  <a:pt x="74" y="8"/>
                </a:lnTo>
                <a:cubicBezTo>
                  <a:pt x="72" y="8"/>
                  <a:pt x="70" y="9"/>
                  <a:pt x="70" y="11"/>
                </a:cubicBezTo>
                <a:lnTo>
                  <a:pt x="65" y="28"/>
                </a:lnTo>
                <a:lnTo>
                  <a:pt x="25" y="28"/>
                </a:lnTo>
                <a:close/>
                <a:moveTo>
                  <a:pt x="108" y="146"/>
                </a:moveTo>
                <a:lnTo>
                  <a:pt x="108" y="146"/>
                </a:lnTo>
                <a:cubicBezTo>
                  <a:pt x="61" y="146"/>
                  <a:pt x="37" y="89"/>
                  <a:pt x="70" y="55"/>
                </a:cubicBezTo>
                <a:lnTo>
                  <a:pt x="70" y="55"/>
                </a:lnTo>
                <a:cubicBezTo>
                  <a:pt x="104" y="22"/>
                  <a:pt x="160" y="46"/>
                  <a:pt x="160" y="93"/>
                </a:cubicBezTo>
                <a:lnTo>
                  <a:pt x="160" y="93"/>
                </a:lnTo>
                <a:cubicBezTo>
                  <a:pt x="160" y="122"/>
                  <a:pt x="136" y="146"/>
                  <a:pt x="108" y="146"/>
                </a:cubicBezTo>
                <a:close/>
                <a:moveTo>
                  <a:pt x="108" y="48"/>
                </a:moveTo>
                <a:lnTo>
                  <a:pt x="108" y="48"/>
                </a:lnTo>
                <a:cubicBezTo>
                  <a:pt x="68" y="48"/>
                  <a:pt x="48" y="96"/>
                  <a:pt x="76" y="124"/>
                </a:cubicBezTo>
                <a:lnTo>
                  <a:pt x="76" y="124"/>
                </a:lnTo>
                <a:cubicBezTo>
                  <a:pt x="104" y="152"/>
                  <a:pt x="152" y="133"/>
                  <a:pt x="152" y="93"/>
                </a:cubicBezTo>
                <a:lnTo>
                  <a:pt x="152" y="93"/>
                </a:lnTo>
                <a:cubicBezTo>
                  <a:pt x="152" y="68"/>
                  <a:pt x="132" y="48"/>
                  <a:pt x="108" y="48"/>
                </a:cubicBezTo>
                <a:close/>
                <a:moveTo>
                  <a:pt x="185" y="43"/>
                </a:moveTo>
                <a:lnTo>
                  <a:pt x="185" y="43"/>
                </a:lnTo>
                <a:cubicBezTo>
                  <a:pt x="178" y="43"/>
                  <a:pt x="175" y="52"/>
                  <a:pt x="180" y="56"/>
                </a:cubicBezTo>
                <a:lnTo>
                  <a:pt x="180" y="56"/>
                </a:lnTo>
                <a:cubicBezTo>
                  <a:pt x="184" y="61"/>
                  <a:pt x="193" y="58"/>
                  <a:pt x="193" y="51"/>
                </a:cubicBezTo>
                <a:lnTo>
                  <a:pt x="193" y="51"/>
                </a:lnTo>
                <a:cubicBezTo>
                  <a:pt x="193" y="46"/>
                  <a:pt x="189" y="43"/>
                  <a:pt x="185" y="43"/>
                </a:cubicBezTo>
                <a:close/>
              </a:path>
            </a:pathLst>
          </a:custGeom>
          <a:gradFill>
            <a:gsLst>
              <a:gs pos="0">
                <a:srgbClr val="DC5DC2"/>
              </a:gs>
              <a:gs pos="68000">
                <a:srgbClr val="6BA7E8"/>
              </a:gs>
              <a:gs pos="100000">
                <a:srgbClr val="2851B6"/>
              </a:gs>
            </a:gsLst>
            <a:lin ang="16200000"/>
          </a:gradFill>
          <a:ln cap="flat" cmpd="sng">
            <a:prstDash val="solid"/>
          </a:ln>
        </p:spPr>
        <p:txBody>
          <a:bodyPr rot="0" vert="horz" wrap="square" lIns="91440" tIns="45720" rIns="91440" bIns="45720" anchor="ctr">
            <a:prstTxWarp prst="textNoShape">
              <a:avLst/>
            </a:prstTxWarp>
            <a:normAutofit/>
          </a:bodyPr>
          <a:lstStyle/>
          <a:p>
            <a:pPr marL="0" algn="ctr"/>
            <a:endParaRPr/>
          </a:p>
        </p:txBody>
      </p:sp>
      <p:sp>
        <p:nvSpPr>
          <p:cNvPr id="4" name="Freeform 4"/>
          <p:cNvSpPr/>
          <p:nvPr/>
        </p:nvSpPr>
        <p:spPr>
          <a:xfrm>
            <a:off x="10832212" y="1299019"/>
            <a:ext cx="382588" cy="374650"/>
          </a:xfrm>
          <a:custGeom>
            <a:avLst/>
            <a:gdLst/>
            <a:ahLst/>
            <a:cxnLst/>
            <a:rect l="l" t="t" r="r" b="b"/>
            <a:pathLst>
              <a:path w="216" h="210">
                <a:moveTo>
                  <a:pt x="186" y="0"/>
                </a:moveTo>
                <a:lnTo>
                  <a:pt x="29" y="0"/>
                </a:lnTo>
                <a:lnTo>
                  <a:pt x="29" y="0"/>
                </a:lnTo>
                <a:cubicBezTo>
                  <a:pt x="13" y="0"/>
                  <a:pt x="0" y="13"/>
                  <a:pt x="0" y="29"/>
                </a:cubicBezTo>
                <a:lnTo>
                  <a:pt x="0" y="136"/>
                </a:lnTo>
                <a:lnTo>
                  <a:pt x="0" y="136"/>
                </a:lnTo>
                <a:cubicBezTo>
                  <a:pt x="0" y="152"/>
                  <a:pt x="13" y="165"/>
                  <a:pt x="29" y="165"/>
                </a:cubicBezTo>
                <a:lnTo>
                  <a:pt x="32" y="165"/>
                </a:lnTo>
                <a:lnTo>
                  <a:pt x="32" y="209"/>
                </a:lnTo>
                <a:lnTo>
                  <a:pt x="96" y="165"/>
                </a:lnTo>
                <a:lnTo>
                  <a:pt x="186" y="165"/>
                </a:lnTo>
                <a:lnTo>
                  <a:pt x="186" y="165"/>
                </a:lnTo>
                <a:cubicBezTo>
                  <a:pt x="202" y="165"/>
                  <a:pt x="215" y="152"/>
                  <a:pt x="215" y="136"/>
                </a:cubicBezTo>
                <a:lnTo>
                  <a:pt x="215" y="29"/>
                </a:lnTo>
                <a:lnTo>
                  <a:pt x="215" y="29"/>
                </a:lnTo>
                <a:cubicBezTo>
                  <a:pt x="215" y="13"/>
                  <a:pt x="202" y="0"/>
                  <a:pt x="186" y="0"/>
                </a:cubicBezTo>
                <a:close/>
                <a:moveTo>
                  <a:pt x="207" y="136"/>
                </a:moveTo>
                <a:lnTo>
                  <a:pt x="207" y="136"/>
                </a:lnTo>
                <a:cubicBezTo>
                  <a:pt x="207" y="147"/>
                  <a:pt x="198" y="157"/>
                  <a:pt x="186" y="157"/>
                </a:cubicBezTo>
                <a:lnTo>
                  <a:pt x="93" y="157"/>
                </a:lnTo>
                <a:lnTo>
                  <a:pt x="40" y="193"/>
                </a:lnTo>
                <a:lnTo>
                  <a:pt x="41" y="157"/>
                </a:lnTo>
                <a:lnTo>
                  <a:pt x="29" y="157"/>
                </a:lnTo>
                <a:lnTo>
                  <a:pt x="29" y="157"/>
                </a:lnTo>
                <a:cubicBezTo>
                  <a:pt x="17" y="157"/>
                  <a:pt x="8" y="147"/>
                  <a:pt x="8" y="136"/>
                </a:cubicBezTo>
                <a:lnTo>
                  <a:pt x="8" y="29"/>
                </a:lnTo>
                <a:lnTo>
                  <a:pt x="8" y="29"/>
                </a:lnTo>
                <a:cubicBezTo>
                  <a:pt x="8" y="17"/>
                  <a:pt x="17" y="8"/>
                  <a:pt x="29" y="8"/>
                </a:cubicBezTo>
                <a:lnTo>
                  <a:pt x="186" y="8"/>
                </a:lnTo>
                <a:lnTo>
                  <a:pt x="186" y="8"/>
                </a:lnTo>
                <a:cubicBezTo>
                  <a:pt x="198" y="8"/>
                  <a:pt x="207" y="17"/>
                  <a:pt x="207" y="29"/>
                </a:cubicBezTo>
                <a:lnTo>
                  <a:pt x="207" y="136"/>
                </a:lnTo>
                <a:close/>
                <a:moveTo>
                  <a:pt x="78" y="80"/>
                </a:moveTo>
                <a:lnTo>
                  <a:pt x="78" y="80"/>
                </a:lnTo>
                <a:cubicBezTo>
                  <a:pt x="78" y="91"/>
                  <a:pt x="65" y="97"/>
                  <a:pt x="57" y="88"/>
                </a:cubicBezTo>
                <a:lnTo>
                  <a:pt x="57" y="88"/>
                </a:lnTo>
                <a:cubicBezTo>
                  <a:pt x="49" y="81"/>
                  <a:pt x="54" y="67"/>
                  <a:pt x="65" y="67"/>
                </a:cubicBezTo>
                <a:lnTo>
                  <a:pt x="65" y="67"/>
                </a:lnTo>
                <a:cubicBezTo>
                  <a:pt x="72" y="67"/>
                  <a:pt x="78" y="73"/>
                  <a:pt x="78" y="80"/>
                </a:cubicBezTo>
                <a:close/>
                <a:moveTo>
                  <a:pt x="120" y="80"/>
                </a:moveTo>
                <a:lnTo>
                  <a:pt x="120" y="80"/>
                </a:lnTo>
                <a:cubicBezTo>
                  <a:pt x="120" y="91"/>
                  <a:pt x="107" y="97"/>
                  <a:pt x="99" y="88"/>
                </a:cubicBezTo>
                <a:lnTo>
                  <a:pt x="99" y="88"/>
                </a:lnTo>
                <a:cubicBezTo>
                  <a:pt x="91" y="81"/>
                  <a:pt x="97" y="67"/>
                  <a:pt x="108" y="67"/>
                </a:cubicBezTo>
                <a:lnTo>
                  <a:pt x="108" y="67"/>
                </a:lnTo>
                <a:cubicBezTo>
                  <a:pt x="114" y="67"/>
                  <a:pt x="120" y="73"/>
                  <a:pt x="120" y="80"/>
                </a:cubicBezTo>
                <a:close/>
                <a:moveTo>
                  <a:pt x="162" y="81"/>
                </a:moveTo>
                <a:lnTo>
                  <a:pt x="162" y="81"/>
                </a:lnTo>
                <a:cubicBezTo>
                  <a:pt x="162" y="93"/>
                  <a:pt x="149" y="98"/>
                  <a:pt x="141" y="90"/>
                </a:cubicBezTo>
                <a:lnTo>
                  <a:pt x="141" y="90"/>
                </a:lnTo>
                <a:cubicBezTo>
                  <a:pt x="133" y="82"/>
                  <a:pt x="138" y="69"/>
                  <a:pt x="150" y="69"/>
                </a:cubicBezTo>
                <a:lnTo>
                  <a:pt x="150" y="69"/>
                </a:lnTo>
                <a:cubicBezTo>
                  <a:pt x="156" y="69"/>
                  <a:pt x="162" y="74"/>
                  <a:pt x="162" y="81"/>
                </a:cubicBezTo>
                <a:close/>
              </a:path>
            </a:pathLst>
          </a:custGeom>
          <a:gradFill>
            <a:gsLst>
              <a:gs pos="0">
                <a:srgbClr val="DC5DC2"/>
              </a:gs>
              <a:gs pos="68000">
                <a:srgbClr val="6BA7E8"/>
              </a:gs>
              <a:gs pos="100000">
                <a:srgbClr val="2851B6"/>
              </a:gs>
            </a:gsLst>
            <a:lin ang="16200000"/>
          </a:gradFill>
          <a:ln cap="flat" cmpd="sng">
            <a:prstDash val="solid"/>
          </a:ln>
        </p:spPr>
        <p:txBody>
          <a:bodyPr rot="0" vert="horz" wrap="square" lIns="91440" tIns="45720" rIns="91440" bIns="45720" anchor="ctr">
            <a:prstTxWarp prst="textNoShape">
              <a:avLst/>
            </a:prstTxWarp>
            <a:normAutofit/>
          </a:bodyPr>
          <a:lstStyle/>
          <a:p>
            <a:pPr marL="0" algn="ctr"/>
            <a:endParaRPr/>
          </a:p>
        </p:txBody>
      </p:sp>
      <p:sp>
        <p:nvSpPr>
          <p:cNvPr id="5" name="Freeform 5"/>
          <p:cNvSpPr/>
          <p:nvPr/>
        </p:nvSpPr>
        <p:spPr>
          <a:xfrm>
            <a:off x="10840284" y="3887215"/>
            <a:ext cx="366712" cy="312737"/>
          </a:xfrm>
          <a:custGeom>
            <a:avLst/>
            <a:gdLst/>
            <a:ahLst/>
            <a:cxnLst/>
            <a:rect l="l" t="t" r="r" b="b"/>
            <a:pathLst>
              <a:path w="209" h="176">
                <a:moveTo>
                  <a:pt x="0" y="175"/>
                </a:moveTo>
                <a:lnTo>
                  <a:pt x="39" y="175"/>
                </a:lnTo>
                <a:lnTo>
                  <a:pt x="39" y="103"/>
                </a:lnTo>
                <a:lnTo>
                  <a:pt x="0" y="103"/>
                </a:lnTo>
                <a:lnTo>
                  <a:pt x="0" y="175"/>
                </a:lnTo>
                <a:close/>
                <a:moveTo>
                  <a:pt x="9" y="112"/>
                </a:moveTo>
                <a:lnTo>
                  <a:pt x="31" y="112"/>
                </a:lnTo>
                <a:lnTo>
                  <a:pt x="31" y="166"/>
                </a:lnTo>
                <a:lnTo>
                  <a:pt x="9" y="166"/>
                </a:lnTo>
                <a:lnTo>
                  <a:pt x="9" y="112"/>
                </a:lnTo>
                <a:close/>
                <a:moveTo>
                  <a:pt x="57" y="175"/>
                </a:moveTo>
                <a:lnTo>
                  <a:pt x="96" y="175"/>
                </a:lnTo>
                <a:lnTo>
                  <a:pt x="96" y="38"/>
                </a:lnTo>
                <a:lnTo>
                  <a:pt x="57" y="38"/>
                </a:lnTo>
                <a:lnTo>
                  <a:pt x="57" y="175"/>
                </a:lnTo>
                <a:close/>
                <a:moveTo>
                  <a:pt x="65" y="47"/>
                </a:moveTo>
                <a:lnTo>
                  <a:pt x="87" y="47"/>
                </a:lnTo>
                <a:lnTo>
                  <a:pt x="87" y="166"/>
                </a:lnTo>
                <a:lnTo>
                  <a:pt x="65" y="166"/>
                </a:lnTo>
                <a:lnTo>
                  <a:pt x="65" y="47"/>
                </a:lnTo>
                <a:close/>
                <a:moveTo>
                  <a:pt x="169" y="69"/>
                </a:moveTo>
                <a:lnTo>
                  <a:pt x="169" y="175"/>
                </a:lnTo>
                <a:lnTo>
                  <a:pt x="208" y="175"/>
                </a:lnTo>
                <a:lnTo>
                  <a:pt x="208" y="69"/>
                </a:lnTo>
                <a:lnTo>
                  <a:pt x="169" y="69"/>
                </a:lnTo>
                <a:close/>
                <a:moveTo>
                  <a:pt x="200" y="166"/>
                </a:moveTo>
                <a:lnTo>
                  <a:pt x="177" y="166"/>
                </a:lnTo>
                <a:lnTo>
                  <a:pt x="177" y="77"/>
                </a:lnTo>
                <a:lnTo>
                  <a:pt x="200" y="77"/>
                </a:lnTo>
                <a:lnTo>
                  <a:pt x="200" y="166"/>
                </a:lnTo>
                <a:close/>
                <a:moveTo>
                  <a:pt x="113" y="175"/>
                </a:moveTo>
                <a:lnTo>
                  <a:pt x="152" y="175"/>
                </a:lnTo>
                <a:lnTo>
                  <a:pt x="152" y="0"/>
                </a:lnTo>
                <a:lnTo>
                  <a:pt x="113" y="0"/>
                </a:lnTo>
                <a:lnTo>
                  <a:pt x="113" y="175"/>
                </a:lnTo>
                <a:close/>
                <a:moveTo>
                  <a:pt x="121" y="8"/>
                </a:moveTo>
                <a:lnTo>
                  <a:pt x="144" y="8"/>
                </a:lnTo>
                <a:lnTo>
                  <a:pt x="144" y="166"/>
                </a:lnTo>
                <a:lnTo>
                  <a:pt x="121" y="166"/>
                </a:lnTo>
                <a:lnTo>
                  <a:pt x="121" y="8"/>
                </a:lnTo>
                <a:close/>
              </a:path>
            </a:pathLst>
          </a:custGeom>
          <a:gradFill>
            <a:gsLst>
              <a:gs pos="0">
                <a:srgbClr val="DC5DC2"/>
              </a:gs>
              <a:gs pos="68000">
                <a:srgbClr val="6BA7E8"/>
              </a:gs>
              <a:gs pos="100000">
                <a:srgbClr val="2851B6"/>
              </a:gs>
            </a:gsLst>
            <a:lin ang="16200000"/>
          </a:gradFill>
          <a:ln cap="flat" cmpd="sng">
            <a:prstDash val="solid"/>
          </a:ln>
        </p:spPr>
        <p:txBody>
          <a:bodyPr rot="0" vert="horz" wrap="square" lIns="91440" tIns="45720" rIns="91440" bIns="45720" anchor="ctr">
            <a:prstTxWarp prst="textNoShape">
              <a:avLst/>
            </a:prstTxWarp>
            <a:normAutofit/>
          </a:bodyPr>
          <a:lstStyle/>
          <a:p>
            <a:pPr marL="0" algn="ctr"/>
            <a:endParaRPr/>
          </a:p>
        </p:txBody>
      </p:sp>
      <p:pic>
        <p:nvPicPr>
          <p:cNvPr id="24" name="image9.png"/>
          <p:cNvPicPr>
            <a:picLocks noChangeAspect="1"/>
          </p:cNvPicPr>
          <p:nvPr/>
        </p:nvPicPr>
        <p:blipFill>
          <a:blip r:embed="rId2"/>
          <a:srcRect/>
          <a:stretch>
            <a:fillRect/>
          </a:stretch>
        </p:blipFill>
        <p:spPr>
          <a:xfrm rot="15568558">
            <a:off x="-45720" y="2531"/>
            <a:ext cx="1219200" cy="1460360"/>
          </a:xfrm>
          <a:prstGeom prst="rect">
            <a:avLst/>
          </a:prstGeom>
        </p:spPr>
      </p:pic>
      <p:sp>
        <p:nvSpPr>
          <p:cNvPr id="25" name="TextBox 25"/>
          <p:cNvSpPr txBox="1"/>
          <p:nvPr/>
        </p:nvSpPr>
        <p:spPr>
          <a:xfrm>
            <a:off x="1720425" y="1172823"/>
            <a:ext cx="2066973" cy="584775"/>
          </a:xfrm>
          <a:prstGeom prst="rect">
            <a:avLst/>
          </a:prstGeom>
          <a:noFill/>
        </p:spPr>
        <p:txBody>
          <a:bodyPr vert="horz" wrap="square" lIns="91440" tIns="45720" rIns="91440" bIns="45720" rtlCol="0" anchor="b">
            <a:spAutoFit/>
          </a:bodyPr>
          <a:lstStyle/>
          <a:p>
            <a:pPr marL="0" algn="ctr">
              <a:defRPr/>
            </a:pPr>
            <a:r>
              <a:rPr lang="zh-CN" altLang="en-US" sz="1600" b="1" i="0" u="none" baseline="0">
                <a:solidFill>
                  <a:srgbClr val="FFFFFF">
                    <a:lumMod val="75000"/>
                  </a:srgbClr>
                </a:solidFill>
                <a:latin typeface="三极准柔宋"/>
                <a:ea typeface="三极准柔宋"/>
              </a:rPr>
              <a:t>MongoDB for Database</a:t>
            </a:r>
            <a:endParaRPr lang="en-US" sz="1100"/>
          </a:p>
        </p:txBody>
      </p:sp>
      <p:sp>
        <p:nvSpPr>
          <p:cNvPr id="26" name="TextBox 26"/>
          <p:cNvSpPr txBox="1"/>
          <p:nvPr/>
        </p:nvSpPr>
        <p:spPr>
          <a:xfrm>
            <a:off x="1720425" y="1886009"/>
            <a:ext cx="2066973" cy="1958340"/>
          </a:xfrm>
          <a:prstGeom prst="rect">
            <a:avLst/>
          </a:prstGeom>
          <a:noFill/>
        </p:spPr>
        <p:txBody>
          <a:bodyPr vert="horz" wrap="square" lIns="91440" tIns="45720" rIns="91440" bIns="45720" rtlCol="0" anchor="t">
            <a:spAutoFit/>
          </a:bodyPr>
          <a:lstStyle/>
          <a:p>
            <a:pPr marL="0" algn="ctr">
              <a:lnSpc>
                <a:spcPct val="150000"/>
              </a:lnSpc>
              <a:defRPr/>
            </a:pPr>
            <a:r>
              <a:rPr lang="zh-CN" altLang="en-US" sz="1200" b="0" i="0" u="none" baseline="0">
                <a:solidFill>
                  <a:srgbClr val="FFFFFF">
                    <a:lumMod val="75000"/>
                  </a:srgbClr>
                </a:solidFill>
                <a:latin typeface="三极准柔宋"/>
                <a:ea typeface="三极准柔宋"/>
              </a:rPr>
              <a:t>MongoDB serves as a NoSQL database, allowing the storage of data in flexible, JSON-like documents. This model supports easy scaling and high availability, making it suitable for the app's growing data needs.</a:t>
            </a:r>
            <a:endParaRPr lang="en-US" sz="1100"/>
          </a:p>
        </p:txBody>
      </p:sp>
      <p:sp>
        <p:nvSpPr>
          <p:cNvPr id="27" name="TextBox 27"/>
          <p:cNvSpPr txBox="1"/>
          <p:nvPr/>
        </p:nvSpPr>
        <p:spPr>
          <a:xfrm>
            <a:off x="1735341" y="3907564"/>
            <a:ext cx="2066973" cy="584775"/>
          </a:xfrm>
          <a:prstGeom prst="rect">
            <a:avLst/>
          </a:prstGeom>
          <a:noFill/>
        </p:spPr>
        <p:txBody>
          <a:bodyPr vert="horz" wrap="square" lIns="91440" tIns="45720" rIns="91440" bIns="45720" rtlCol="0" anchor="b">
            <a:spAutoFit/>
          </a:bodyPr>
          <a:lstStyle/>
          <a:p>
            <a:pPr marL="0" algn="ctr">
              <a:defRPr/>
            </a:pPr>
            <a:r>
              <a:rPr lang="zh-CN" altLang="en-US" sz="1600" b="1" i="0" u="none" baseline="0">
                <a:solidFill>
                  <a:srgbClr val="FFFFFF">
                    <a:lumMod val="75000"/>
                  </a:srgbClr>
                </a:solidFill>
                <a:latin typeface="三极准柔宋"/>
                <a:ea typeface="三极准柔宋"/>
              </a:rPr>
              <a:t>Express.js for Backend</a:t>
            </a:r>
            <a:endParaRPr lang="en-US" sz="1100"/>
          </a:p>
        </p:txBody>
      </p:sp>
      <p:sp>
        <p:nvSpPr>
          <p:cNvPr id="28" name="TextBox 28"/>
          <p:cNvSpPr txBox="1"/>
          <p:nvPr/>
        </p:nvSpPr>
        <p:spPr>
          <a:xfrm>
            <a:off x="1735341" y="4620750"/>
            <a:ext cx="2066973" cy="1691640"/>
          </a:xfrm>
          <a:prstGeom prst="rect">
            <a:avLst/>
          </a:prstGeom>
          <a:noFill/>
        </p:spPr>
        <p:txBody>
          <a:bodyPr vert="horz" wrap="square" lIns="91440" tIns="45720" rIns="91440" bIns="45720" rtlCol="0" anchor="t">
            <a:spAutoFit/>
          </a:bodyPr>
          <a:lstStyle/>
          <a:p>
            <a:pPr marL="0" algn="ctr">
              <a:lnSpc>
                <a:spcPct val="150000"/>
              </a:lnSpc>
              <a:defRPr/>
            </a:pPr>
            <a:r>
              <a:rPr lang="zh-CN" altLang="en-US" sz="1200" b="0" i="0" u="none" baseline="0">
                <a:solidFill>
                  <a:srgbClr val="FFFFFF">
                    <a:lumMod val="75000"/>
                  </a:srgbClr>
                </a:solidFill>
                <a:latin typeface="三极准柔宋"/>
                <a:ea typeface="三极准柔宋"/>
              </a:rPr>
              <a:t>Express.js is utilized to handle server-side logic and routing. It simplifies API development and allows for efficient handling of incoming requests and responses through middleware functions.</a:t>
            </a:r>
            <a:endParaRPr lang="en-US" sz="1100"/>
          </a:p>
        </p:txBody>
      </p:sp>
      <p:sp>
        <p:nvSpPr>
          <p:cNvPr id="29" name="TextBox 29"/>
          <p:cNvSpPr txBox="1"/>
          <p:nvPr/>
        </p:nvSpPr>
        <p:spPr>
          <a:xfrm>
            <a:off x="8457104" y="1299019"/>
            <a:ext cx="2066973" cy="584775"/>
          </a:xfrm>
          <a:prstGeom prst="rect">
            <a:avLst/>
          </a:prstGeom>
          <a:noFill/>
        </p:spPr>
        <p:txBody>
          <a:bodyPr vert="horz" wrap="square" lIns="91440" tIns="45720" rIns="91440" bIns="45720" rtlCol="0" anchor="b">
            <a:spAutoFit/>
          </a:bodyPr>
          <a:lstStyle/>
          <a:p>
            <a:pPr marL="0" algn="ctr">
              <a:defRPr/>
            </a:pPr>
            <a:r>
              <a:rPr lang="zh-CN" altLang="en-US" sz="1600" b="1" i="0" u="none" baseline="0">
                <a:solidFill>
                  <a:srgbClr val="FFFFFF">
                    <a:lumMod val="75000"/>
                  </a:srgbClr>
                </a:solidFill>
                <a:latin typeface="三极准柔宋"/>
                <a:ea typeface="三极准柔宋"/>
              </a:rPr>
              <a:t>React.js for Frontend</a:t>
            </a:r>
            <a:endParaRPr lang="en-US" sz="1100"/>
          </a:p>
        </p:txBody>
      </p:sp>
      <p:sp>
        <p:nvSpPr>
          <p:cNvPr id="30" name="TextBox 30"/>
          <p:cNvSpPr txBox="1"/>
          <p:nvPr/>
        </p:nvSpPr>
        <p:spPr>
          <a:xfrm>
            <a:off x="8457104" y="2012205"/>
            <a:ext cx="2066973" cy="1691640"/>
          </a:xfrm>
          <a:prstGeom prst="rect">
            <a:avLst/>
          </a:prstGeom>
          <a:noFill/>
        </p:spPr>
        <p:txBody>
          <a:bodyPr vert="horz" wrap="square" lIns="91440" tIns="45720" rIns="91440" bIns="45720" rtlCol="0" anchor="t">
            <a:spAutoFit/>
          </a:bodyPr>
          <a:lstStyle/>
          <a:p>
            <a:pPr marL="0" algn="ctr">
              <a:lnSpc>
                <a:spcPct val="150000"/>
              </a:lnSpc>
              <a:defRPr/>
            </a:pPr>
            <a:r>
              <a:rPr lang="zh-CN" altLang="en-US" sz="1200" b="0" i="0" u="none" baseline="0">
                <a:solidFill>
                  <a:srgbClr val="FFFFFF">
                    <a:lumMod val="75000"/>
                  </a:srgbClr>
                </a:solidFill>
                <a:latin typeface="三极准柔宋"/>
                <a:ea typeface="三极准柔宋"/>
              </a:rPr>
              <a:t>React.js offers a modular and component-based architecture, facilitating dynamic rendering of UI elements. This enhances user interactivity with state management features, improving overall user experience.</a:t>
            </a:r>
            <a:endParaRPr lang="en-US" sz="1100"/>
          </a:p>
        </p:txBody>
      </p:sp>
      <p:sp>
        <p:nvSpPr>
          <p:cNvPr id="31" name="TextBox 31"/>
          <p:cNvSpPr txBox="1"/>
          <p:nvPr/>
        </p:nvSpPr>
        <p:spPr>
          <a:xfrm>
            <a:off x="8560584" y="3907564"/>
            <a:ext cx="2066973" cy="584775"/>
          </a:xfrm>
          <a:prstGeom prst="rect">
            <a:avLst/>
          </a:prstGeom>
          <a:noFill/>
        </p:spPr>
        <p:txBody>
          <a:bodyPr vert="horz" wrap="square" lIns="91440" tIns="45720" rIns="91440" bIns="45720" rtlCol="0" anchor="b">
            <a:spAutoFit/>
          </a:bodyPr>
          <a:lstStyle/>
          <a:p>
            <a:pPr marL="0" algn="ctr">
              <a:defRPr/>
            </a:pPr>
            <a:r>
              <a:rPr lang="zh-CN" altLang="en-US" sz="1600" b="1" i="0" u="none" baseline="0">
                <a:solidFill>
                  <a:srgbClr val="FFFFFF">
                    <a:lumMod val="75000"/>
                  </a:srgbClr>
                </a:solidFill>
                <a:latin typeface="三极准柔宋"/>
                <a:ea typeface="三极准柔宋"/>
              </a:rPr>
              <a:t>Node.js for Server</a:t>
            </a:r>
            <a:endParaRPr lang="en-US" sz="1100"/>
          </a:p>
        </p:txBody>
      </p:sp>
      <p:sp>
        <p:nvSpPr>
          <p:cNvPr id="32" name="TextBox 32"/>
          <p:cNvSpPr txBox="1"/>
          <p:nvPr/>
        </p:nvSpPr>
        <p:spPr>
          <a:xfrm>
            <a:off x="8560584" y="4620750"/>
            <a:ext cx="2066973" cy="1721690"/>
          </a:xfrm>
          <a:prstGeom prst="rect">
            <a:avLst/>
          </a:prstGeom>
          <a:noFill/>
        </p:spPr>
        <p:txBody>
          <a:bodyPr vert="horz" wrap="square" lIns="91440" tIns="45720" rIns="91440" bIns="45720" rtlCol="0" anchor="t">
            <a:spAutoFit/>
          </a:bodyPr>
          <a:lstStyle/>
          <a:p>
            <a:pPr marL="0" algn="ctr">
              <a:lnSpc>
                <a:spcPct val="150000"/>
              </a:lnSpc>
              <a:defRPr/>
            </a:pPr>
            <a:r>
              <a:rPr lang="zh-CN" altLang="en-US" sz="1200" b="0" i="0" u="none" baseline="0">
                <a:solidFill>
                  <a:srgbClr val="FFFFFF">
                    <a:lumMod val="75000"/>
                  </a:srgbClr>
                </a:solidFill>
                <a:latin typeface="三极准柔宋"/>
                <a:ea typeface="三极准柔宋"/>
              </a:rPr>
              <a:t>Node.js enables JavaScript execution on the server side, allowing for a unified language throughout the stack. Its event-driven architecture makes it capable of handling concurrent connections efficiently.</a:t>
            </a:r>
            <a:endParaRPr lang="en-US" sz="1100"/>
          </a:p>
        </p:txBody>
      </p:sp>
      <p:sp>
        <p:nvSpPr>
          <p:cNvPr id="33" name="TextBox 33"/>
          <p:cNvSpPr txBox="1"/>
          <p:nvPr/>
        </p:nvSpPr>
        <p:spPr>
          <a:xfrm>
            <a:off x="1393119" y="446261"/>
            <a:ext cx="7120685"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Understanding MERN Stack</a:t>
            </a:r>
            <a:endParaRPr lang="en-US" sz="11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afterEffect">
                                  <p:stCondLst>
                                    <p:cond delay="0"/>
                                  </p:stCondLst>
                                  <p:childTnLst>
                                    <p:anim calcmode="lin" valueType="num">
                                      <p:cBhvr>
                                        <p:cTn id="6" dur="1000" fill="hold"/>
                                        <p:tgtEl>
                                          <p:spTgt spid="33"/>
                                        </p:tgtEl>
                                        <p:attrNameLst>
                                          <p:attrName>ppt_w</p:attrName>
                                        </p:attrNameLst>
                                      </p:cBhvr>
                                      <p:tavLst>
                                        <p:tav tm="0">
                                          <p:val>
                                            <p:strVal val="#ppt_w*0.70"/>
                                          </p:val>
                                        </p:tav>
                                        <p:tav tm="100000">
                                          <p:val>
                                            <p:strVal val="#ppt_w"/>
                                          </p:val>
                                        </p:tav>
                                      </p:tavLst>
                                    </p:anim>
                                    <p:anim calcmode="lin" valueType="num">
                                      <p:cBhvr>
                                        <p:cTn id="7" dur="1000" fill="hold"/>
                                        <p:tgtEl>
                                          <p:spTgt spid="33"/>
                                        </p:tgtEl>
                                        <p:attrNameLst>
                                          <p:attrName>ppt_h</p:attrName>
                                        </p:attrNameLst>
                                      </p:cBhvr>
                                      <p:tavLst>
                                        <p:tav tm="0">
                                          <p:val>
                                            <p:strVal val="#ppt_h"/>
                                          </p:val>
                                        </p:tav>
                                        <p:tav tm="100000">
                                          <p:val>
                                            <p:strVal val="#ppt_h"/>
                                          </p:val>
                                        </p:tav>
                                      </p:tavLst>
                                    </p:anim>
                                    <p:animEffect transition="in" filter="fade">
                                      <p:cBhvr>
                                        <p:cTn id="8" dur="1000"/>
                                        <p:tgtEl>
                                          <p:spTgt spid="33"/>
                                        </p:tgtEl>
                                      </p:cBhvr>
                                    </p:animEffec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1000"/>
                            </p:stCondLst>
                            <p:childTnLst>
                              <p:par>
                                <p:cTn id="11" presetID="13" presetClass="entr" presetSubtype="32" fill="hold" nodeType="afterEffect">
                                  <p:stCondLst>
                                    <p:cond delay="0"/>
                                  </p:stCondLst>
                                  <p:childTnLst>
                                    <p:animEffect transition="in" filter="plus(out)">
                                      <p:cBhvr>
                                        <p:cTn id="12" dur="1000"/>
                                        <p:tgtEl>
                                          <p:spTgt spid="25"/>
                                        </p:tgtEl>
                                      </p:cBhvr>
                                    </p:animEffect>
                                    <p:set>
                                      <p:cBhvr>
                                        <p:cTn id="13" dur="1000" fill="hold">
                                          <p:stCondLst>
                                            <p:cond delay="0"/>
                                          </p:stCondLst>
                                        </p:cTn>
                                        <p:tgtEl>
                                          <p:spTgt spid="25"/>
                                        </p:tgtEl>
                                        <p:attrNameLst>
                                          <p:attrName>style.visibility</p:attrName>
                                        </p:attrNameLst>
                                      </p:cBhvr>
                                      <p:to>
                                        <p:strVal val="visible"/>
                                      </p:to>
                                    </p:set>
                                  </p:childTnLst>
                                </p:cTn>
                              </p:par>
                              <p:par>
                                <p:cTn id="14" presetID="2" presetClass="entr" presetSubtype="1" fill="hold" nodeType="afterEffect">
                                  <p:stCondLst>
                                    <p:cond delay="0"/>
                                  </p:stCondLst>
                                  <p:childTnLst>
                                    <p:anim calcmode="lin" valueType="num">
                                      <p:cBhvr additive="base">
                                        <p:cTn id="15" dur="1000" fill="hold"/>
                                        <p:tgtEl>
                                          <p:spTgt spid="26"/>
                                        </p:tgtEl>
                                        <p:attrNameLst>
                                          <p:attrName>ppt_x</p:attrName>
                                        </p:attrNameLst>
                                      </p:cBhvr>
                                      <p:tavLst>
                                        <p:tav tm="0">
                                          <p:val>
                                            <p:strVal val="#ppt_x"/>
                                          </p:val>
                                        </p:tav>
                                        <p:tav tm="100000">
                                          <p:val>
                                            <p:strVal val="#ppt_x"/>
                                          </p:val>
                                        </p:tav>
                                      </p:tavLst>
                                    </p:anim>
                                    <p:anim calcmode="lin" valueType="num">
                                      <p:cBhvr additive="base">
                                        <p:cTn id="16" dur="1000" fill="hold"/>
                                        <p:tgtEl>
                                          <p:spTgt spid="26"/>
                                        </p:tgtEl>
                                        <p:attrNameLst>
                                          <p:attrName>ppt_y</p:attrName>
                                        </p:attrNameLst>
                                      </p:cBhvr>
                                      <p:tavLst>
                                        <p:tav tm="0">
                                          <p:val>
                                            <p:strVal val="0-#ppt_h/2"/>
                                          </p:val>
                                        </p:tav>
                                        <p:tav tm="100000">
                                          <p:val>
                                            <p:strVal val="#ppt_y"/>
                                          </p:val>
                                        </p:tav>
                                      </p:tavLst>
                                    </p:anim>
                                    <p:set>
                                      <p:cBhvr>
                                        <p:cTn id="17" dur="1000" fill="hold">
                                          <p:stCondLst>
                                            <p:cond delay="0"/>
                                          </p:stCondLst>
                                        </p:cTn>
                                        <p:tgtEl>
                                          <p:spTgt spid="26"/>
                                        </p:tgtEl>
                                        <p:attrNameLst>
                                          <p:attrName>style.visibility</p:attrName>
                                        </p:attrNameLst>
                                      </p:cBhvr>
                                      <p:to>
                                        <p:strVal val="visible"/>
                                      </p:to>
                                    </p:set>
                                  </p:childTnLst>
                                </p:cTn>
                              </p:par>
                              <p:par>
                                <p:cTn id="18" presetID="2" presetClass="entr" presetSubtype="12" fill="hold" nodeType="afterEffect">
                                  <p:stCondLst>
                                    <p:cond delay="0"/>
                                  </p:stCondLst>
                                  <p:childTnLst>
                                    <p:anim calcmode="lin" valueType="num">
                                      <p:cBhvr additive="base">
                                        <p:cTn id="19" dur="1000" fill="hold"/>
                                        <p:tgtEl>
                                          <p:spTgt spid="27"/>
                                        </p:tgtEl>
                                        <p:attrNameLst>
                                          <p:attrName>ppt_x</p:attrName>
                                        </p:attrNameLst>
                                      </p:cBhvr>
                                      <p:tavLst>
                                        <p:tav tm="0">
                                          <p:val>
                                            <p:strVal val="0-#ppt_w/2"/>
                                          </p:val>
                                        </p:tav>
                                        <p:tav tm="100000">
                                          <p:val>
                                            <p:strVal val="#ppt_x"/>
                                          </p:val>
                                        </p:tav>
                                      </p:tavLst>
                                    </p:anim>
                                    <p:anim calcmode="lin" valueType="num">
                                      <p:cBhvr additive="base">
                                        <p:cTn id="20" dur="1000" fill="hold"/>
                                        <p:tgtEl>
                                          <p:spTgt spid="27"/>
                                        </p:tgtEl>
                                        <p:attrNameLst>
                                          <p:attrName>ppt_y</p:attrName>
                                        </p:attrNameLst>
                                      </p:cBhvr>
                                      <p:tavLst>
                                        <p:tav tm="0">
                                          <p:val>
                                            <p:strVal val="1+#ppt_h/2"/>
                                          </p:val>
                                        </p:tav>
                                        <p:tav tm="100000">
                                          <p:val>
                                            <p:strVal val="#ppt_y"/>
                                          </p:val>
                                        </p:tav>
                                      </p:tavLst>
                                    </p:anim>
                                    <p:set>
                                      <p:cBhvr>
                                        <p:cTn id="21" dur="1000" fill="hold">
                                          <p:stCondLst>
                                            <p:cond delay="0"/>
                                          </p:stCondLst>
                                        </p:cTn>
                                        <p:tgtEl>
                                          <p:spTgt spid="27"/>
                                        </p:tgtEl>
                                        <p:attrNameLst>
                                          <p:attrName>style.visibility</p:attrName>
                                        </p:attrNameLst>
                                      </p:cBhvr>
                                      <p:to>
                                        <p:strVal val="visible"/>
                                      </p:to>
                                    </p:set>
                                  </p:childTnLst>
                                </p:cTn>
                              </p:par>
                              <p:par>
                                <p:cTn id="22" presetID="15" presetClass="entr" presetSubtype="0" fill="hold" nodeType="afterEffect">
                                  <p:stCondLst>
                                    <p:cond delay="0"/>
                                  </p:stCondLst>
                                  <p:childTnLs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 calcmode="lin" valueType="num">
                                      <p:cBhvr>
                                        <p:cTn id="25"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8"/>
                                        </p:tgtEl>
                                        <p:attrNameLst>
                                          <p:attrName>ppt_y</p:attrName>
                                        </p:attrNameLst>
                                      </p:cBhvr>
                                      <p:tavLst>
                                        <p:tav tm="0" fmla="#ppt_y+(sin(-2*pi*(1-$))*-#ppt_x+cos(-2*pi*(1-$))*(1-#ppt_y))*(1-$)">
                                          <p:val>
                                            <p:fltVal val="0"/>
                                          </p:val>
                                        </p:tav>
                                        <p:tav tm="100000">
                                          <p:val>
                                            <p:fltVal val="1"/>
                                          </p:val>
                                        </p:tav>
                                      </p:tavLst>
                                    </p:anim>
                                    <p:set>
                                      <p:cBhvr>
                                        <p:cTn id="27" dur="1" fill="hold">
                                          <p:stCondLst>
                                            <p:cond delay="0"/>
                                          </p:stCondLst>
                                        </p:cTn>
                                        <p:tgtEl>
                                          <p:spTgt spid="28"/>
                                        </p:tgtEl>
                                        <p:attrNameLst>
                                          <p:attrName>style.visibility</p:attrName>
                                        </p:attrNameLst>
                                      </p:cBhvr>
                                      <p:to>
                                        <p:strVal val="visible"/>
                                      </p:to>
                                    </p:set>
                                  </p:childTnLst>
                                </p:cTn>
                              </p:par>
                              <p:par>
                                <p:cTn id="28" presetID="21" presetClass="entr" presetSubtype="3" fill="hold" nodeType="afterEffect">
                                  <p:stCondLst>
                                    <p:cond delay="0"/>
                                  </p:stCondLst>
                                  <p:childTnLst>
                                    <p:animEffect transition="in" filter="wheel(3)">
                                      <p:cBhvr>
                                        <p:cTn id="29" dur="1000"/>
                                        <p:tgtEl>
                                          <p:spTgt spid="29"/>
                                        </p:tgtEl>
                                      </p:cBhvr>
                                    </p:animEffect>
                                    <p:set>
                                      <p:cBhvr>
                                        <p:cTn id="30" dur="1000" fill="hold">
                                          <p:stCondLst>
                                            <p:cond delay="0"/>
                                          </p:stCondLst>
                                        </p:cTn>
                                        <p:tgtEl>
                                          <p:spTgt spid="29"/>
                                        </p:tgtEl>
                                        <p:attrNameLst>
                                          <p:attrName>style.visibility</p:attrName>
                                        </p:attrNameLst>
                                      </p:cBhvr>
                                      <p:to>
                                        <p:strVal val="visible"/>
                                      </p:to>
                                    </p:set>
                                  </p:childTnLst>
                                </p:cTn>
                              </p:par>
                              <p:par>
                                <p:cTn id="31" presetID="15" presetClass="entr" presetSubtype="0" fill="hold" nodeType="afterEffect">
                                  <p:stCondLst>
                                    <p:cond delay="0"/>
                                  </p:stCondLst>
                                  <p:childTnLst>
                                    <p:anim calcmode="lin" valueType="num">
                                      <p:cBhvr>
                                        <p:cTn id="32" dur="1000" fill="hold"/>
                                        <p:tgtEl>
                                          <p:spTgt spid="30"/>
                                        </p:tgtEl>
                                        <p:attrNameLst>
                                          <p:attrName>ppt_w</p:attrName>
                                        </p:attrNameLst>
                                      </p:cBhvr>
                                      <p:tavLst>
                                        <p:tav tm="0">
                                          <p:val>
                                            <p:fltVal val="0"/>
                                          </p:val>
                                        </p:tav>
                                        <p:tav tm="100000">
                                          <p:val>
                                            <p:strVal val="#ppt_w"/>
                                          </p:val>
                                        </p:tav>
                                      </p:tavLst>
                                    </p:anim>
                                    <p:anim calcmode="lin" valueType="num">
                                      <p:cBhvr>
                                        <p:cTn id="33" dur="1000" fill="hold"/>
                                        <p:tgtEl>
                                          <p:spTgt spid="30"/>
                                        </p:tgtEl>
                                        <p:attrNameLst>
                                          <p:attrName>ppt_h</p:attrName>
                                        </p:attrNameLst>
                                      </p:cBhvr>
                                      <p:tavLst>
                                        <p:tav tm="0">
                                          <p:val>
                                            <p:fltVal val="0"/>
                                          </p:val>
                                        </p:tav>
                                        <p:tav tm="100000">
                                          <p:val>
                                            <p:strVal val="#ppt_h"/>
                                          </p:val>
                                        </p:tav>
                                      </p:tavLst>
                                    </p:anim>
                                    <p:anim calcmode="lin" valueType="num">
                                      <p:cBhvr>
                                        <p:cTn id="34"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0"/>
                                        </p:tgtEl>
                                        <p:attrNameLst>
                                          <p:attrName>ppt_y</p:attrName>
                                        </p:attrNameLst>
                                      </p:cBhvr>
                                      <p:tavLst>
                                        <p:tav tm="0" fmla="#ppt_y+(sin(-2*pi*(1-$))*-#ppt_x+cos(-2*pi*(1-$))*(1-#ppt_y))*(1-$)">
                                          <p:val>
                                            <p:fltVal val="0"/>
                                          </p:val>
                                        </p:tav>
                                        <p:tav tm="100000">
                                          <p:val>
                                            <p:fltVal val="1"/>
                                          </p:val>
                                        </p:tav>
                                      </p:tavLst>
                                    </p:anim>
                                    <p:set>
                                      <p:cBhvr>
                                        <p:cTn id="36" dur="1" fill="hold">
                                          <p:stCondLst>
                                            <p:cond delay="0"/>
                                          </p:stCondLst>
                                        </p:cTn>
                                        <p:tgtEl>
                                          <p:spTgt spid="30"/>
                                        </p:tgtEl>
                                        <p:attrNameLst>
                                          <p:attrName>style.visibility</p:attrName>
                                        </p:attrNameLst>
                                      </p:cBhvr>
                                      <p:to>
                                        <p:strVal val="visible"/>
                                      </p:to>
                                    </p:set>
                                  </p:childTnLst>
                                </p:cTn>
                              </p:par>
                              <p:par>
                                <p:cTn id="37" presetID="9" presetClass="entr" presetSubtype="0" fill="hold" nodeType="afterEffect">
                                  <p:stCondLst>
                                    <p:cond delay="0"/>
                                  </p:stCondLst>
                                  <p:childTnLst>
                                    <p:animEffect transition="in" filter="dissolve">
                                      <p:cBhvr>
                                        <p:cTn id="38" dur="1000"/>
                                        <p:tgtEl>
                                          <p:spTgt spid="31"/>
                                        </p:tgtEl>
                                      </p:cBhvr>
                                    </p:animEffect>
                                    <p:set>
                                      <p:cBhvr>
                                        <p:cTn id="39" dur="1000" fill="hold">
                                          <p:stCondLst>
                                            <p:cond delay="0"/>
                                          </p:stCondLst>
                                        </p:cTn>
                                        <p:tgtEl>
                                          <p:spTgt spid="31"/>
                                        </p:tgtEl>
                                        <p:attrNameLst>
                                          <p:attrName>style.visibility</p:attrName>
                                        </p:attrNameLst>
                                      </p:cBhvr>
                                      <p:to>
                                        <p:strVal val="visible"/>
                                      </p:to>
                                    </p:set>
                                  </p:childTnLst>
                                </p:cTn>
                              </p:par>
                              <p:par>
                                <p:cTn id="40" presetID="58" presetClass="entr" presetSubtype="0" fill="hold" nodeType="afterEffect">
                                  <p:stCondLst>
                                    <p:cond delay="0"/>
                                  </p:stCondLst>
                                  <p:childTnLst>
                                    <p:anim calcmode="lin" valueType="num">
                                      <p:cBhvr>
                                        <p:cTn id="41" dur="1000" fill="hold"/>
                                        <p:tgtEl>
                                          <p:spTgt spid="32"/>
                                        </p:tgtEl>
                                        <p:attrNameLst>
                                          <p:attrName>ppt_w</p:attrName>
                                        </p:attrNameLst>
                                      </p:cBhvr>
                                      <p:tavLst>
                                        <p:tav tm="0">
                                          <p:val>
                                            <p:strVal val="#ppt_w*2.5"/>
                                          </p:val>
                                        </p:tav>
                                        <p:tav tm="100000">
                                          <p:val>
                                            <p:strVal val="#ppt_w"/>
                                          </p:val>
                                        </p:tav>
                                      </p:tavLst>
                                    </p:anim>
                                    <p:anim calcmode="lin" valueType="num">
                                      <p:cBhvr>
                                        <p:cTn id="42" dur="1000" fill="hold"/>
                                        <p:tgtEl>
                                          <p:spTgt spid="32"/>
                                        </p:tgtEl>
                                        <p:attrNameLst>
                                          <p:attrName>ppt_h</p:attrName>
                                        </p:attrNameLst>
                                      </p:cBhvr>
                                      <p:tavLst>
                                        <p:tav tm="0">
                                          <p:val>
                                            <p:strVal val="#ppt_h*0.01"/>
                                          </p:val>
                                        </p:tav>
                                        <p:tav tm="100000">
                                          <p:val>
                                            <p:strVal val="#ppt_h"/>
                                          </p:val>
                                        </p:tav>
                                      </p:tavLst>
                                    </p:anim>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h+1"/>
                                          </p:val>
                                        </p:tav>
                                        <p:tav tm="100000">
                                          <p:val>
                                            <p:strVal val="#ppt_y"/>
                                          </p:val>
                                        </p:tav>
                                      </p:tavLst>
                                    </p:anim>
                                    <p:animEffect transition="in" filter="fade">
                                      <p:cBhvr>
                                        <p:cTn id="45" dur="1000"/>
                                        <p:tgtEl>
                                          <p:spTgt spid="32"/>
                                        </p:tgtEl>
                                      </p:cBhvr>
                                    </p:animEffect>
                                    <p:set>
                                      <p:cBhvr>
                                        <p:cTn id="46" dur="1000"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923636" y="1337629"/>
            <a:ext cx="10344728" cy="1856254"/>
          </a:xfrm>
          <a:prstGeom prst="roundRect">
            <a:avLst>
              <a:gd name="adj" fmla="val 13588"/>
            </a:avLst>
          </a:prstGeom>
          <a:blipFill>
            <a:blip r:embed="rId2"/>
            <a:srcRect/>
            <a:stretch>
              <a:fillRect t="-136830" b="-136830"/>
            </a:stretch>
          </a:blipFill>
          <a:ln cap="flat">
            <a:prstDash val="solid"/>
          </a:ln>
        </p:spPr>
        <p:txBody>
          <a:bodyPr vert="horz" wrap="square" lIns="91440" tIns="45720" rIns="91440" bIns="45720" anchor="ctr">
            <a:normAutofit/>
          </a:bodyPr>
          <a:lstStyle/>
          <a:p>
            <a:pPr marL="0" algn="ctr"/>
            <a:endParaRPr/>
          </a:p>
        </p:txBody>
      </p:sp>
      <p:grpSp>
        <p:nvGrpSpPr>
          <p:cNvPr id="3" name="Group 3"/>
          <p:cNvGrpSpPr/>
          <p:nvPr/>
        </p:nvGrpSpPr>
        <p:grpSpPr>
          <a:xfrm>
            <a:off x="1094234" y="3808714"/>
            <a:ext cx="410200" cy="410198"/>
            <a:chOff x="3526795" y="4024421"/>
            <a:chExt cx="410200" cy="410198"/>
          </a:xfrm>
        </p:grpSpPr>
        <p:sp>
          <p:nvSpPr>
            <p:cNvPr id="4" name="AutoShape 4"/>
            <p:cNvSpPr/>
            <p:nvPr/>
          </p:nvSpPr>
          <p:spPr>
            <a:xfrm>
              <a:off x="3526795" y="4024421"/>
              <a:ext cx="410200" cy="410198"/>
            </a:xfrm>
            <a:prstGeom prst="roundRect">
              <a:avLst/>
            </a:prstGeom>
            <a:gradFill>
              <a:gsLst>
                <a:gs pos="0">
                  <a:schemeClr val="accent1">
                    <a:lumMod val="60000"/>
                    <a:lumOff val="40000"/>
                  </a:schemeClr>
                </a:gs>
                <a:gs pos="60000">
                  <a:schemeClr val="accent1"/>
                </a:gs>
              </a:gsLst>
              <a:lin ang="2700000"/>
            </a:gradFill>
            <a:ln cap="rnd" cmpd="sng">
              <a:prstDash val="solid"/>
            </a:ln>
            <a:effectLst>
              <a:outerShdw blurRad="76200" dist="50800" dir="5400000" algn="ctr" rotWithShape="0">
                <a:schemeClr val="accent1">
                  <a:alpha val="20000"/>
                </a:schemeClr>
              </a:outerShdw>
            </a:effectLst>
          </p:spPr>
          <p:txBody>
            <a:bodyPr rot="0" vert="horz" wrap="square" lIns="91440" tIns="45720" rIns="91440" bIns="45720" anchor="ctr">
              <a:normAutofit/>
            </a:bodyPr>
            <a:lstStyle/>
            <a:p>
              <a:pPr marL="0" algn="ctr"/>
              <a:endParaRPr/>
            </a:p>
          </p:txBody>
        </p:sp>
        <p:sp>
          <p:nvSpPr>
            <p:cNvPr id="5" name="Freeform 5"/>
            <p:cNvSpPr/>
            <p:nvPr/>
          </p:nvSpPr>
          <p:spPr>
            <a:xfrm>
              <a:off x="3642895" y="4162770"/>
              <a:ext cx="178001" cy="133500"/>
            </a:xfrm>
            <a:custGeom>
              <a:avLst/>
              <a:gdLst/>
              <a:ahLst/>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solidFill>
            <a:ln cap="rnd" cmpd="sng">
              <a:prstDash val="solid"/>
            </a:ln>
          </p:spPr>
          <p:txBody>
            <a:bodyPr rot="0" vert="horz" wrap="square" lIns="91440" tIns="45720" rIns="91440" bIns="45720" anchor="ctr">
              <a:prstTxWarp prst="textNoShape">
                <a:avLst/>
              </a:prstTxWarp>
              <a:normAutofit/>
            </a:bodyPr>
            <a:lstStyle/>
            <a:p>
              <a:pPr marL="0" algn="ctr"/>
              <a:endParaRPr/>
            </a:p>
          </p:txBody>
        </p:sp>
      </p:grpSp>
      <p:grpSp>
        <p:nvGrpSpPr>
          <p:cNvPr id="6" name="Group 6"/>
          <p:cNvGrpSpPr/>
          <p:nvPr/>
        </p:nvGrpSpPr>
        <p:grpSpPr>
          <a:xfrm>
            <a:off x="4938805" y="3808714"/>
            <a:ext cx="410200" cy="410198"/>
            <a:chOff x="4471992" y="4024421"/>
            <a:chExt cx="410200" cy="410198"/>
          </a:xfrm>
        </p:grpSpPr>
        <p:sp>
          <p:nvSpPr>
            <p:cNvPr id="7" name="AutoShape 7"/>
            <p:cNvSpPr/>
            <p:nvPr/>
          </p:nvSpPr>
          <p:spPr>
            <a:xfrm>
              <a:off x="4471992" y="4024421"/>
              <a:ext cx="410200" cy="410198"/>
            </a:xfrm>
            <a:prstGeom prst="roundRect">
              <a:avLst/>
            </a:prstGeom>
            <a:gradFill>
              <a:gsLst>
                <a:gs pos="0">
                  <a:schemeClr val="accent2">
                    <a:lumMod val="60000"/>
                    <a:lumOff val="40000"/>
                  </a:schemeClr>
                </a:gs>
                <a:gs pos="60000">
                  <a:schemeClr val="accent2"/>
                </a:gs>
              </a:gsLst>
              <a:lin ang="2700000"/>
            </a:gradFill>
            <a:ln cap="rnd" cmpd="sng">
              <a:prstDash val="solid"/>
            </a:ln>
            <a:effectLst>
              <a:outerShdw blurRad="76200" dist="50800" dir="5400000" algn="ctr" rotWithShape="0">
                <a:schemeClr val="accent2">
                  <a:alpha val="20000"/>
                </a:schemeClr>
              </a:outerShdw>
            </a:effectLst>
          </p:spPr>
          <p:txBody>
            <a:bodyPr rot="0" vert="horz" wrap="square" lIns="91440" tIns="45720" rIns="91440" bIns="45720" anchor="ctr">
              <a:normAutofit/>
            </a:bodyPr>
            <a:lstStyle/>
            <a:p>
              <a:pPr marL="0" algn="ctr"/>
              <a:endParaRPr/>
            </a:p>
          </p:txBody>
        </p:sp>
        <p:sp>
          <p:nvSpPr>
            <p:cNvPr id="8" name="Freeform 8"/>
            <p:cNvSpPr/>
            <p:nvPr/>
          </p:nvSpPr>
          <p:spPr>
            <a:xfrm>
              <a:off x="4595899" y="4146869"/>
              <a:ext cx="162386" cy="178001"/>
            </a:xfrm>
            <a:custGeom>
              <a:avLst/>
              <a:gdLst/>
              <a:ahLst/>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a:ln cap="rnd" cmpd="sng">
              <a:prstDash val="solid"/>
            </a:ln>
          </p:spPr>
          <p:txBody>
            <a:bodyPr rot="0" vert="horz" wrap="square" lIns="91440" tIns="45720" rIns="91440" bIns="45720" anchor="ctr">
              <a:prstTxWarp prst="textNoShape">
                <a:avLst/>
              </a:prstTxWarp>
              <a:normAutofit/>
            </a:bodyPr>
            <a:lstStyle/>
            <a:p>
              <a:pPr marL="0" algn="ctr"/>
              <a:endParaRPr/>
            </a:p>
          </p:txBody>
        </p:sp>
      </p:grpSp>
      <p:grpSp>
        <p:nvGrpSpPr>
          <p:cNvPr id="9" name="Group 9"/>
          <p:cNvGrpSpPr/>
          <p:nvPr/>
        </p:nvGrpSpPr>
        <p:grpSpPr>
          <a:xfrm>
            <a:off x="8783375" y="3808714"/>
            <a:ext cx="410200" cy="410198"/>
            <a:chOff x="5417189" y="4024421"/>
            <a:chExt cx="410200" cy="410198"/>
          </a:xfrm>
        </p:grpSpPr>
        <p:sp>
          <p:nvSpPr>
            <p:cNvPr id="10" name="AutoShape 10"/>
            <p:cNvSpPr/>
            <p:nvPr/>
          </p:nvSpPr>
          <p:spPr>
            <a:xfrm>
              <a:off x="5417189" y="4024421"/>
              <a:ext cx="410200" cy="410198"/>
            </a:xfrm>
            <a:prstGeom prst="roundRect">
              <a:avLst/>
            </a:prstGeom>
            <a:gradFill>
              <a:gsLst>
                <a:gs pos="0">
                  <a:schemeClr val="accent3">
                    <a:lumMod val="60000"/>
                    <a:lumOff val="40000"/>
                  </a:schemeClr>
                </a:gs>
                <a:gs pos="60000">
                  <a:schemeClr val="accent3"/>
                </a:gs>
              </a:gsLst>
              <a:lin ang="2700000"/>
            </a:gradFill>
            <a:ln cap="rnd" cmpd="sng">
              <a:prstDash val="solid"/>
            </a:ln>
            <a:effectLst>
              <a:outerShdw blurRad="76200" dist="50800" dir="5400000" algn="ctr" rotWithShape="0">
                <a:schemeClr val="accent3">
                  <a:alpha val="20000"/>
                </a:schemeClr>
              </a:outerShdw>
            </a:effectLst>
          </p:spPr>
          <p:txBody>
            <a:bodyPr rot="0" vert="horz" wrap="square" lIns="91440" tIns="45720" rIns="91440" bIns="45720" anchor="ctr">
              <a:normAutofit/>
            </a:bodyPr>
            <a:lstStyle/>
            <a:p>
              <a:pPr marL="0" algn="ctr"/>
              <a:endParaRPr/>
            </a:p>
          </p:txBody>
        </p:sp>
        <p:sp>
          <p:nvSpPr>
            <p:cNvPr id="11" name="Freeform 11"/>
            <p:cNvSpPr/>
            <p:nvPr/>
          </p:nvSpPr>
          <p:spPr>
            <a:xfrm>
              <a:off x="5533289" y="4158600"/>
              <a:ext cx="178001" cy="148188"/>
            </a:xfrm>
            <a:custGeom>
              <a:avLst/>
              <a:gdLst/>
              <a:ahLst/>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cap="rnd" cmpd="sng">
              <a:prstDash val="solid"/>
            </a:ln>
          </p:spPr>
          <p:txBody>
            <a:bodyPr rot="0" vert="horz" wrap="square" lIns="91440" tIns="45720" rIns="91440" bIns="45720" anchor="ctr">
              <a:prstTxWarp prst="textNoShape">
                <a:avLst/>
              </a:prstTxWarp>
              <a:normAutofit/>
            </a:bodyPr>
            <a:lstStyle/>
            <a:p>
              <a:pPr marL="0" algn="ctr"/>
              <a:endParaRPr/>
            </a:p>
          </p:txBody>
        </p:sp>
      </p:grpSp>
      <p:pic>
        <p:nvPicPr>
          <p:cNvPr id="12" name="image9.png"/>
          <p:cNvPicPr>
            <a:picLocks noChangeAspect="1"/>
          </p:cNvPicPr>
          <p:nvPr/>
        </p:nvPicPr>
        <p:blipFill>
          <a:blip r:embed="rId3"/>
          <a:srcRect/>
          <a:stretch>
            <a:fillRect/>
          </a:stretch>
        </p:blipFill>
        <p:spPr>
          <a:xfrm rot="15568558">
            <a:off x="-45720" y="2531"/>
            <a:ext cx="1219200" cy="1460360"/>
          </a:xfrm>
          <a:prstGeom prst="rect">
            <a:avLst/>
          </a:prstGeom>
        </p:spPr>
      </p:pic>
      <p:sp>
        <p:nvSpPr>
          <p:cNvPr id="13" name="TextBox 13"/>
          <p:cNvSpPr txBox="1"/>
          <p:nvPr/>
        </p:nvSpPr>
        <p:spPr>
          <a:xfrm>
            <a:off x="9193575" y="3570991"/>
            <a:ext cx="2066973" cy="584775"/>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FFFFFF"/>
                </a:solidFill>
                <a:latin typeface="三极准柔宋"/>
                <a:ea typeface="三极准柔宋"/>
              </a:rPr>
              <a:t>Component Breakdown</a:t>
            </a:r>
            <a:endParaRPr lang="en-US" sz="1100"/>
          </a:p>
        </p:txBody>
      </p:sp>
      <p:sp>
        <p:nvSpPr>
          <p:cNvPr id="14" name="TextBox 14"/>
          <p:cNvSpPr txBox="1"/>
          <p:nvPr/>
        </p:nvSpPr>
        <p:spPr>
          <a:xfrm>
            <a:off x="9201391" y="4169275"/>
            <a:ext cx="2066973" cy="2275688"/>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FFFFFF"/>
                </a:solidFill>
                <a:latin typeface="三极准柔宋"/>
                <a:ea typeface="三极准柔宋"/>
              </a:rPr>
              <a:t>Major components include User Authentication, Message Sending, Chat User Interface, and Notification System. Each component handles specific functionalities, promoting reusability and better code management.</a:t>
            </a:r>
            <a:endParaRPr lang="en-US" sz="1100"/>
          </a:p>
        </p:txBody>
      </p:sp>
      <p:sp>
        <p:nvSpPr>
          <p:cNvPr id="15" name="TextBox 15"/>
          <p:cNvSpPr txBox="1"/>
          <p:nvPr/>
        </p:nvSpPr>
        <p:spPr>
          <a:xfrm>
            <a:off x="5473908" y="3584500"/>
            <a:ext cx="2066973" cy="584775"/>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FFFFFF"/>
                </a:solidFill>
                <a:latin typeface="三极准柔宋"/>
                <a:ea typeface="三极准柔宋"/>
              </a:rPr>
              <a:t>Data Flow in the App</a:t>
            </a:r>
            <a:endParaRPr lang="en-US" sz="1100"/>
          </a:p>
        </p:txBody>
      </p:sp>
      <p:sp>
        <p:nvSpPr>
          <p:cNvPr id="16" name="TextBox 16"/>
          <p:cNvSpPr txBox="1"/>
          <p:nvPr/>
        </p:nvSpPr>
        <p:spPr>
          <a:xfrm>
            <a:off x="5481724" y="4182784"/>
            <a:ext cx="2066973" cy="2275688"/>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FFFFFF"/>
                </a:solidFill>
                <a:latin typeface="三极准柔宋"/>
                <a:ea typeface="三极准柔宋"/>
              </a:rPr>
              <a:t>Data flows in a loop where user inputs from the frontend are sent to the backend via API calls. The backend processes requests and interacts with MongoDB, returning responses back to the frontend for display.</a:t>
            </a:r>
            <a:endParaRPr lang="en-US" sz="1100"/>
          </a:p>
        </p:txBody>
      </p:sp>
      <p:sp>
        <p:nvSpPr>
          <p:cNvPr id="17" name="TextBox 17"/>
          <p:cNvSpPr txBox="1"/>
          <p:nvPr/>
        </p:nvSpPr>
        <p:spPr>
          <a:xfrm>
            <a:off x="1589526" y="3570991"/>
            <a:ext cx="2066973" cy="584775"/>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FFFFFF"/>
                </a:solidFill>
                <a:latin typeface="三极准柔宋"/>
                <a:ea typeface="三极准柔宋"/>
              </a:rPr>
              <a:t>Application Structure</a:t>
            </a:r>
            <a:endParaRPr lang="en-US" sz="1100"/>
          </a:p>
        </p:txBody>
      </p:sp>
      <p:sp>
        <p:nvSpPr>
          <p:cNvPr id="18" name="TextBox 18"/>
          <p:cNvSpPr txBox="1"/>
          <p:nvPr/>
        </p:nvSpPr>
        <p:spPr>
          <a:xfrm>
            <a:off x="1597342" y="4169275"/>
            <a:ext cx="2066973" cy="2275688"/>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FFFFFF"/>
                </a:solidFill>
                <a:latin typeface="三极准柔宋"/>
                <a:ea typeface="三极准柔宋"/>
              </a:rPr>
              <a:t>The application structure follows a typical MVC pattern, separating concerns into models, views, and controllers. This organization helps in maintaining code clarity and facilitates team collaboration.</a:t>
            </a:r>
            <a:endParaRPr lang="en-US" sz="1100"/>
          </a:p>
        </p:txBody>
      </p:sp>
      <p:sp>
        <p:nvSpPr>
          <p:cNvPr id="19" name="TextBox 19"/>
          <p:cNvSpPr txBox="1"/>
          <p:nvPr/>
        </p:nvSpPr>
        <p:spPr>
          <a:xfrm>
            <a:off x="1393119" y="446261"/>
            <a:ext cx="7120685" cy="584775"/>
          </a:xfrm>
          <a:prstGeom prst="rect">
            <a:avLst/>
          </a:prstGeom>
          <a:noFill/>
        </p:spPr>
        <p:txBody>
          <a:bodyPr vert="horz" wrap="square" lIns="91440" tIns="45720" rIns="91440" bIns="45720" rtlCol="0" anchor="t">
            <a:spAutoFit/>
          </a:bodyPr>
          <a:lstStyle/>
          <a:p>
            <a:pPr marL="0" algn="l">
              <a:defRPr/>
            </a:pPr>
            <a:r>
              <a:rPr lang="zh-CN" altLang="en-US" sz="3200" b="0" i="0" u="none" baseline="0">
                <a:solidFill>
                  <a:srgbClr val="FFFFFF"/>
                </a:solidFill>
                <a:latin typeface="三极准柔宋"/>
                <a:ea typeface="三极准柔宋"/>
              </a:rPr>
              <a:t>Application Architecture</a:t>
            </a:r>
            <a:endParaRPr lang="en-US" sz="110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afterEffect">
                                  <p:stCondLst>
                                    <p:cond delay="0"/>
                                  </p:stCondLst>
                                  <p:childTnLst>
                                    <p:animEffect transition="in" filter="strips(upLeft)">
                                      <p:cBhvr>
                                        <p:cTn id="6" dur="500"/>
                                        <p:tgtEl>
                                          <p:spTgt spid="19"/>
                                        </p:tgtEl>
                                      </p:cBhvr>
                                    </p:animEffect>
                                    <p:set>
                                      <p:cBhvr>
                                        <p:cTn id="7" dur="500" fill="hold">
                                          <p:stCondLst>
                                            <p:cond delay="0"/>
                                          </p:stCondLst>
                                        </p:cTn>
                                        <p:tgtEl>
                                          <p:spTgt spid="19"/>
                                        </p:tgtEl>
                                        <p:attrNameLst>
                                          <p:attrName>style.visibility</p:attrName>
                                        </p:attrNameLst>
                                      </p:cBhvr>
                                      <p:to>
                                        <p:strVal val="visible"/>
                                      </p:to>
                                    </p:set>
                                  </p:childTnLst>
                                </p:cTn>
                              </p:par>
                              <p:par>
                                <p:cTn id="8" presetID="8" presetClass="entr" presetSubtype="32" fill="hold" nodeType="afterEffect">
                                  <p:stCondLst>
                                    <p:cond delay="0"/>
                                  </p:stCondLst>
                                  <p:childTnLst>
                                    <p:animEffect transition="in" filter="diamond(out)">
                                      <p:cBhvr>
                                        <p:cTn id="9" dur="1000"/>
                                        <p:tgtEl>
                                          <p:spTgt spid="17"/>
                                        </p:tgtEl>
                                      </p:cBhvr>
                                    </p:animEffect>
                                    <p:set>
                                      <p:cBhvr>
                                        <p:cTn id="10" dur="1000" fill="hold">
                                          <p:stCondLst>
                                            <p:cond delay="0"/>
                                          </p:stCondLst>
                                        </p:cTn>
                                        <p:tgtEl>
                                          <p:spTgt spid="17"/>
                                        </p:tgtEl>
                                        <p:attrNameLst>
                                          <p:attrName>style.visibility</p:attrName>
                                        </p:attrNameLst>
                                      </p:cBhvr>
                                      <p:to>
                                        <p:strVal val="visible"/>
                                      </p:to>
                                    </p:set>
                                  </p:childTnLst>
                                </p:cTn>
                              </p:par>
                              <p:par>
                                <p:cTn id="11" presetID="14" presetClass="entr" presetSubtype="5" fill="hold" nodeType="afterEffect">
                                  <p:stCondLst>
                                    <p:cond delay="0"/>
                                  </p:stCondLst>
                                  <p:childTnLst>
                                    <p:animEffect transition="in" filter="randombar(vertical)">
                                      <p:cBhvr>
                                        <p:cTn id="12" dur="1000"/>
                                        <p:tgtEl>
                                          <p:spTgt spid="18"/>
                                        </p:tgtEl>
                                      </p:cBhvr>
                                    </p:animEffect>
                                    <p:set>
                                      <p:cBhvr>
                                        <p:cTn id="13" dur="1000" fill="hold">
                                          <p:stCondLst>
                                            <p:cond delay="0"/>
                                          </p:stCondLst>
                                        </p:cTn>
                                        <p:tgtEl>
                                          <p:spTgt spid="18"/>
                                        </p:tgtEl>
                                        <p:attrNameLst>
                                          <p:attrName>style.visibility</p:attrName>
                                        </p:attrNameLst>
                                      </p:cBhvr>
                                      <p:to>
                                        <p:strVal val="visible"/>
                                      </p:to>
                                    </p:set>
                                  </p:childTnLst>
                                </p:cTn>
                              </p:par>
                              <p:par>
                                <p:cTn id="14" presetID="45" presetClass="entr" presetSubtype="0" fill="hold" nodeType="afterEffect">
                                  <p:stCondLst>
                                    <p:cond delay="0"/>
                                  </p:stCondLst>
                                  <p:childTnLst>
                                    <p:anim calcmode="lin" valueType="num">
                                      <p:cBhvr>
                                        <p:cTn id="15" dur="1000" fill="hold"/>
                                        <p:tgtEl>
                                          <p:spTgt spid="15"/>
                                        </p:tgtEl>
                                        <p:attrNameLst>
                                          <p:attrName>ppt_w</p:attrName>
                                        </p:attrNameLst>
                                      </p:cBhvr>
                                      <p:tavLst>
                                        <p:tav tm="0" fmla="#ppt_w*sin(2.5*pi*$)">
                                          <p:val>
                                            <p:fltVal val="0"/>
                                          </p:val>
                                        </p:tav>
                                        <p:tav tm="100000">
                                          <p:val>
                                            <p:fltVal val="1"/>
                                          </p:val>
                                        </p:tav>
                                      </p:tavLst>
                                    </p:anim>
                                    <p:anim calcmode="lin" valueType="num">
                                      <p:cBhvr>
                                        <p:cTn id="16" dur="1000" fill="hold"/>
                                        <p:tgtEl>
                                          <p:spTgt spid="15"/>
                                        </p:tgtEl>
                                        <p:attrNameLst>
                                          <p:attrName>ppt_h</p:attrName>
                                        </p:attrNameLst>
                                      </p:cBhvr>
                                      <p:tavLst>
                                        <p:tav tm="0">
                                          <p:val>
                                            <p:strVal val="#ppt_h"/>
                                          </p:val>
                                        </p:tav>
                                        <p:tav tm="100000">
                                          <p:val>
                                            <p:strVal val="#ppt_h"/>
                                          </p:val>
                                        </p:tav>
                                      </p:tavLst>
                                    </p:anim>
                                    <p:animEffect transition="in" filter="fade">
                                      <p:cBhvr>
                                        <p:cTn id="17" dur="1000"/>
                                        <p:tgtEl>
                                          <p:spTgt spid="15"/>
                                        </p:tgtEl>
                                      </p:cBhvr>
                                    </p:animEffect>
                                    <p:set>
                                      <p:cBhvr>
                                        <p:cTn id="18" dur="1000" fill="hold">
                                          <p:stCondLst>
                                            <p:cond delay="0"/>
                                          </p:stCondLst>
                                        </p:cTn>
                                        <p:tgtEl>
                                          <p:spTgt spid="15"/>
                                        </p:tgtEl>
                                        <p:attrNameLst>
                                          <p:attrName>style.visibility</p:attrName>
                                        </p:attrNameLst>
                                      </p:cBhvr>
                                      <p:to>
                                        <p:strVal val="visible"/>
                                      </p:to>
                                    </p:set>
                                  </p:childTnLst>
                                </p:cTn>
                              </p:par>
                              <p:par>
                                <p:cTn id="19" presetID="14" presetClass="entr" presetSubtype="5" fill="hold" nodeType="afterEffect">
                                  <p:stCondLst>
                                    <p:cond delay="0"/>
                                  </p:stCondLst>
                                  <p:childTnLst>
                                    <p:animEffect transition="in" filter="randombar(vertical)">
                                      <p:cBhvr>
                                        <p:cTn id="20" dur="1000"/>
                                        <p:tgtEl>
                                          <p:spTgt spid="16"/>
                                        </p:tgtEl>
                                      </p:cBhvr>
                                    </p:animEffect>
                                    <p:set>
                                      <p:cBhvr>
                                        <p:cTn id="21" dur="1000" fill="hold">
                                          <p:stCondLst>
                                            <p:cond delay="0"/>
                                          </p:stCondLst>
                                        </p:cTn>
                                        <p:tgtEl>
                                          <p:spTgt spid="16"/>
                                        </p:tgtEl>
                                        <p:attrNameLst>
                                          <p:attrName>style.visibility</p:attrName>
                                        </p:attrNameLst>
                                      </p:cBhvr>
                                      <p:to>
                                        <p:strVal val="visible"/>
                                      </p:to>
                                    </p:set>
                                  </p:childTnLst>
                                </p:cTn>
                              </p:par>
                              <p:par>
                                <p:cTn id="22" presetID="2" presetClass="entr" presetSubtype="2" fill="hold" nodeType="afterEffect">
                                  <p:stCondLst>
                                    <p:cond delay="0"/>
                                  </p:stCondLst>
                                  <p:childTnLst>
                                    <p:anim calcmode="lin" valueType="num">
                                      <p:cBhvr additive="base">
                                        <p:cTn id="23" dur="1000" fill="hold"/>
                                        <p:tgtEl>
                                          <p:spTgt spid="13"/>
                                        </p:tgtEl>
                                        <p:attrNameLst>
                                          <p:attrName>ppt_x</p:attrName>
                                        </p:attrNameLst>
                                      </p:cBhvr>
                                      <p:tavLst>
                                        <p:tav tm="0">
                                          <p:val>
                                            <p:strVal val="1+#ppt_w/2"/>
                                          </p:val>
                                        </p:tav>
                                        <p:tav tm="100000">
                                          <p:val>
                                            <p:strVal val="#ppt_x"/>
                                          </p:val>
                                        </p:tav>
                                      </p:tavLst>
                                    </p:anim>
                                    <p:anim calcmode="lin" valueType="num">
                                      <p:cBhvr additive="base">
                                        <p:cTn id="24" dur="1000" fill="hold"/>
                                        <p:tgtEl>
                                          <p:spTgt spid="13"/>
                                        </p:tgtEl>
                                        <p:attrNameLst>
                                          <p:attrName>ppt_y</p:attrName>
                                        </p:attrNameLst>
                                      </p:cBhvr>
                                      <p:tavLst>
                                        <p:tav tm="0">
                                          <p:val>
                                            <p:strVal val="#ppt_y"/>
                                          </p:val>
                                        </p:tav>
                                        <p:tav tm="100000">
                                          <p:val>
                                            <p:strVal val="#ppt_y"/>
                                          </p:val>
                                        </p:tav>
                                      </p:tavLst>
                                    </p:anim>
                                    <p:set>
                                      <p:cBhvr>
                                        <p:cTn id="25" dur="1000" fill="hold">
                                          <p:stCondLst>
                                            <p:cond delay="0"/>
                                          </p:stCondLst>
                                        </p:cTn>
                                        <p:tgtEl>
                                          <p:spTgt spid="13"/>
                                        </p:tgtEl>
                                        <p:attrNameLst>
                                          <p:attrName>style.visibility</p:attrName>
                                        </p:attrNameLst>
                                      </p:cBhvr>
                                      <p:to>
                                        <p:strVal val="visible"/>
                                      </p:to>
                                    </p:set>
                                  </p:childTnLst>
                                </p:cTn>
                              </p:par>
                              <p:par>
                                <p:cTn id="26" presetID="21" presetClass="entr" presetSubtype="4" fill="hold" nodeType="afterEffect">
                                  <p:stCondLst>
                                    <p:cond delay="0"/>
                                  </p:stCondLst>
                                  <p:childTnLst>
                                    <p:animEffect transition="in" filter="wheel(4)">
                                      <p:cBhvr>
                                        <p:cTn id="27" dur="1000"/>
                                        <p:tgtEl>
                                          <p:spTgt spid="14"/>
                                        </p:tgtEl>
                                      </p:cBhvr>
                                    </p:animEffect>
                                    <p:set>
                                      <p:cBhvr>
                                        <p:cTn id="28" dur="1000"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5.jpeg"/>
          <p:cNvPicPr>
            <a:picLocks noChangeAspect="1"/>
          </p:cNvPicPr>
          <p:nvPr/>
        </p:nvPicPr>
        <p:blipFill>
          <a:blip r:embed="rId2"/>
          <a:srcRect/>
          <a:stretch>
            <a:fillRect/>
          </a:stretch>
        </p:blipFill>
        <p:spPr>
          <a:xfrm rot="10800000">
            <a:off x="0" y="-106951"/>
            <a:ext cx="12192000" cy="6858000"/>
          </a:xfrm>
          <a:prstGeom prst="rect">
            <a:avLst/>
          </a:prstGeom>
        </p:spPr>
      </p:pic>
      <p:pic>
        <p:nvPicPr>
          <p:cNvPr id="3" name="image6.png"/>
          <p:cNvPicPr>
            <a:picLocks noChangeAspect="1"/>
          </p:cNvPicPr>
          <p:nvPr/>
        </p:nvPicPr>
        <p:blipFill>
          <a:blip r:embed="rId3"/>
          <a:srcRect/>
          <a:stretch>
            <a:fillRect/>
          </a:stretch>
        </p:blipFill>
        <p:spPr>
          <a:xfrm>
            <a:off x="10012680" y="4312920"/>
            <a:ext cx="1386840" cy="1661160"/>
          </a:xfrm>
          <a:prstGeom prst="rect">
            <a:avLst/>
          </a:prstGeom>
        </p:spPr>
      </p:pic>
      <p:pic>
        <p:nvPicPr>
          <p:cNvPr id="4" name="image7.png"/>
          <p:cNvPicPr>
            <a:picLocks noChangeAspect="1"/>
          </p:cNvPicPr>
          <p:nvPr/>
        </p:nvPicPr>
        <p:blipFill>
          <a:blip r:embed="rId4"/>
          <a:srcRect/>
          <a:stretch>
            <a:fillRect/>
          </a:stretch>
        </p:blipFill>
        <p:spPr>
          <a:xfrm rot="13365612">
            <a:off x="8326577" y="981825"/>
            <a:ext cx="2610205" cy="3126509"/>
          </a:xfrm>
          <a:prstGeom prst="rect">
            <a:avLst/>
          </a:prstGeom>
        </p:spPr>
      </p:pic>
      <p:sp>
        <p:nvSpPr>
          <p:cNvPr id="5" name="TextBox 5"/>
          <p:cNvSpPr txBox="1"/>
          <p:nvPr/>
        </p:nvSpPr>
        <p:spPr>
          <a:xfrm>
            <a:off x="7548236" y="3982164"/>
            <a:ext cx="2083443" cy="2215991"/>
          </a:xfrm>
          <a:prstGeom prst="rect">
            <a:avLst/>
          </a:prstGeom>
          <a:noFill/>
        </p:spPr>
        <p:txBody>
          <a:bodyPr vert="horz" wrap="square" lIns="91440" tIns="45720" rIns="91440" bIns="45720" rtlCol="0" anchor="t">
            <a:spAutoFit/>
          </a:bodyPr>
          <a:lstStyle/>
          <a:p>
            <a:pPr marL="0" algn="l">
              <a:defRPr/>
            </a:pPr>
            <a:r>
              <a:rPr lang="en-US" sz="13800" b="1" i="0" u="none" baseline="0">
                <a:solidFill>
                  <a:srgbClr val="FFFFFF"/>
                </a:solidFill>
                <a:effectLst>
                  <a:outerShdw blurRad="38100" dist="38100" dir="2700000" algn="tl">
                    <a:srgbClr val="000000">
                      <a:alpha val="43137"/>
                    </a:srgbClr>
                  </a:outerShdw>
                </a:effectLst>
                <a:latin typeface="MingLiU_HKSCS-ExtB"/>
                <a:ea typeface="MingLiU_HKSCS-ExtB"/>
              </a:rPr>
              <a:t>03.</a:t>
            </a:r>
            <a:endParaRPr lang="en-US" sz="1100"/>
          </a:p>
        </p:txBody>
      </p:sp>
      <p:grpSp>
        <p:nvGrpSpPr>
          <p:cNvPr id="6" name="Group 6"/>
          <p:cNvGrpSpPr/>
          <p:nvPr/>
        </p:nvGrpSpPr>
        <p:grpSpPr>
          <a:xfrm rot="5400000">
            <a:off x="1400642" y="3212090"/>
            <a:ext cx="960698" cy="219918"/>
            <a:chOff x="1026290" y="5707476"/>
            <a:chExt cx="960698" cy="219918"/>
          </a:xfrm>
          <a:solidFill>
            <a:srgbClr val="FFFFFF"/>
          </a:solidFill>
        </p:grpSpPr>
        <p:sp>
          <p:nvSpPr>
            <p:cNvPr id="7" name="AutoShape 7"/>
            <p:cNvSpPr/>
            <p:nvPr/>
          </p:nvSpPr>
          <p:spPr>
            <a:xfrm>
              <a:off x="102629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8" name="AutoShape 8"/>
            <p:cNvSpPr/>
            <p:nvPr/>
          </p:nvSpPr>
          <p:spPr>
            <a:xfrm>
              <a:off x="139668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sp>
          <p:nvSpPr>
            <p:cNvPr id="9" name="AutoShape 9"/>
            <p:cNvSpPr/>
            <p:nvPr/>
          </p:nvSpPr>
          <p:spPr>
            <a:xfrm>
              <a:off x="1767070" y="5707476"/>
              <a:ext cx="219918" cy="219918"/>
            </a:xfrm>
            <a:prstGeom prst="ellipse">
              <a:avLst/>
            </a:prstGeom>
            <a:grpFill/>
            <a:ln cap="flat" cmpd="sng">
              <a:prstDash val="solid"/>
            </a:ln>
          </p:spPr>
          <p:txBody>
            <a:bodyPr vert="horz" wrap="square" lIns="91440" tIns="45720" rIns="91440" bIns="45720" anchor="ctr">
              <a:normAutofit/>
            </a:bodyPr>
            <a:lstStyle/>
            <a:p>
              <a:pPr marL="0" algn="ctr"/>
              <a:endParaRPr/>
            </a:p>
          </p:txBody>
        </p:sp>
      </p:grpSp>
      <p:sp>
        <p:nvSpPr>
          <p:cNvPr id="10" name="TextBox 10"/>
          <p:cNvSpPr txBox="1"/>
          <p:nvPr/>
        </p:nvSpPr>
        <p:spPr>
          <a:xfrm>
            <a:off x="2436447" y="3479232"/>
            <a:ext cx="7576233" cy="646331"/>
          </a:xfrm>
          <a:prstGeom prst="rect">
            <a:avLst/>
          </a:prstGeom>
          <a:noFill/>
        </p:spPr>
        <p:txBody>
          <a:bodyPr vert="horz" wrap="square" lIns="91440" tIns="45720" rIns="91440" bIns="45720" rtlCol="0" anchor="t">
            <a:spAutoFit/>
          </a:bodyPr>
          <a:lstStyle/>
          <a:p>
            <a:pPr marL="0" algn="ctr">
              <a:defRPr/>
            </a:pPr>
            <a:r>
              <a:rPr lang="zh-CN" altLang="en-US" sz="3600" b="1" i="0" u="none" baseline="0">
                <a:solidFill>
                  <a:srgbClr val="FFFFFF"/>
                </a:solidFill>
                <a:effectLst>
                  <a:outerShdw blurRad="38100" dist="38100" dir="2700000" algn="tl">
                    <a:srgbClr val="000000">
                      <a:alpha val="43137"/>
                    </a:srgbClr>
                  </a:outerShdw>
                </a:effectLst>
                <a:latin typeface="三极准柔宋"/>
                <a:ea typeface="三极准柔宋"/>
              </a:rPr>
              <a:t>Dockerization of the Application</a:t>
            </a:r>
            <a:endParaRPr lang="en-US" sz="110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afterEffect">
                                  <p:stCondLst>
                                    <p:cond delay="0"/>
                                  </p:stCondLst>
                                  <p:childTnLst>
                                    <p:animEffect transition="in" filter="barn(inHorizontal)">
                                      <p:cBhvr>
                                        <p:cTn id="6" dur="500"/>
                                        <p:tgtEl>
                                          <p:spTgt spid="5"/>
                                        </p:tgtEl>
                                      </p:cBhvr>
                                    </p:animEffect>
                                    <p:set>
                                      <p:cBhvr>
                                        <p:cTn id="7" dur="500" fill="hold">
                                          <p:stCondLst>
                                            <p:cond delay="0"/>
                                          </p:stCondLst>
                                        </p:cTn>
                                        <p:tgtEl>
                                          <p:spTgt spid="5"/>
                                        </p:tgtEl>
                                        <p:attrNameLst>
                                          <p:attrName>style.visibility</p:attrName>
                                        </p:attrNameLst>
                                      </p:cBhvr>
                                      <p:to>
                                        <p:strVal val="visible"/>
                                      </p:to>
                                    </p:set>
                                  </p:childTnLst>
                                </p:cTn>
                              </p:par>
                              <p:par>
                                <p:cTn id="8" presetID="19" presetClass="entr" presetSubtype="10" fill="hold" nodeType="afterEffect">
                                  <p:stCondLst>
                                    <p:cond delay="0"/>
                                  </p:stCondLst>
                                  <p:childTnLst>
                                    <p:anim calcmode="lin" valueType="num">
                                      <p:cBhvr>
                                        <p:cTn id="9" dur="2000" fill="hold"/>
                                        <p:tgtEl>
                                          <p:spTgt spid="10"/>
                                        </p:tgtEl>
                                        <p:attrNameLst>
                                          <p:attrName>ppt_w</p:attrName>
                                        </p:attrNameLst>
                                      </p:cBhvr>
                                      <p:tavLst>
                                        <p:tav tm="0" fmla="#ppt_w*sin(2.5*pi*$)">
                                          <p:val>
                                            <p:fltVal val="0"/>
                                          </p:val>
                                        </p:tav>
                                        <p:tav tm="100000">
                                          <p:val>
                                            <p:fltVal val="1"/>
                                          </p:val>
                                        </p:tav>
                                      </p:tavLst>
                                    </p:anim>
                                    <p:anim calcmode="lin" valueType="num">
                                      <p:cBhvr>
                                        <p:cTn id="10" dur="2000" fill="hold"/>
                                        <p:tgtEl>
                                          <p:spTgt spid="10"/>
                                        </p:tgtEl>
                                        <p:attrNameLst>
                                          <p:attrName>ppt_h</p:attrName>
                                        </p:attrNameLst>
                                      </p:cBhvr>
                                      <p:tavLst>
                                        <p:tav tm="0">
                                          <p:val>
                                            <p:strVal val="#ppt_h"/>
                                          </p:val>
                                        </p:tav>
                                        <p:tav tm="100000">
                                          <p:val>
                                            <p:strVal val="#ppt_h"/>
                                          </p:val>
                                        </p:tav>
                                      </p:tavLst>
                                    </p:anim>
                                    <p:set>
                                      <p:cBhvr>
                                        <p:cTn id="11" dur="2000"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 Ak</cp:lastModifiedBy>
  <cp:revision>1</cp:revision>
  <dcterms:created xsi:type="dcterms:W3CDTF">2006-08-16T00:00:00Z</dcterms:created>
  <dcterms:modified xsi:type="dcterms:W3CDTF">2024-12-03T06:38:11Z</dcterms:modified>
</cp:coreProperties>
</file>