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3" r:id="rId6"/>
    <p:sldId id="265" r:id="rId7"/>
    <p:sldId id="267" r:id="rId8"/>
    <p:sldId id="266" r:id="rId9"/>
    <p:sldId id="260" r:id="rId10"/>
    <p:sldId id="261" r:id="rId11"/>
    <p:sldId id="262"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0CC0E00-BBB5-4FF8-865D-5C73B9EBDB00}" type="datetimeFigureOut">
              <a:rPr lang="es-ES" smtClean="0"/>
              <a:t>12/10/2018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94D9080-67DA-4570-AFD3-B85EA2AC414E}"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97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CC0E00-BBB5-4FF8-865D-5C73B9EBDB00}" type="datetimeFigureOut">
              <a:rPr lang="es-ES" smtClean="0"/>
              <a:t>12/10/2018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94D9080-67DA-4570-AFD3-B85EA2AC414E}" type="slidenum">
              <a:rPr lang="es-ES" smtClean="0"/>
              <a:t>‹Nº›</a:t>
            </a:fld>
            <a:endParaRPr lang="es-ES"/>
          </a:p>
        </p:txBody>
      </p:sp>
    </p:spTree>
    <p:extLst>
      <p:ext uri="{BB962C8B-B14F-4D97-AF65-F5344CB8AC3E}">
        <p14:creationId xmlns:p14="http://schemas.microsoft.com/office/powerpoint/2010/main" val="3173169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CC0E00-BBB5-4FF8-865D-5C73B9EBDB00}" type="datetimeFigureOut">
              <a:rPr lang="es-ES" smtClean="0"/>
              <a:t>12/10/2018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94D9080-67DA-4570-AFD3-B85EA2AC414E}" type="slidenum">
              <a:rPr lang="es-ES" smtClean="0"/>
              <a:t>‹Nº›</a:t>
            </a:fld>
            <a:endParaRPr lang="es-ES"/>
          </a:p>
        </p:txBody>
      </p:sp>
    </p:spTree>
    <p:extLst>
      <p:ext uri="{BB962C8B-B14F-4D97-AF65-F5344CB8AC3E}">
        <p14:creationId xmlns:p14="http://schemas.microsoft.com/office/powerpoint/2010/main" val="214963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CC0E00-BBB5-4FF8-865D-5C73B9EBDB00}" type="datetimeFigureOut">
              <a:rPr lang="es-ES" smtClean="0"/>
              <a:t>12/10/2018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94D9080-67DA-4570-AFD3-B85EA2AC414E}" type="slidenum">
              <a:rPr lang="es-ES" smtClean="0"/>
              <a:t>‹Nº›</a:t>
            </a:fld>
            <a:endParaRPr lang="es-ES"/>
          </a:p>
        </p:txBody>
      </p:sp>
    </p:spTree>
    <p:extLst>
      <p:ext uri="{BB962C8B-B14F-4D97-AF65-F5344CB8AC3E}">
        <p14:creationId xmlns:p14="http://schemas.microsoft.com/office/powerpoint/2010/main" val="521163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0CC0E00-BBB5-4FF8-865D-5C73B9EBDB00}" type="datetimeFigureOut">
              <a:rPr lang="es-ES" smtClean="0"/>
              <a:t>12/10/2018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94D9080-67DA-4570-AFD3-B85EA2AC414E}"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72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0CC0E00-BBB5-4FF8-865D-5C73B9EBDB00}" type="datetimeFigureOut">
              <a:rPr lang="es-ES" smtClean="0"/>
              <a:t>12/10/2018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94D9080-67DA-4570-AFD3-B85EA2AC414E}" type="slidenum">
              <a:rPr lang="es-ES" smtClean="0"/>
              <a:t>‹Nº›</a:t>
            </a:fld>
            <a:endParaRPr lang="es-ES"/>
          </a:p>
        </p:txBody>
      </p:sp>
    </p:spTree>
    <p:extLst>
      <p:ext uri="{BB962C8B-B14F-4D97-AF65-F5344CB8AC3E}">
        <p14:creationId xmlns:p14="http://schemas.microsoft.com/office/powerpoint/2010/main" val="84484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0CC0E00-BBB5-4FF8-865D-5C73B9EBDB00}" type="datetimeFigureOut">
              <a:rPr lang="es-ES" smtClean="0"/>
              <a:t>12/10/2018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94D9080-67DA-4570-AFD3-B85EA2AC414E}" type="slidenum">
              <a:rPr lang="es-ES" smtClean="0"/>
              <a:t>‹Nº›</a:t>
            </a:fld>
            <a:endParaRPr lang="es-ES"/>
          </a:p>
        </p:txBody>
      </p:sp>
    </p:spTree>
    <p:extLst>
      <p:ext uri="{BB962C8B-B14F-4D97-AF65-F5344CB8AC3E}">
        <p14:creationId xmlns:p14="http://schemas.microsoft.com/office/powerpoint/2010/main" val="102449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0CC0E00-BBB5-4FF8-865D-5C73B9EBDB00}" type="datetimeFigureOut">
              <a:rPr lang="es-ES" smtClean="0"/>
              <a:t>12/10/2018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94D9080-67DA-4570-AFD3-B85EA2AC414E}" type="slidenum">
              <a:rPr lang="es-ES" smtClean="0"/>
              <a:t>‹Nº›</a:t>
            </a:fld>
            <a:endParaRPr lang="es-ES"/>
          </a:p>
        </p:txBody>
      </p:sp>
    </p:spTree>
    <p:extLst>
      <p:ext uri="{BB962C8B-B14F-4D97-AF65-F5344CB8AC3E}">
        <p14:creationId xmlns:p14="http://schemas.microsoft.com/office/powerpoint/2010/main" val="36753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CC0E00-BBB5-4FF8-865D-5C73B9EBDB00}" type="datetimeFigureOut">
              <a:rPr lang="es-ES" smtClean="0"/>
              <a:t>12/10/2018</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794D9080-67DA-4570-AFD3-B85EA2AC414E}" type="slidenum">
              <a:rPr lang="es-ES" smtClean="0"/>
              <a:t>‹Nº›</a:t>
            </a:fld>
            <a:endParaRPr lang="es-ES"/>
          </a:p>
        </p:txBody>
      </p:sp>
    </p:spTree>
    <p:extLst>
      <p:ext uri="{BB962C8B-B14F-4D97-AF65-F5344CB8AC3E}">
        <p14:creationId xmlns:p14="http://schemas.microsoft.com/office/powerpoint/2010/main" val="364373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CC0E00-BBB5-4FF8-865D-5C73B9EBDB00}" type="datetimeFigureOut">
              <a:rPr lang="es-ES" smtClean="0"/>
              <a:t>12/10/2018</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94D9080-67DA-4570-AFD3-B85EA2AC414E}" type="slidenum">
              <a:rPr lang="es-ES" smtClean="0"/>
              <a:t>‹Nº›</a:t>
            </a:fld>
            <a:endParaRPr lang="es-ES"/>
          </a:p>
        </p:txBody>
      </p:sp>
    </p:spTree>
    <p:extLst>
      <p:ext uri="{BB962C8B-B14F-4D97-AF65-F5344CB8AC3E}">
        <p14:creationId xmlns:p14="http://schemas.microsoft.com/office/powerpoint/2010/main" val="177028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0CC0E00-BBB5-4FF8-865D-5C73B9EBDB00}" type="datetimeFigureOut">
              <a:rPr lang="es-ES" smtClean="0"/>
              <a:t>12/10/2018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94D9080-67DA-4570-AFD3-B85EA2AC414E}" type="slidenum">
              <a:rPr lang="es-ES" smtClean="0"/>
              <a:t>‹Nº›</a:t>
            </a:fld>
            <a:endParaRPr lang="es-ES"/>
          </a:p>
        </p:txBody>
      </p:sp>
    </p:spTree>
    <p:extLst>
      <p:ext uri="{BB962C8B-B14F-4D97-AF65-F5344CB8AC3E}">
        <p14:creationId xmlns:p14="http://schemas.microsoft.com/office/powerpoint/2010/main" val="680936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CC0E00-BBB5-4FF8-865D-5C73B9EBDB00}" type="datetimeFigureOut">
              <a:rPr lang="es-ES" smtClean="0"/>
              <a:t>12/10/2018</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94D9080-67DA-4570-AFD3-B85EA2AC414E}"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5216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jsantosn2@miumg.edu.gt" TargetMode="External"/><Relationship Id="rId2" Type="http://schemas.openxmlformats.org/officeDocument/2006/relationships/hyperlink" Target="http://18.188.155.233:808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ranslate.googleusercontent.com/translate_c?act=url&amp;depth=1&amp;hl=es&amp;ie=UTF8&amp;prev=_t&amp;rurl=translate.google.com&amp;sl=en&amp;sp=nmt4&amp;tl=es&amp;u=https://opencv.org/about.html&amp;xid=17259,1500004,15700021,15700124,15700149,15700186,15700191,15700201,15700214&amp;usg=ALkJrhjjHrlguIURiGupUBIGOYyDl2zQgw" TargetMode="External"/><Relationship Id="rId2" Type="http://schemas.openxmlformats.org/officeDocument/2006/relationships/hyperlink" Target="https://translate.googleusercontent.com/translate_c?act=url&amp;depth=1&amp;hl=es&amp;ie=UTF8&amp;prev=_t&amp;rurl=translate.google.com&amp;sl=en&amp;sp=nmt4&amp;tl=es&amp;u=https://www.tensorflow.org/&amp;xid=17259,1500004,15700021,15700124,15700149,15700186,15700191,15700201,15700214&amp;usg=ALkJrhhMDWeK1i4MxWBR7JZERVJ-WSb3Wg" TargetMode="External"/><Relationship Id="rId1" Type="http://schemas.openxmlformats.org/officeDocument/2006/relationships/slideLayout" Target="../slideLayouts/slideLayout2.xml"/><Relationship Id="rId4" Type="http://schemas.openxmlformats.org/officeDocument/2006/relationships/hyperlink" Target="https://translate.googleusercontent.com/translate_c?act=url&amp;depth=1&amp;hl=es&amp;ie=UTF8&amp;prev=_t&amp;rurl=translate.google.com&amp;sl=en&amp;sp=nmt4&amp;tl=es&amp;u=https://github.com/ahmetozlu/tensorflow_object_counting_api&amp;xid=17259,1500004,15700021,15700124,15700149,15700186,15700191,15700201,15700214&amp;usg=ALkJrhhtqiJNCgyaIxHQy_SnwOtJUB5uf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hmetozlu/vehicle_counting_tensorflow/blob/master/traffic_measurement.csv" TargetMode="External"/><Relationship Id="rId2" Type="http://schemas.openxmlformats.org/officeDocument/2006/relationships/hyperlink" Target="https://github.com/ahmetozlu/vehicle_counting_tensorflow/tree/master/detected_vehicle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ranslate.googleusercontent.com/translate_c?act=url&amp;depth=1&amp;hl=es&amp;ie=UTF8&amp;prev=_t&amp;rurl=translate.google.com&amp;sl=en&amp;sp=nmt4&amp;tl=es&amp;u=https://github.com/ahmetozlu/vehicle_counting_tensorflow/tree/master/utils&amp;xid=17259,1500004,15700021,15700124,15700149,15700186,15700191,15700201,15700214&amp;usg=ALkJrhhMW6k6K0OuGDf3ZnIWRuf3t3Aj3g" TargetMode="External"/><Relationship Id="rId2" Type="http://schemas.openxmlformats.org/officeDocument/2006/relationships/hyperlink" Target="https://translate.googleusercontent.com/translate_c?act=url&amp;depth=1&amp;hl=es&amp;ie=UTF8&amp;prev=_t&amp;rurl=translate.google.com&amp;sl=en&amp;sp=nmt4&amp;tl=es&amp;u=https://github.com/ahmetozlu/vehicle_counting_tensorflow&amp;xid=17259,1500004,15700021,15700124,15700149,15700186,15700191,15700201,15700214&amp;usg=ALkJrhjQs-Z37aIv5odzWDHlq1fiWPu-tQ"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ranslate.googleusercontent.com/translate_c?act=url&amp;depth=1&amp;hl=es&amp;ie=UTF8&amp;prev=_t&amp;rurl=translate.google.com&amp;sl=en&amp;sp=nmt4&amp;tl=es&amp;u=http://download.tensorflow.org/models/object_detection/ssd_mobilenet_v1_coco_2017_11_17&amp;xid=17259,1500004,15700021,15700124,15700149,15700186,15700191,15700201,15700214&amp;usg=ALkJrhjL8aS9_pPj5JiwKkFDZ-kgqKwGk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hmetozlu/vehicle_counting_tensorflo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7280" y="2830200"/>
            <a:ext cx="10058400" cy="1197599"/>
          </a:xfrm>
        </p:spPr>
        <p:txBody>
          <a:bodyPr>
            <a:normAutofit/>
          </a:bodyPr>
          <a:lstStyle/>
          <a:p>
            <a:pPr algn="ctr"/>
            <a:r>
              <a:rPr lang="es-GT" sz="4800" dirty="0"/>
              <a:t>PROYECTO DE CONTEO DE VEHICULOS</a:t>
            </a:r>
            <a:endParaRPr lang="es-ES" sz="4800" dirty="0"/>
          </a:p>
        </p:txBody>
      </p:sp>
      <p:sp>
        <p:nvSpPr>
          <p:cNvPr id="3" name="Subtítulo 2"/>
          <p:cNvSpPr>
            <a:spLocks noGrp="1"/>
          </p:cNvSpPr>
          <p:nvPr>
            <p:ph type="subTitle" idx="1"/>
          </p:nvPr>
        </p:nvSpPr>
        <p:spPr>
          <a:xfrm>
            <a:off x="1100051" y="4455621"/>
            <a:ext cx="10058400" cy="1574118"/>
          </a:xfrm>
        </p:spPr>
        <p:txBody>
          <a:bodyPr>
            <a:normAutofit/>
          </a:bodyPr>
          <a:lstStyle/>
          <a:p>
            <a:r>
              <a:rPr lang="es-GT" dirty="0"/>
              <a:t>Alumno: FREDY FERNANDO FUENTES</a:t>
            </a:r>
          </a:p>
          <a:p>
            <a:r>
              <a:rPr lang="es-GT" dirty="0"/>
              <a:t>CARNE:2890-07-16474</a:t>
            </a:r>
          </a:p>
          <a:p>
            <a:r>
              <a:rPr lang="es-GT" dirty="0"/>
              <a:t>FECHA:12/10/2018</a:t>
            </a:r>
          </a:p>
        </p:txBody>
      </p:sp>
      <p:sp>
        <p:nvSpPr>
          <p:cNvPr id="4" name="Subtítulo 2"/>
          <p:cNvSpPr txBox="1">
            <a:spLocks/>
          </p:cNvSpPr>
          <p:nvPr/>
        </p:nvSpPr>
        <p:spPr>
          <a:xfrm>
            <a:off x="1097280" y="499847"/>
            <a:ext cx="10058400" cy="219034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s-GT" sz="2800" b="1" dirty="0"/>
              <a:t>Universidad mariano Gálvez de Guatemala</a:t>
            </a:r>
          </a:p>
          <a:p>
            <a:pPr algn="ctr"/>
            <a:r>
              <a:rPr lang="es-GT" b="1" dirty="0"/>
              <a:t>Centro universitario Retalhuleu</a:t>
            </a:r>
          </a:p>
          <a:p>
            <a:pPr algn="ctr"/>
            <a:r>
              <a:rPr lang="es-GT" dirty="0"/>
              <a:t>Curso de INTELIGENCIA ARTIFICIAL</a:t>
            </a:r>
          </a:p>
          <a:p>
            <a:pPr algn="ctr"/>
            <a:r>
              <a:rPr lang="es-GT" dirty="0"/>
              <a:t>Catedrático ing. Jorge salvador santos</a:t>
            </a:r>
          </a:p>
        </p:txBody>
      </p:sp>
    </p:spTree>
    <p:extLst>
      <p:ext uri="{BB962C8B-B14F-4D97-AF65-F5344CB8AC3E}">
        <p14:creationId xmlns:p14="http://schemas.microsoft.com/office/powerpoint/2010/main" val="328875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Ejemplo</a:t>
            </a:r>
            <a:endParaRPr lang="es-ES" dirty="0"/>
          </a:p>
        </p:txBody>
      </p:sp>
      <p:pic>
        <p:nvPicPr>
          <p:cNvPr id="4" name="Marcador de contenido 3">
            <a:extLst>
              <a:ext uri="{FF2B5EF4-FFF2-40B4-BE49-F238E27FC236}">
                <a16:creationId xmlns:a16="http://schemas.microsoft.com/office/drawing/2014/main" id="{5A16BAB4-D008-41F1-B21C-FBFF686CA06C}"/>
              </a:ext>
            </a:extLst>
          </p:cNvPr>
          <p:cNvPicPr>
            <a:picLocks noGrp="1" noChangeAspect="1"/>
          </p:cNvPicPr>
          <p:nvPr>
            <p:ph idx="1"/>
          </p:nvPr>
        </p:nvPicPr>
        <p:blipFill>
          <a:blip r:embed="rId2"/>
          <a:stretch>
            <a:fillRect/>
          </a:stretch>
        </p:blipFill>
        <p:spPr>
          <a:xfrm>
            <a:off x="2209299" y="1846263"/>
            <a:ext cx="7833727" cy="4022725"/>
          </a:xfrm>
          <a:prstGeom prst="rect">
            <a:avLst/>
          </a:prstGeom>
        </p:spPr>
      </p:pic>
    </p:spTree>
    <p:extLst>
      <p:ext uri="{BB962C8B-B14F-4D97-AF65-F5344CB8AC3E}">
        <p14:creationId xmlns:p14="http://schemas.microsoft.com/office/powerpoint/2010/main" val="3082063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Subir el video</a:t>
            </a:r>
            <a:endParaRPr lang="es-ES" dirty="0"/>
          </a:p>
        </p:txBody>
      </p:sp>
      <p:sp>
        <p:nvSpPr>
          <p:cNvPr id="3" name="Marcador de contenido 2"/>
          <p:cNvSpPr>
            <a:spLocks noGrp="1"/>
          </p:cNvSpPr>
          <p:nvPr>
            <p:ph idx="1"/>
          </p:nvPr>
        </p:nvSpPr>
        <p:spPr/>
        <p:txBody>
          <a:bodyPr>
            <a:normAutofit lnSpcReduction="10000"/>
          </a:bodyPr>
          <a:lstStyle/>
          <a:p>
            <a:r>
              <a:rPr lang="es-GT" sz="2400" b="1" dirty="0"/>
              <a:t>Titulo del video(Ejemplo): La normalización aplicada a un punto de venta.</a:t>
            </a:r>
          </a:p>
          <a:p>
            <a:endParaRPr lang="es-GT" dirty="0"/>
          </a:p>
          <a:p>
            <a:r>
              <a:rPr lang="es-GT" dirty="0"/>
              <a:t>Subir el video a </a:t>
            </a:r>
            <a:r>
              <a:rPr lang="es-GT" dirty="0" err="1"/>
              <a:t>Youtube</a:t>
            </a:r>
            <a:r>
              <a:rPr lang="es-GT" dirty="0"/>
              <a:t> con la cuenta umgteamreuvideos@gmail.com, la clave es umgreu2018. </a:t>
            </a:r>
          </a:p>
          <a:p>
            <a:r>
              <a:rPr lang="es-GT" dirty="0"/>
              <a:t>El link generado en la cuenta de </a:t>
            </a:r>
            <a:r>
              <a:rPr lang="es-GT" dirty="0" err="1"/>
              <a:t>youtube</a:t>
            </a:r>
            <a:r>
              <a:rPr lang="es-GT" dirty="0"/>
              <a:t> subirlo al sitio de </a:t>
            </a:r>
            <a:r>
              <a:rPr lang="es-GT" dirty="0" err="1"/>
              <a:t>videosUmg</a:t>
            </a:r>
            <a:r>
              <a:rPr lang="es-GT" dirty="0"/>
              <a:t> </a:t>
            </a:r>
            <a:r>
              <a:rPr lang="es-GT" dirty="0">
                <a:hlinkClick r:id="rId2"/>
              </a:rPr>
              <a:t>http://18.188.155.233:8080/</a:t>
            </a:r>
            <a:r>
              <a:rPr lang="es-GT" dirty="0"/>
              <a:t>, y seleccionar </a:t>
            </a:r>
            <a:r>
              <a:rPr lang="es-GT"/>
              <a:t>la categoría BASE DE DATOS.</a:t>
            </a:r>
            <a:endParaRPr lang="es-GT" dirty="0"/>
          </a:p>
          <a:p>
            <a:endParaRPr lang="es-GT" dirty="0"/>
          </a:p>
          <a:p>
            <a:r>
              <a:rPr lang="es-GT" dirty="0"/>
              <a:t>El link generado en la pagina </a:t>
            </a:r>
            <a:r>
              <a:rPr lang="es-GT" dirty="0" err="1"/>
              <a:t>videosUmg</a:t>
            </a:r>
            <a:r>
              <a:rPr lang="es-GT" dirty="0"/>
              <a:t> deben enviarlo al correo </a:t>
            </a:r>
            <a:r>
              <a:rPr lang="es-GT" dirty="0">
                <a:hlinkClick r:id="rId3"/>
              </a:rPr>
              <a:t>jsantosn2@miumg.edu.gt</a:t>
            </a:r>
            <a:r>
              <a:rPr lang="es-GT" dirty="0"/>
              <a:t>, el  asunto del correo debe especificar su nombre, el curso y el nombre de la tarea, por ejemplo</a:t>
            </a:r>
          </a:p>
          <a:p>
            <a:endParaRPr lang="es-GT" dirty="0"/>
          </a:p>
          <a:p>
            <a:r>
              <a:rPr lang="es-GT" dirty="0"/>
              <a:t>Jorge Santos, curso de base de datos, tarea </a:t>
            </a:r>
            <a:r>
              <a:rPr lang="es-GT" dirty="0" err="1"/>
              <a:t>Normalizacion</a:t>
            </a:r>
            <a:r>
              <a:rPr lang="es-GT" dirty="0"/>
              <a:t>.</a:t>
            </a:r>
          </a:p>
          <a:p>
            <a:endParaRPr lang="es-GT" dirty="0"/>
          </a:p>
          <a:p>
            <a:endParaRPr lang="es-GT" dirty="0"/>
          </a:p>
          <a:p>
            <a:endParaRPr lang="es-ES" dirty="0"/>
          </a:p>
        </p:txBody>
      </p:sp>
    </p:spTree>
    <p:extLst>
      <p:ext uri="{BB962C8B-B14F-4D97-AF65-F5344CB8AC3E}">
        <p14:creationId xmlns:p14="http://schemas.microsoft.com/office/powerpoint/2010/main" val="154374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Introducción</a:t>
            </a:r>
            <a:endParaRPr lang="es-ES" dirty="0"/>
          </a:p>
        </p:txBody>
      </p:sp>
      <p:sp>
        <p:nvSpPr>
          <p:cNvPr id="3" name="Marcador de contenido 2"/>
          <p:cNvSpPr>
            <a:spLocks noGrp="1"/>
          </p:cNvSpPr>
          <p:nvPr>
            <p:ph idx="1"/>
          </p:nvPr>
        </p:nvSpPr>
        <p:spPr/>
        <p:txBody>
          <a:bodyPr/>
          <a:lstStyle/>
          <a:p>
            <a:r>
              <a:rPr lang="es-GT" dirty="0"/>
              <a:t>Justificación: Este proyecto esta enfocado al aprendizaje del funcionamiento de la detección de objetos mediante las tecnologías </a:t>
            </a:r>
            <a:r>
              <a:rPr lang="es-GT" dirty="0" err="1"/>
              <a:t>OpenCV</a:t>
            </a:r>
            <a:r>
              <a:rPr lang="es-GT" dirty="0"/>
              <a:t> y </a:t>
            </a:r>
            <a:r>
              <a:rPr lang="es-GT" dirty="0" err="1"/>
              <a:t>Tensorflow</a:t>
            </a:r>
            <a:r>
              <a:rPr lang="es-GT" dirty="0"/>
              <a:t> ya ambas están orientadas a esta parte de la inteligencia artificial</a:t>
            </a:r>
          </a:p>
          <a:p>
            <a:r>
              <a:rPr lang="es-GT" dirty="0"/>
              <a:t>Objetivos: Poder implementar de manera funcional dicho proyecto para poder realizar la detección de vehículos, poder calcular su velocidad y calcificación de color y tamaño</a:t>
            </a:r>
          </a:p>
          <a:p>
            <a:endParaRPr lang="es-GT" dirty="0"/>
          </a:p>
          <a:p>
            <a:r>
              <a:rPr lang="es-GT" dirty="0"/>
              <a:t>Propósito: entender y comprender por completo el funcionamiento de la Api de clasificación de </a:t>
            </a:r>
            <a:r>
              <a:rPr lang="es-GT" dirty="0" err="1"/>
              <a:t>tensorflow</a:t>
            </a:r>
            <a:r>
              <a:rPr lang="es-GT" dirty="0"/>
              <a:t> y su adaptación a los ambientes de </a:t>
            </a:r>
            <a:r>
              <a:rPr lang="es-GT" dirty="0" err="1"/>
              <a:t>deteccion</a:t>
            </a:r>
            <a:endParaRPr lang="es-GT" dirty="0"/>
          </a:p>
          <a:p>
            <a:endParaRPr lang="es-GT" dirty="0"/>
          </a:p>
          <a:p>
            <a:r>
              <a:rPr lang="es-GT" dirty="0"/>
              <a:t>Partes del documento</a:t>
            </a:r>
            <a:endParaRPr lang="es-ES" dirty="0"/>
          </a:p>
        </p:txBody>
      </p:sp>
    </p:spTree>
    <p:extLst>
      <p:ext uri="{BB962C8B-B14F-4D97-AF65-F5344CB8AC3E}">
        <p14:creationId xmlns:p14="http://schemas.microsoft.com/office/powerpoint/2010/main" val="232368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DETECCIÓN DE VEHÍCULOS, SEGUIMIENTO Y CONTEO</a:t>
            </a:r>
          </a:p>
        </p:txBody>
      </p:sp>
      <p:sp>
        <p:nvSpPr>
          <p:cNvPr id="3" name="Marcador de contenido 2"/>
          <p:cNvSpPr>
            <a:spLocks noGrp="1"/>
          </p:cNvSpPr>
          <p:nvPr>
            <p:ph idx="1"/>
          </p:nvPr>
        </p:nvSpPr>
        <p:spPr/>
        <p:txBody>
          <a:bodyPr/>
          <a:lstStyle/>
          <a:p>
            <a:r>
              <a:rPr lang="es-GT" dirty="0" err="1">
                <a:hlinkClick r:id="rId2"/>
              </a:rPr>
              <a:t>TensorFlow</a:t>
            </a:r>
            <a:r>
              <a:rPr lang="es-GT" dirty="0">
                <a:hlinkClick r:id="rId2"/>
              </a:rPr>
              <a:t> ™</a:t>
            </a:r>
            <a:r>
              <a:rPr lang="es-GT" dirty="0"/>
              <a:t> es una biblioteca de software de código abierto para cálculos numéricos que utilizan gráficos de flujo de datos. Los nodos en el gráfico representan operaciones matemáticas, mientras que los bordes del gráfico representan las matrices de datos multidimensionales (tensores) comunicadas entre ellos.</a:t>
            </a:r>
          </a:p>
          <a:p>
            <a:r>
              <a:rPr lang="es-GT" dirty="0" err="1">
                <a:hlinkClick r:id="rId3"/>
              </a:rPr>
              <a:t>OpenCV</a:t>
            </a:r>
            <a:r>
              <a:rPr lang="es-GT" dirty="0">
                <a:hlinkClick r:id="rId3"/>
              </a:rPr>
              <a:t> (Open </a:t>
            </a:r>
            <a:r>
              <a:rPr lang="es-GT" dirty="0" err="1">
                <a:hlinkClick r:id="rId3"/>
              </a:rPr>
              <a:t>Source</a:t>
            </a:r>
            <a:r>
              <a:rPr lang="es-GT" dirty="0">
                <a:hlinkClick r:id="rId3"/>
              </a:rPr>
              <a:t> </a:t>
            </a:r>
            <a:r>
              <a:rPr lang="es-GT" dirty="0" err="1">
                <a:hlinkClick r:id="rId3"/>
              </a:rPr>
              <a:t>Computer</a:t>
            </a:r>
            <a:r>
              <a:rPr lang="es-GT" dirty="0">
                <a:hlinkClick r:id="rId3"/>
              </a:rPr>
              <a:t> </a:t>
            </a:r>
            <a:r>
              <a:rPr lang="es-GT" dirty="0" err="1">
                <a:hlinkClick r:id="rId3"/>
              </a:rPr>
              <a:t>Vision</a:t>
            </a:r>
            <a:r>
              <a:rPr lang="es-GT" dirty="0">
                <a:hlinkClick r:id="rId3"/>
              </a:rPr>
              <a:t> Library)</a:t>
            </a:r>
            <a:r>
              <a:rPr lang="es-GT" dirty="0"/>
              <a:t> es una biblioteca de software de visión de computadora y de aprendizaje automático de código abierto. </a:t>
            </a:r>
            <a:r>
              <a:rPr lang="es-GT" dirty="0" err="1"/>
              <a:t>OpenCV</a:t>
            </a:r>
            <a:r>
              <a:rPr lang="es-GT" dirty="0"/>
              <a:t> fue construido para proporcionar una infraestructura común para aplicaciones de visión artificial y para acelerar el uso de la percepción de la máquina en los productos comerciales.</a:t>
            </a:r>
          </a:p>
          <a:p>
            <a:r>
              <a:rPr lang="es-GT" b="1" i="1" dirty="0"/>
              <a:t>La </a:t>
            </a:r>
            <a:r>
              <a:rPr lang="es-GT" b="1" i="1" dirty="0">
                <a:hlinkClick r:id="rId4"/>
              </a:rPr>
              <a:t>API de conteo de objetos </a:t>
            </a:r>
            <a:r>
              <a:rPr lang="es-GT" b="1" i="1" dirty="0" err="1">
                <a:hlinkClick r:id="rId4"/>
              </a:rPr>
              <a:t>TensorFlow</a:t>
            </a:r>
            <a:r>
              <a:rPr lang="es-GT" b="1" i="1" dirty="0"/>
              <a:t> se utiliza como base para el conteo de objetos en este proyecto.</a:t>
            </a:r>
          </a:p>
          <a:p>
            <a:endParaRPr lang="es-ES" dirty="0"/>
          </a:p>
        </p:txBody>
      </p:sp>
    </p:spTree>
    <p:extLst>
      <p:ext uri="{BB962C8B-B14F-4D97-AF65-F5344CB8AC3E}">
        <p14:creationId xmlns:p14="http://schemas.microsoft.com/office/powerpoint/2010/main" val="27150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4294967295"/>
          </p:nvPr>
        </p:nvSpPr>
        <p:spPr>
          <a:xfrm>
            <a:off x="781049" y="361950"/>
            <a:ext cx="9118731" cy="836608"/>
          </a:xfrm>
        </p:spPr>
        <p:txBody>
          <a:bodyPr>
            <a:normAutofit fontScale="92500" lnSpcReduction="20000"/>
          </a:bodyPr>
          <a:lstStyle/>
          <a:p>
            <a:pPr marL="0" indent="0">
              <a:buNone/>
            </a:pPr>
            <a:endParaRPr lang="es-GT" b="1" dirty="0"/>
          </a:p>
          <a:p>
            <a:pPr marL="0" indent="0">
              <a:buNone/>
            </a:pPr>
            <a:r>
              <a:rPr lang="es-GT" sz="3200" b="1" dirty="0"/>
              <a:t>Capacidades generales de este proyecto</a:t>
            </a:r>
          </a:p>
          <a:p>
            <a:pPr marL="0" indent="0">
              <a:buNone/>
            </a:pPr>
            <a:endParaRPr lang="es-GT" b="1" dirty="0"/>
          </a:p>
          <a:p>
            <a:pPr marL="0" indent="0">
              <a:buNone/>
            </a:pPr>
            <a:endParaRPr lang="es-GT" b="1" dirty="0"/>
          </a:p>
          <a:p>
            <a:endParaRPr lang="es-ES" dirty="0"/>
          </a:p>
        </p:txBody>
      </p:sp>
      <p:sp>
        <p:nvSpPr>
          <p:cNvPr id="4" name="Rectangle 1">
            <a:extLst>
              <a:ext uri="{FF2B5EF4-FFF2-40B4-BE49-F238E27FC236}">
                <a16:creationId xmlns:a16="http://schemas.microsoft.com/office/drawing/2014/main" id="{8092D63D-250B-4B75-BE80-C66E456E307B}"/>
              </a:ext>
            </a:extLst>
          </p:cNvPr>
          <p:cNvSpPr>
            <a:spLocks noChangeArrowheads="1"/>
          </p:cNvSpPr>
          <p:nvPr/>
        </p:nvSpPr>
        <p:spPr bwMode="auto">
          <a:xfrm>
            <a:off x="580443" y="1721072"/>
            <a:ext cx="112014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a:ln>
                  <a:noFill/>
                </a:ln>
                <a:solidFill>
                  <a:schemeClr val="tx1"/>
                </a:solidFill>
                <a:effectLst/>
                <a:latin typeface="Arial" panose="020B0604020202020204" pitchFamily="34" charset="0"/>
              </a:rPr>
              <a:t>Detección de la dirección de marcha del vehículo.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a:ln>
                  <a:noFill/>
                </a:ln>
                <a:solidFill>
                  <a:schemeClr val="tx1"/>
                </a:solidFill>
                <a:effectLst/>
                <a:latin typeface="Arial" panose="020B0604020202020204" pitchFamily="34" charset="0"/>
              </a:rPr>
              <a:t>Predicción de la velocidad del vehículo.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a:ln>
                  <a:noFill/>
                </a:ln>
                <a:solidFill>
                  <a:schemeClr val="tx1"/>
                </a:solidFill>
                <a:effectLst/>
                <a:latin typeface="Arial" panose="020B0604020202020204" pitchFamily="34" charset="0"/>
              </a:rPr>
              <a:t>Predicción del tamaño aproximado del vehículo. </a:t>
            </a:r>
          </a:p>
          <a:p>
            <a:pPr lvl="0" eaLnBrk="0" fontAlgn="base" hangingPunct="0">
              <a:spcBef>
                <a:spcPct val="0"/>
              </a:spcBef>
              <a:spcAft>
                <a:spcPct val="0"/>
              </a:spcAft>
              <a:buFontTx/>
              <a:buChar char="•"/>
            </a:pPr>
            <a:r>
              <a:rPr kumimoji="0" lang="es-ES" altLang="es-ES" sz="1800" b="1" i="0" u="none" strike="noStrike" cap="none" normalizeH="0" baseline="0" dirty="0">
                <a:ln>
                  <a:noFill/>
                </a:ln>
                <a:solidFill>
                  <a:schemeClr val="tx1"/>
                </a:solidFill>
                <a:effectLst/>
                <a:latin typeface="Arial" panose="020B0604020202020204" pitchFamily="34" charset="0"/>
              </a:rPr>
              <a:t>Las imágenes de los vehículos detectados se recortan del cuadro de video y se guardan como nuevas imágenes en la ruta de la carpeta " </a:t>
            </a:r>
            <a:r>
              <a:rPr lang="es-ES" b="1" dirty="0" err="1">
                <a:hlinkClick r:id="rId2"/>
              </a:rPr>
              <a:t>detected_vehicles</a:t>
            </a:r>
            <a:r>
              <a:rPr kumimoji="0" lang="es-ES" altLang="es-ES" sz="1800" b="1" i="0" u="none" strike="noStrike" cap="none" normalizeH="0" baseline="0" dirty="0">
                <a:ln>
                  <a:noFill/>
                </a:ln>
                <a:solidFill>
                  <a:schemeClr val="tx1"/>
                </a:solidFill>
                <a:effectLst/>
                <a:latin typeface="Arial" panose="020B0604020202020204" pitchFamily="34" charset="0"/>
              </a:rPr>
              <a:t> "</a:t>
            </a:r>
            <a:r>
              <a:rPr kumimoji="0" lang="es-ES" altLang="es-E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El programa proporciona un archivo .</a:t>
            </a:r>
            <a:r>
              <a:rPr kumimoji="0" lang="es-ES" altLang="es-ES" sz="1800" b="1" i="0" u="none" strike="noStrike" cap="none" normalizeH="0" baseline="0" dirty="0" err="1">
                <a:ln>
                  <a:noFill/>
                </a:ln>
                <a:solidFill>
                  <a:schemeClr val="tx1"/>
                </a:solidFill>
                <a:effectLst/>
                <a:latin typeface="Arial" panose="020B0604020202020204" pitchFamily="34" charset="0"/>
              </a:rPr>
              <a:t>csv</a:t>
            </a:r>
            <a:r>
              <a:rPr kumimoji="0" lang="es-ES" altLang="es-ES" sz="1800" b="1" i="0" u="none" strike="noStrike" cap="none" normalizeH="0" baseline="0" dirty="0">
                <a:ln>
                  <a:noFill/>
                </a:ln>
                <a:solidFill>
                  <a:schemeClr val="tx1"/>
                </a:solidFill>
                <a:effectLst/>
                <a:latin typeface="Arial" panose="020B0604020202020204" pitchFamily="34" charset="0"/>
              </a:rPr>
              <a:t> como salida ( </a:t>
            </a:r>
            <a:r>
              <a:rPr kumimoji="0" lang="es-ES" altLang="es-ES" sz="1800" b="1" i="0" u="none" strike="noStrike" cap="none" normalizeH="0" baseline="0" dirty="0">
                <a:ln>
                  <a:noFill/>
                </a:ln>
                <a:solidFill>
                  <a:schemeClr val="tx1"/>
                </a:solidFill>
                <a:effectLst/>
                <a:latin typeface="Arial" panose="020B0604020202020204" pitchFamily="34" charset="0"/>
                <a:hlinkClick r:id="rId3"/>
              </a:rPr>
              <a:t>traffic_measurement.csv</a:t>
            </a:r>
            <a:r>
              <a:rPr kumimoji="0" lang="es-ES" altLang="es-ES" sz="1800" b="1" i="0" u="none" strike="noStrike" cap="none" normalizeH="0" baseline="0" dirty="0">
                <a:ln>
                  <a:noFill/>
                </a:ln>
                <a:solidFill>
                  <a:schemeClr val="tx1"/>
                </a:solidFill>
                <a:effectLst/>
                <a:latin typeface="Arial" panose="020B0604020202020204" pitchFamily="34" charset="0"/>
              </a:rPr>
              <a:t> ) que incluye las </a:t>
            </a:r>
            <a:r>
              <a:rPr kumimoji="0" lang="es-ES" altLang="es-ES" sz="1800" b="1" i="0" u="none" strike="noStrike" cap="none" normalizeH="0" baseline="0" dirty="0">
                <a:ln>
                  <a:noFill/>
                </a:ln>
                <a:solidFill>
                  <a:schemeClr val="tx1"/>
                </a:solidFill>
                <a:effectLst/>
                <a:latin typeface="Arial" panose="020B0604020202020204" pitchFamily="34" charset="0"/>
                <a:hlinkClick r:id="rId3"/>
              </a:rPr>
              <a:t>filas</a:t>
            </a:r>
            <a:r>
              <a:rPr kumimoji="0" lang="es-ES" altLang="es-ES" sz="1800" b="1" i="0" u="none" strike="noStrike" cap="none" normalizeH="0" baseline="0" dirty="0">
                <a:ln>
                  <a:noFill/>
                </a:ln>
                <a:solidFill>
                  <a:schemeClr val="tx1"/>
                </a:solidFill>
                <a:effectLst/>
                <a:latin typeface="Arial" panose="020B0604020202020204" pitchFamily="34" charset="0"/>
              </a:rPr>
              <a:t> "Tipo / Tamaño del vehículo", "Color del vehículo", "Dirección del movimiento del vehículo", "Velocidad del vehículo (km / h)", después del final de El proceso para el archivo de vídeo de origen.</a:t>
            </a:r>
            <a:r>
              <a:rPr kumimoji="0" lang="es-ES" altLang="es-E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a:ln>
                  <a:noFill/>
                </a:ln>
                <a:solidFill>
                  <a:schemeClr val="tx1"/>
                </a:solidFill>
                <a:effectLst/>
                <a:latin typeface="Arial" panose="020B0604020202020204" pitchFamily="34" charset="0"/>
              </a:rPr>
              <a:t>Reconocimiento del color aproximado del vehículo. </a:t>
            </a:r>
          </a:p>
        </p:txBody>
      </p:sp>
    </p:spTree>
    <p:extLst>
      <p:ext uri="{BB962C8B-B14F-4D97-AF65-F5344CB8AC3E}">
        <p14:creationId xmlns:p14="http://schemas.microsoft.com/office/powerpoint/2010/main" val="119038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98273-51D2-4612-AA03-7BAF2E8825CE}"/>
              </a:ext>
            </a:extLst>
          </p:cNvPr>
          <p:cNvSpPr>
            <a:spLocks noGrp="1"/>
          </p:cNvSpPr>
          <p:nvPr>
            <p:ph type="title"/>
          </p:nvPr>
        </p:nvSpPr>
        <p:spPr/>
        <p:txBody>
          <a:bodyPr/>
          <a:lstStyle/>
          <a:p>
            <a:r>
              <a:rPr lang="es-ES" sz="3000" b="1" dirty="0">
                <a:latin typeface="+mn-lt"/>
              </a:rPr>
              <a:t>Arquitectura del sistema</a:t>
            </a:r>
            <a:br>
              <a:rPr lang="es-ES" b="1" dirty="0"/>
            </a:br>
            <a:endParaRPr lang="es-ES" dirty="0"/>
          </a:p>
        </p:txBody>
      </p:sp>
      <p:pic>
        <p:nvPicPr>
          <p:cNvPr id="4" name="Marcador de contenido 3">
            <a:extLst>
              <a:ext uri="{FF2B5EF4-FFF2-40B4-BE49-F238E27FC236}">
                <a16:creationId xmlns:a16="http://schemas.microsoft.com/office/drawing/2014/main" id="{74880E82-7932-410A-A46A-EAE201F4252F}"/>
              </a:ext>
            </a:extLst>
          </p:cNvPr>
          <p:cNvPicPr>
            <a:picLocks noGrp="1" noChangeAspect="1"/>
          </p:cNvPicPr>
          <p:nvPr>
            <p:ph idx="1"/>
          </p:nvPr>
        </p:nvPicPr>
        <p:blipFill>
          <a:blip r:embed="rId2"/>
          <a:stretch>
            <a:fillRect/>
          </a:stretch>
        </p:blipFill>
        <p:spPr>
          <a:xfrm>
            <a:off x="1143889" y="1846263"/>
            <a:ext cx="9964548" cy="4022725"/>
          </a:xfrm>
          <a:prstGeom prst="rect">
            <a:avLst/>
          </a:prstGeom>
        </p:spPr>
      </p:pic>
    </p:spTree>
    <p:extLst>
      <p:ext uri="{BB962C8B-B14F-4D97-AF65-F5344CB8AC3E}">
        <p14:creationId xmlns:p14="http://schemas.microsoft.com/office/powerpoint/2010/main" val="38291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5B89B89-1BD1-4109-AC30-BD89992B87A6}"/>
              </a:ext>
            </a:extLst>
          </p:cNvPr>
          <p:cNvSpPr>
            <a:spLocks noGrp="1" noChangeArrowheads="1"/>
          </p:cNvSpPr>
          <p:nvPr>
            <p:ph idx="4294967295"/>
          </p:nvPr>
        </p:nvSpPr>
        <p:spPr bwMode="auto">
          <a:xfrm>
            <a:off x="637237" y="790305"/>
            <a:ext cx="10761662" cy="4399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a:ln>
                  <a:noFill/>
                </a:ln>
                <a:solidFill>
                  <a:schemeClr val="tx1"/>
                </a:solidFill>
                <a:effectLst/>
                <a:latin typeface="Arial" panose="020B0604020202020204" pitchFamily="34" charset="0"/>
              </a:rPr>
              <a:t>La detección y clasificación de vehículos se han desarrollado utilizando la API de detección de objetos </a:t>
            </a:r>
            <a:r>
              <a:rPr kumimoji="0" lang="es-ES" altLang="es-ES" sz="1800" b="0" i="0" u="none" strike="noStrike" cap="none" normalizeH="0" baseline="0" dirty="0" err="1">
                <a:ln>
                  <a:noFill/>
                </a:ln>
                <a:solidFill>
                  <a:schemeClr val="tx1"/>
                </a:solidFill>
                <a:effectLst/>
                <a:latin typeface="Arial" panose="020B0604020202020204" pitchFamily="34" charset="0"/>
              </a:rPr>
              <a:t>TensorFlow</a:t>
            </a:r>
            <a:endParaRPr kumimoji="0" lang="es-ES" altLang="es-ES" sz="1800" b="0" i="0" u="none" strike="noStrike" cap="none" normalizeH="0" baseline="0" dirty="0">
              <a:ln>
                <a:noFill/>
              </a:ln>
              <a:solidFill>
                <a:schemeClr val="tx1"/>
              </a:solidFill>
              <a:effectLst/>
              <a:latin typeface="Arial" panose="020B0604020202020204" pitchFamily="34" charset="0"/>
            </a:endParaRPr>
          </a:p>
          <a:p>
            <a:r>
              <a:rPr lang="es-GT" altLang="es-ES" sz="1800" dirty="0">
                <a:solidFill>
                  <a:schemeClr val="tx1"/>
                </a:solidFill>
                <a:latin typeface="Arial" panose="020B0604020202020204" pitchFamily="34" charset="0"/>
              </a:rPr>
              <a:t>Ruta </a:t>
            </a:r>
            <a:r>
              <a:rPr lang="es-GT" altLang="es-ES" sz="1800" b="1" dirty="0">
                <a:solidFill>
                  <a:schemeClr val="tx1">
                    <a:lumMod val="95000"/>
                    <a:lumOff val="5000"/>
                  </a:schemeClr>
                </a:solidFill>
                <a:latin typeface="Arial" panose="020B0604020202020204" pitchFamily="34" charset="0"/>
              </a:rPr>
              <a:t>:  </a:t>
            </a:r>
            <a:r>
              <a:rPr lang="en-US" sz="1800" b="1" dirty="0">
                <a:solidFill>
                  <a:schemeClr val="tx1">
                    <a:lumMod val="95000"/>
                    <a:lumOff val="5000"/>
                  </a:schemeClr>
                </a:solidFill>
                <a:hlinkClick r:id="rId2"/>
              </a:rPr>
              <a:t>vehicle_counting_tensorflow</a:t>
            </a:r>
            <a:r>
              <a:rPr lang="en-US" sz="1800" b="1" dirty="0">
                <a:solidFill>
                  <a:schemeClr val="tx1">
                    <a:lumMod val="95000"/>
                    <a:lumOff val="5000"/>
                  </a:schemeClr>
                </a:solidFill>
              </a:rPr>
              <a:t> </a:t>
            </a:r>
            <a:r>
              <a:rPr lang="en-US" sz="1800" b="1" dirty="0"/>
              <a:t>/ vehicle_detection_main.py </a:t>
            </a:r>
          </a:p>
          <a:p>
            <a:pPr marL="0" marR="0" lvl="0" indent="0" algn="l" defTabSz="914400" rtl="0" eaLnBrk="0" fontAlgn="base" latinLnBrk="0" hangingPunct="0">
              <a:lnSpc>
                <a:spcPct val="100000"/>
              </a:lnSpc>
              <a:spcBef>
                <a:spcPct val="0"/>
              </a:spcBef>
              <a:spcAft>
                <a:spcPct val="0"/>
              </a:spcAft>
              <a:buClrTx/>
              <a:buSzTx/>
              <a:buNone/>
              <a:tabLst/>
            </a:pPr>
            <a:endParaRPr lang="es-GT" altLang="es-E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a:ln>
                  <a:noFill/>
                </a:ln>
                <a:solidFill>
                  <a:schemeClr val="tx1"/>
                </a:solidFill>
                <a:effectLst/>
                <a:latin typeface="Arial" panose="020B0604020202020204" pitchFamily="34" charset="0"/>
              </a:rPr>
              <a:t>La predicción de la velocidad del vehículo se ha desarrollado utilizando </a:t>
            </a:r>
            <a:r>
              <a:rPr kumimoji="0" lang="es-ES" altLang="es-ES" sz="1800" b="0" i="0" u="none" strike="noStrike" cap="none" normalizeH="0" baseline="0" dirty="0" err="1">
                <a:ln>
                  <a:noFill/>
                </a:ln>
                <a:solidFill>
                  <a:schemeClr val="tx1"/>
                </a:solidFill>
                <a:effectLst/>
                <a:latin typeface="Arial" panose="020B0604020202020204" pitchFamily="34" charset="0"/>
              </a:rPr>
              <a:t>OpenCV</a:t>
            </a:r>
            <a:r>
              <a:rPr kumimoji="0" lang="es-ES" altLang="es-ES" sz="1800" b="0" i="0" u="none" strike="noStrike" cap="none" normalizeH="0" baseline="0" dirty="0">
                <a:ln>
                  <a:noFill/>
                </a:ln>
                <a:solidFill>
                  <a:schemeClr val="tx1"/>
                </a:solidFill>
                <a:effectLst/>
                <a:latin typeface="Arial" panose="020B0604020202020204" pitchFamily="34" charset="0"/>
              </a:rPr>
              <a:t> mediante la manipulación y el cálculo de píxeles de imagen</a:t>
            </a:r>
          </a:p>
          <a:p>
            <a:pPr marL="0" indent="0" eaLnBrk="0" fontAlgn="base" hangingPunct="0">
              <a:lnSpc>
                <a:spcPct val="100000"/>
              </a:lnSpc>
              <a:spcBef>
                <a:spcPct val="0"/>
              </a:spcBef>
              <a:spcAft>
                <a:spcPct val="0"/>
              </a:spcAft>
              <a:buClrTx/>
              <a:buSzTx/>
              <a:buNone/>
            </a:pPr>
            <a:r>
              <a:rPr lang="es-GT" altLang="es-ES" sz="1800" dirty="0">
                <a:solidFill>
                  <a:schemeClr val="tx1"/>
                </a:solidFill>
                <a:latin typeface="Arial" panose="020B0604020202020204" pitchFamily="34" charset="0"/>
              </a:rPr>
              <a:t> R</a:t>
            </a:r>
            <a:r>
              <a:rPr lang="es-ES" altLang="es-ES" sz="1800" dirty="0">
                <a:solidFill>
                  <a:schemeClr val="tx1"/>
                </a:solidFill>
                <a:latin typeface="Arial" panose="020B0604020202020204" pitchFamily="34" charset="0"/>
              </a:rPr>
              <a:t>uta : </a:t>
            </a:r>
            <a:r>
              <a:rPr lang="en-US" sz="1800" dirty="0">
                <a:hlinkClick r:id="rId2"/>
              </a:rPr>
              <a:t>vehicle_counting_tensorflow</a:t>
            </a:r>
            <a:r>
              <a:rPr lang="en-US" sz="1800" dirty="0"/>
              <a:t> / </a:t>
            </a:r>
            <a:r>
              <a:rPr lang="en-US" sz="1800" dirty="0" err="1">
                <a:hlinkClick r:id="rId3"/>
              </a:rPr>
              <a:t>utils</a:t>
            </a:r>
            <a:r>
              <a:rPr lang="en-US" sz="1800" dirty="0"/>
              <a:t> / </a:t>
            </a:r>
            <a:r>
              <a:rPr lang="en-US" sz="1800" b="1" dirty="0" err="1"/>
              <a:t>speed_and_direction_prediction_module</a:t>
            </a:r>
            <a:r>
              <a:rPr lang="en-US" sz="1800" dirty="0"/>
              <a:t> / </a:t>
            </a:r>
          </a:p>
          <a:p>
            <a:pPr marL="0" marR="0" lvl="0" indent="0" algn="l" defTabSz="914400" rtl="0" eaLnBrk="0" fontAlgn="base" latinLnBrk="0" hangingPunct="0">
              <a:lnSpc>
                <a:spcPct val="100000"/>
              </a:lnSpc>
              <a:spcBef>
                <a:spcPct val="0"/>
              </a:spcBef>
              <a:spcAft>
                <a:spcPct val="0"/>
              </a:spcAft>
              <a:buClrTx/>
              <a:buSz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s-ES" altLang="es-E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0" i="0" u="none" strike="noStrike" cap="none" normalizeH="0" baseline="0" dirty="0">
                <a:ln>
                  <a:noFill/>
                </a:ln>
                <a:solidFill>
                  <a:schemeClr val="tx1"/>
                </a:solidFill>
                <a:effectLst/>
                <a:latin typeface="Arial" panose="020B0604020202020204" pitchFamily="34" charset="0"/>
              </a:rPr>
              <a:t>La predicción del color del vehículo se ha desarrollado utilizando </a:t>
            </a:r>
            <a:r>
              <a:rPr kumimoji="0" lang="es-ES" altLang="es-ES" sz="1800" b="0" i="0" u="none" strike="noStrike" cap="none" normalizeH="0" baseline="0" dirty="0" err="1">
                <a:ln>
                  <a:noFill/>
                </a:ln>
                <a:solidFill>
                  <a:schemeClr val="tx1"/>
                </a:solidFill>
                <a:effectLst/>
                <a:latin typeface="Arial" panose="020B0604020202020204" pitchFamily="34" charset="0"/>
              </a:rPr>
              <a:t>OpenCV</a:t>
            </a:r>
            <a:r>
              <a:rPr kumimoji="0" lang="es-ES" altLang="es-ES" sz="1800" b="0" i="0" u="none" strike="noStrike" cap="none" normalizeH="0" baseline="0" dirty="0">
                <a:ln>
                  <a:noFill/>
                </a:ln>
                <a:solidFill>
                  <a:schemeClr val="tx1"/>
                </a:solidFill>
                <a:effectLst/>
                <a:latin typeface="Arial" panose="020B0604020202020204" pitchFamily="34" charset="0"/>
              </a:rPr>
              <a:t> a través del algoritmo de clasificación del Aprendizaje Automático de Vecinos Más Cercanos K es Características del histograma de color entrenado</a:t>
            </a:r>
          </a:p>
          <a:p>
            <a:pPr marL="0" indent="0" eaLnBrk="0" fontAlgn="base" hangingPunct="0">
              <a:lnSpc>
                <a:spcPct val="100000"/>
              </a:lnSpc>
              <a:spcBef>
                <a:spcPct val="0"/>
              </a:spcBef>
              <a:spcAft>
                <a:spcPct val="0"/>
              </a:spcAft>
              <a:buClrTx/>
              <a:buSzTx/>
              <a:buNone/>
            </a:pPr>
            <a:r>
              <a:rPr lang="es-GT" altLang="es-ES" sz="1800" dirty="0">
                <a:solidFill>
                  <a:schemeClr val="tx1"/>
                </a:solidFill>
                <a:latin typeface="Arial" panose="020B0604020202020204" pitchFamily="34" charset="0"/>
              </a:rPr>
              <a:t> </a:t>
            </a:r>
            <a:r>
              <a:rPr lang="es-ES" altLang="es-ES" sz="1800" dirty="0">
                <a:solidFill>
                  <a:schemeClr val="tx1"/>
                </a:solidFill>
                <a:latin typeface="Arial" panose="020B0604020202020204" pitchFamily="34" charset="0"/>
              </a:rPr>
              <a:t>Ruta : </a:t>
            </a:r>
            <a:r>
              <a:rPr lang="en-US" sz="1800" dirty="0">
                <a:hlinkClick r:id="rId2"/>
              </a:rPr>
              <a:t>vehicle_counting_tensorflow</a:t>
            </a:r>
            <a:r>
              <a:rPr lang="en-US" sz="1800" dirty="0"/>
              <a:t> / </a:t>
            </a:r>
            <a:r>
              <a:rPr lang="en-US" sz="1800" dirty="0" err="1">
                <a:hlinkClick r:id="rId3"/>
              </a:rPr>
              <a:t>utils</a:t>
            </a:r>
            <a:r>
              <a:rPr lang="en-US" sz="1800" dirty="0"/>
              <a:t> / </a:t>
            </a:r>
            <a:r>
              <a:rPr lang="en-US" sz="1800" b="1" dirty="0" err="1"/>
              <a:t>color_recognition_module</a:t>
            </a:r>
            <a:r>
              <a:rPr lang="en-US" sz="1800" dirty="0"/>
              <a:t> / </a:t>
            </a:r>
          </a:p>
          <a:p>
            <a:pPr marL="0" marR="0" lvl="0" indent="0" algn="l" defTabSz="914400" rtl="0" eaLnBrk="0" fontAlgn="base" latinLnBrk="0" hangingPunct="0">
              <a:lnSpc>
                <a:spcPct val="100000"/>
              </a:lnSpc>
              <a:spcBef>
                <a:spcPct val="0"/>
              </a:spcBef>
              <a:spcAft>
                <a:spcPct val="0"/>
              </a:spcAft>
              <a:buClrTx/>
              <a:buSz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933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FEB1E-FD01-461A-BAA3-33C0160C8371}"/>
              </a:ext>
            </a:extLst>
          </p:cNvPr>
          <p:cNvSpPr>
            <a:spLocks noGrp="1"/>
          </p:cNvSpPr>
          <p:nvPr>
            <p:ph type="title"/>
          </p:nvPr>
        </p:nvSpPr>
        <p:spPr/>
        <p:txBody>
          <a:bodyPr>
            <a:normAutofit/>
          </a:bodyPr>
          <a:lstStyle/>
          <a:p>
            <a:r>
              <a:rPr lang="es-GT" sz="2000" b="1" dirty="0"/>
              <a:t>La fuente de vídeo se lee fotograma a fotograma con </a:t>
            </a:r>
            <a:r>
              <a:rPr lang="es-GT" sz="2000" b="1" dirty="0" err="1"/>
              <a:t>OpenCV</a:t>
            </a:r>
            <a:r>
              <a:rPr lang="es-GT" sz="2000" b="1" dirty="0"/>
              <a:t>. Cada </a:t>
            </a:r>
            <a:r>
              <a:rPr lang="es-GT" sz="2000" b="1" dirty="0">
                <a:hlinkClick r:id="rId2"/>
              </a:rPr>
              <a:t>cuadro</a:t>
            </a:r>
            <a:r>
              <a:rPr lang="es-GT" sz="2000" b="1" dirty="0"/>
              <a:t> se procesa mediante el </a:t>
            </a:r>
            <a:r>
              <a:rPr lang="es-GT" sz="2000" b="1" dirty="0">
                <a:hlinkClick r:id="rId2"/>
              </a:rPr>
              <a:t>modelo "SSD </a:t>
            </a:r>
            <a:r>
              <a:rPr lang="es-GT" sz="2000" b="1" dirty="0" err="1">
                <a:hlinkClick r:id="rId2"/>
              </a:rPr>
              <a:t>with</a:t>
            </a:r>
            <a:r>
              <a:rPr lang="es-GT" sz="2000" b="1" dirty="0">
                <a:hlinkClick r:id="rId2"/>
              </a:rPr>
              <a:t> </a:t>
            </a:r>
            <a:r>
              <a:rPr lang="es-GT" sz="2000" b="1" dirty="0" err="1">
                <a:hlinkClick r:id="rId2"/>
              </a:rPr>
              <a:t>Mobilenet</a:t>
            </a:r>
            <a:r>
              <a:rPr lang="es-GT" sz="2000" b="1" dirty="0">
                <a:hlinkClick r:id="rId2"/>
              </a:rPr>
              <a:t>"</a:t>
            </a:r>
            <a:r>
              <a:rPr lang="es-GT" sz="2000" b="1" dirty="0"/>
              <a:t> desarrollado en </a:t>
            </a:r>
            <a:r>
              <a:rPr lang="es-GT" sz="2000" b="1" dirty="0" err="1"/>
              <a:t>TensorFlow</a:t>
            </a:r>
            <a:r>
              <a:rPr lang="es-GT" sz="2000" b="1" dirty="0"/>
              <a:t>. Este es un bucle que continúa trabajando hasta llegar al final del video.</a:t>
            </a:r>
            <a:endParaRPr lang="es-ES" sz="2000" b="1" dirty="0"/>
          </a:p>
        </p:txBody>
      </p:sp>
      <p:pic>
        <p:nvPicPr>
          <p:cNvPr id="4" name="Marcador de contenido 3">
            <a:extLst>
              <a:ext uri="{FF2B5EF4-FFF2-40B4-BE49-F238E27FC236}">
                <a16:creationId xmlns:a16="http://schemas.microsoft.com/office/drawing/2014/main" id="{A8106CFF-B890-4172-A893-951539781B19}"/>
              </a:ext>
            </a:extLst>
          </p:cNvPr>
          <p:cNvPicPr>
            <a:picLocks noGrp="1" noChangeAspect="1"/>
          </p:cNvPicPr>
          <p:nvPr>
            <p:ph idx="1"/>
          </p:nvPr>
        </p:nvPicPr>
        <p:blipFill>
          <a:blip r:embed="rId3"/>
          <a:stretch>
            <a:fillRect/>
          </a:stretch>
        </p:blipFill>
        <p:spPr>
          <a:xfrm>
            <a:off x="1096963" y="2400828"/>
            <a:ext cx="10058400" cy="2913595"/>
          </a:xfrm>
          <a:prstGeom prst="rect">
            <a:avLst/>
          </a:prstGeom>
        </p:spPr>
      </p:pic>
    </p:spTree>
    <p:extLst>
      <p:ext uri="{BB962C8B-B14F-4D97-AF65-F5344CB8AC3E}">
        <p14:creationId xmlns:p14="http://schemas.microsoft.com/office/powerpoint/2010/main" val="4222982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5641D-FB00-473B-81A4-52C2F6219281}"/>
              </a:ext>
            </a:extLst>
          </p:cNvPr>
          <p:cNvSpPr>
            <a:spLocks noGrp="1"/>
          </p:cNvSpPr>
          <p:nvPr>
            <p:ph type="title"/>
          </p:nvPr>
        </p:nvSpPr>
        <p:spPr/>
        <p:txBody>
          <a:bodyPr/>
          <a:lstStyle/>
          <a:p>
            <a:r>
              <a:rPr lang="es-ES" b="1" dirty="0"/>
              <a:t>Instalación</a:t>
            </a:r>
            <a:br>
              <a:rPr lang="es-ES" b="1" dirty="0"/>
            </a:br>
            <a:endParaRPr lang="es-ES" dirty="0"/>
          </a:p>
        </p:txBody>
      </p:sp>
      <p:sp>
        <p:nvSpPr>
          <p:cNvPr id="3" name="Marcador de contenido 2">
            <a:extLst>
              <a:ext uri="{FF2B5EF4-FFF2-40B4-BE49-F238E27FC236}">
                <a16:creationId xmlns:a16="http://schemas.microsoft.com/office/drawing/2014/main" id="{4710225D-F0F5-4D08-865E-9062B8EEF703}"/>
              </a:ext>
            </a:extLst>
          </p:cNvPr>
          <p:cNvSpPr>
            <a:spLocks noGrp="1"/>
          </p:cNvSpPr>
          <p:nvPr>
            <p:ph idx="1"/>
          </p:nvPr>
        </p:nvSpPr>
        <p:spPr>
          <a:xfrm>
            <a:off x="1199916" y="1903737"/>
            <a:ext cx="10058400" cy="4023360"/>
          </a:xfrm>
        </p:spPr>
        <p:txBody>
          <a:bodyPr/>
          <a:lstStyle/>
          <a:p>
            <a:r>
              <a:rPr lang="es-ES" b="1" dirty="0"/>
              <a:t>1.) Python y </a:t>
            </a:r>
            <a:r>
              <a:rPr lang="es-ES" b="1" dirty="0" err="1"/>
              <a:t>pip</a:t>
            </a:r>
            <a:endParaRPr lang="es-ES" b="1" dirty="0"/>
          </a:p>
          <a:p>
            <a:r>
              <a:rPr lang="es-ES" dirty="0"/>
              <a:t>Python 3.3+</a:t>
            </a:r>
          </a:p>
          <a:p>
            <a:r>
              <a:rPr lang="es-ES" altLang="es-ES" dirty="0">
                <a:solidFill>
                  <a:schemeClr val="tx1"/>
                </a:solidFill>
                <a:latin typeface="Arial Unicode MS"/>
              </a:rPr>
              <a:t>$ sudo </a:t>
            </a:r>
            <a:r>
              <a:rPr lang="es-ES" altLang="es-ES" dirty="0" err="1">
                <a:solidFill>
                  <a:schemeClr val="tx1"/>
                </a:solidFill>
                <a:latin typeface="Arial Unicode MS"/>
              </a:rPr>
              <a:t>apt-get</a:t>
            </a:r>
            <a:r>
              <a:rPr lang="es-ES" altLang="es-ES" dirty="0">
                <a:solidFill>
                  <a:schemeClr val="tx1"/>
                </a:solidFill>
                <a:latin typeface="Arial Unicode MS"/>
              </a:rPr>
              <a:t> </a:t>
            </a:r>
            <a:r>
              <a:rPr lang="es-ES" altLang="es-ES" dirty="0" err="1">
                <a:solidFill>
                  <a:schemeClr val="tx1"/>
                </a:solidFill>
                <a:latin typeface="Arial Unicode MS"/>
              </a:rPr>
              <a:t>install</a:t>
            </a:r>
            <a:r>
              <a:rPr lang="es-ES" altLang="es-ES" dirty="0">
                <a:solidFill>
                  <a:schemeClr val="tx1"/>
                </a:solidFill>
                <a:latin typeface="Arial Unicode MS"/>
              </a:rPr>
              <a:t> python3-pip python3-dev # </a:t>
            </a:r>
            <a:r>
              <a:rPr lang="es-ES" altLang="es-ES" dirty="0" err="1">
                <a:solidFill>
                  <a:schemeClr val="tx1"/>
                </a:solidFill>
                <a:latin typeface="Arial Unicode MS"/>
              </a:rPr>
              <a:t>for</a:t>
            </a:r>
            <a:r>
              <a:rPr lang="es-ES" altLang="es-ES" dirty="0">
                <a:solidFill>
                  <a:schemeClr val="tx1"/>
                </a:solidFill>
                <a:latin typeface="Arial Unicode MS"/>
              </a:rPr>
              <a:t> Python 3.n</a:t>
            </a:r>
            <a:r>
              <a:rPr lang="es-ES" altLang="es-ES" sz="1600" dirty="0">
                <a:solidFill>
                  <a:schemeClr val="tx1"/>
                </a:solidFill>
              </a:rPr>
              <a:t> </a:t>
            </a:r>
            <a:endParaRPr lang="es-ES" dirty="0"/>
          </a:p>
          <a:p>
            <a:r>
              <a:rPr lang="es-ES" b="1" dirty="0"/>
              <a:t>2.) </a:t>
            </a:r>
            <a:r>
              <a:rPr lang="es-ES" b="1" dirty="0" err="1"/>
              <a:t>OpenCV</a:t>
            </a:r>
            <a:endParaRPr lang="es-ES" b="1" dirty="0"/>
          </a:p>
          <a:p>
            <a:r>
              <a:rPr lang="es-ES" b="1" dirty="0"/>
              <a:t>3.) </a:t>
            </a:r>
            <a:r>
              <a:rPr lang="es-ES" b="1" dirty="0" err="1"/>
              <a:t>TensorFlow</a:t>
            </a:r>
            <a:endParaRPr lang="es-ES" b="1" dirty="0"/>
          </a:p>
          <a:p>
            <a:r>
              <a:rPr lang="en-US" dirty="0"/>
              <a:t>$ pip3 install </a:t>
            </a:r>
            <a:r>
              <a:rPr lang="en-US" dirty="0" err="1"/>
              <a:t>tensorflow</a:t>
            </a:r>
            <a:r>
              <a:rPr lang="en-US" dirty="0"/>
              <a:t>     # Python 3.n; CPU support (no GPU support)</a:t>
            </a:r>
            <a:endParaRPr lang="es-ES" dirty="0"/>
          </a:p>
          <a:p>
            <a:r>
              <a:rPr lang="en-US" dirty="0"/>
              <a:t>$ pip3 install </a:t>
            </a:r>
            <a:r>
              <a:rPr lang="en-US" dirty="0" err="1"/>
              <a:t>tensorflow-gpu</a:t>
            </a:r>
            <a:r>
              <a:rPr lang="en-US" dirty="0"/>
              <a:t> # Python 3.n; GPU support</a:t>
            </a:r>
            <a:endParaRPr lang="es-ES" b="1" dirty="0"/>
          </a:p>
          <a:p>
            <a:r>
              <a:rPr lang="en-US" b="1" dirty="0"/>
              <a:t>4.) TensorFlow Object Detection API</a:t>
            </a:r>
            <a:endParaRPr lang="es-ES" dirty="0"/>
          </a:p>
        </p:txBody>
      </p:sp>
    </p:spTree>
    <p:extLst>
      <p:ext uri="{BB962C8B-B14F-4D97-AF65-F5344CB8AC3E}">
        <p14:creationId xmlns:p14="http://schemas.microsoft.com/office/powerpoint/2010/main" val="325159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Referencias</a:t>
            </a:r>
            <a:endParaRPr lang="es-ES" dirty="0"/>
          </a:p>
        </p:txBody>
      </p:sp>
      <p:sp>
        <p:nvSpPr>
          <p:cNvPr id="3" name="Marcador de contenido 2"/>
          <p:cNvSpPr>
            <a:spLocks noGrp="1"/>
          </p:cNvSpPr>
          <p:nvPr>
            <p:ph idx="1"/>
          </p:nvPr>
        </p:nvSpPr>
        <p:spPr/>
        <p:txBody>
          <a:bodyPr>
            <a:normAutofit fontScale="92500" lnSpcReduction="10000"/>
          </a:bodyPr>
          <a:lstStyle/>
          <a:p>
            <a:r>
              <a:rPr lang="es-GT" dirty="0"/>
              <a:t>*Proyecto:</a:t>
            </a:r>
          </a:p>
          <a:p>
            <a:r>
              <a:rPr lang="es-GT" dirty="0">
                <a:hlinkClick r:id="rId2"/>
              </a:rPr>
              <a:t>https://github.com/ahmetozlu/vehicle_counting_tensorflow</a:t>
            </a:r>
            <a:endParaRPr lang="es-GT" dirty="0"/>
          </a:p>
          <a:p>
            <a:r>
              <a:rPr lang="es-GT" dirty="0"/>
              <a:t>*Api :</a:t>
            </a:r>
          </a:p>
          <a:p>
            <a:r>
              <a:rPr lang="es-GT" dirty="0"/>
              <a:t>https://github.com/ahmetozlu/tensorflow_object_counting_api</a:t>
            </a:r>
          </a:p>
          <a:p>
            <a:endParaRPr lang="es-GT" dirty="0"/>
          </a:p>
          <a:p>
            <a:r>
              <a:rPr lang="es-GT" dirty="0"/>
              <a:t>*Instalación de Api</a:t>
            </a:r>
          </a:p>
          <a:p>
            <a:r>
              <a:rPr lang="es-GT" dirty="0"/>
              <a:t>https://github.com/tensorflow/models/blob/master/research/object_detection/g3doc/installation.md</a:t>
            </a:r>
          </a:p>
          <a:p>
            <a:r>
              <a:rPr lang="es-GT" b="1" dirty="0"/>
              <a:t>*Licencia </a:t>
            </a:r>
          </a:p>
          <a:p>
            <a:r>
              <a:rPr lang="es-GT" dirty="0"/>
              <a:t>Este sistema está disponible bajo la licencia MIT. Vea el archivo de LICENCIA para más información. </a:t>
            </a:r>
          </a:p>
          <a:p>
            <a:endParaRPr lang="es-GT" dirty="0"/>
          </a:p>
        </p:txBody>
      </p:sp>
    </p:spTree>
    <p:extLst>
      <p:ext uri="{BB962C8B-B14F-4D97-AF65-F5344CB8AC3E}">
        <p14:creationId xmlns:p14="http://schemas.microsoft.com/office/powerpoint/2010/main" val="1408209274"/>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184</TotalTime>
  <Words>716</Words>
  <Application>Microsoft Office PowerPoint</Application>
  <PresentationFormat>Panorámica</PresentationFormat>
  <Paragraphs>70</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Arial Unicode MS</vt:lpstr>
      <vt:lpstr>Calibri</vt:lpstr>
      <vt:lpstr>Calibri Light</vt:lpstr>
      <vt:lpstr>Retrospección</vt:lpstr>
      <vt:lpstr>PROYECTO DE CONTEO DE VEHICULOS</vt:lpstr>
      <vt:lpstr>Introducción</vt:lpstr>
      <vt:lpstr>DETECCIÓN DE VEHÍCULOS, SEGUIMIENTO Y CONTEO</vt:lpstr>
      <vt:lpstr>Presentación de PowerPoint</vt:lpstr>
      <vt:lpstr>Arquitectura del sistema </vt:lpstr>
      <vt:lpstr>Presentación de PowerPoint</vt:lpstr>
      <vt:lpstr>La fuente de vídeo se lee fotograma a fotograma con OpenCV. Cada cuadro se procesa mediante el modelo "SSD with Mobilenet" desarrollado en TensorFlow. Este es un bucle que continúa trabajando hasta llegar al final del video.</vt:lpstr>
      <vt:lpstr>Instalación </vt:lpstr>
      <vt:lpstr>Referencias</vt:lpstr>
      <vt:lpstr>Ejemplo</vt:lpstr>
      <vt:lpstr>Subir el 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dc:title>
  <dc:creator>Erick</dc:creator>
  <cp:lastModifiedBy>Fredy Fernando Fuentes Mazariegos</cp:lastModifiedBy>
  <cp:revision>14</cp:revision>
  <dcterms:created xsi:type="dcterms:W3CDTF">2018-09-01T18:01:25Z</dcterms:created>
  <dcterms:modified xsi:type="dcterms:W3CDTF">2018-10-13T01:33:51Z</dcterms:modified>
</cp:coreProperties>
</file>