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3" autoAdjust="0"/>
    <p:restoredTop sz="94660"/>
  </p:normalViewPr>
  <p:slideViewPr>
    <p:cSldViewPr snapToGrid="0">
      <p:cViewPr varScale="1">
        <p:scale>
          <a:sx n="86" d="100"/>
          <a:sy n="86" d="100"/>
        </p:scale>
        <p:origin x="2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F5DD-42D2-30CA-4CCE-7727186906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ACB0D6-41C9-3C4C-D15C-809299C868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7CD57B-4861-E1DB-AF65-55453144803C}"/>
              </a:ext>
            </a:extLst>
          </p:cNvPr>
          <p:cNvSpPr>
            <a:spLocks noGrp="1"/>
          </p:cNvSpPr>
          <p:nvPr>
            <p:ph type="dt" sz="half" idx="10"/>
          </p:nvPr>
        </p:nvSpPr>
        <p:spPr/>
        <p:txBody>
          <a:bodyPr/>
          <a:lstStyle/>
          <a:p>
            <a:fld id="{9D7D5A63-EFA1-426C-BBD9-E30F9580832D}" type="datetimeFigureOut">
              <a:rPr lang="en-US" smtClean="0"/>
              <a:t>5/24/2023</a:t>
            </a:fld>
            <a:endParaRPr lang="en-US"/>
          </a:p>
        </p:txBody>
      </p:sp>
      <p:sp>
        <p:nvSpPr>
          <p:cNvPr id="5" name="Footer Placeholder 4">
            <a:extLst>
              <a:ext uri="{FF2B5EF4-FFF2-40B4-BE49-F238E27FC236}">
                <a16:creationId xmlns:a16="http://schemas.microsoft.com/office/drawing/2014/main" id="{28204D3E-FDB3-5786-0831-F0A0E217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03061-917D-36A9-C3BE-127EBD403647}"/>
              </a:ext>
            </a:extLst>
          </p:cNvPr>
          <p:cNvSpPr>
            <a:spLocks noGrp="1"/>
          </p:cNvSpPr>
          <p:nvPr>
            <p:ph type="sldNum" sz="quarter" idx="12"/>
          </p:nvPr>
        </p:nvSpPr>
        <p:spPr/>
        <p:txBody>
          <a:bodyPr/>
          <a:lstStyle/>
          <a:p>
            <a:fld id="{03F7E10B-1CFE-473F-A707-522DDBF90381}" type="slidenum">
              <a:rPr lang="en-US" smtClean="0"/>
              <a:t>‹#›</a:t>
            </a:fld>
            <a:endParaRPr lang="en-US"/>
          </a:p>
        </p:txBody>
      </p:sp>
    </p:spTree>
    <p:extLst>
      <p:ext uri="{BB962C8B-B14F-4D97-AF65-F5344CB8AC3E}">
        <p14:creationId xmlns:p14="http://schemas.microsoft.com/office/powerpoint/2010/main" val="132713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8C3B-BF14-64D3-9C08-7E983F789A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DB0C9B-DF3E-AD59-691C-112B3F2CD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504B9-A33C-CC6D-C443-0FFBAE64BC62}"/>
              </a:ext>
            </a:extLst>
          </p:cNvPr>
          <p:cNvSpPr>
            <a:spLocks noGrp="1"/>
          </p:cNvSpPr>
          <p:nvPr>
            <p:ph type="dt" sz="half" idx="10"/>
          </p:nvPr>
        </p:nvSpPr>
        <p:spPr/>
        <p:txBody>
          <a:bodyPr/>
          <a:lstStyle/>
          <a:p>
            <a:fld id="{9D7D5A63-EFA1-426C-BBD9-E30F9580832D}" type="datetimeFigureOut">
              <a:rPr lang="en-US" smtClean="0"/>
              <a:t>5/24/2023</a:t>
            </a:fld>
            <a:endParaRPr lang="en-US"/>
          </a:p>
        </p:txBody>
      </p:sp>
      <p:sp>
        <p:nvSpPr>
          <p:cNvPr id="5" name="Footer Placeholder 4">
            <a:extLst>
              <a:ext uri="{FF2B5EF4-FFF2-40B4-BE49-F238E27FC236}">
                <a16:creationId xmlns:a16="http://schemas.microsoft.com/office/drawing/2014/main" id="{7B9EE561-B540-B9BE-048A-9150BBD94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69E7F-5A60-0A0D-A03A-705DF731A766}"/>
              </a:ext>
            </a:extLst>
          </p:cNvPr>
          <p:cNvSpPr>
            <a:spLocks noGrp="1"/>
          </p:cNvSpPr>
          <p:nvPr>
            <p:ph type="sldNum" sz="quarter" idx="12"/>
          </p:nvPr>
        </p:nvSpPr>
        <p:spPr/>
        <p:txBody>
          <a:bodyPr/>
          <a:lstStyle/>
          <a:p>
            <a:fld id="{03F7E10B-1CFE-473F-A707-522DDBF90381}" type="slidenum">
              <a:rPr lang="en-US" smtClean="0"/>
              <a:t>‹#›</a:t>
            </a:fld>
            <a:endParaRPr lang="en-US"/>
          </a:p>
        </p:txBody>
      </p:sp>
    </p:spTree>
    <p:extLst>
      <p:ext uri="{BB962C8B-B14F-4D97-AF65-F5344CB8AC3E}">
        <p14:creationId xmlns:p14="http://schemas.microsoft.com/office/powerpoint/2010/main" val="342025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EE452-3AFF-60C3-B3BA-2D6A0F2965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9DC1C3-568A-2528-47FF-A01FC1959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5CE0A-37EC-EF69-2498-F173BCD645F6}"/>
              </a:ext>
            </a:extLst>
          </p:cNvPr>
          <p:cNvSpPr>
            <a:spLocks noGrp="1"/>
          </p:cNvSpPr>
          <p:nvPr>
            <p:ph type="dt" sz="half" idx="10"/>
          </p:nvPr>
        </p:nvSpPr>
        <p:spPr/>
        <p:txBody>
          <a:bodyPr/>
          <a:lstStyle/>
          <a:p>
            <a:fld id="{9D7D5A63-EFA1-426C-BBD9-E30F9580832D}" type="datetimeFigureOut">
              <a:rPr lang="en-US" smtClean="0"/>
              <a:t>5/24/2023</a:t>
            </a:fld>
            <a:endParaRPr lang="en-US"/>
          </a:p>
        </p:txBody>
      </p:sp>
      <p:sp>
        <p:nvSpPr>
          <p:cNvPr id="5" name="Footer Placeholder 4">
            <a:extLst>
              <a:ext uri="{FF2B5EF4-FFF2-40B4-BE49-F238E27FC236}">
                <a16:creationId xmlns:a16="http://schemas.microsoft.com/office/drawing/2014/main" id="{ACF0B036-7D68-417E-AF0C-3B7A0CFA0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2F9E0-FD7F-8E98-D40B-82704CB63B42}"/>
              </a:ext>
            </a:extLst>
          </p:cNvPr>
          <p:cNvSpPr>
            <a:spLocks noGrp="1"/>
          </p:cNvSpPr>
          <p:nvPr>
            <p:ph type="sldNum" sz="quarter" idx="12"/>
          </p:nvPr>
        </p:nvSpPr>
        <p:spPr/>
        <p:txBody>
          <a:bodyPr/>
          <a:lstStyle/>
          <a:p>
            <a:fld id="{03F7E10B-1CFE-473F-A707-522DDBF90381}" type="slidenum">
              <a:rPr lang="en-US" smtClean="0"/>
              <a:t>‹#›</a:t>
            </a:fld>
            <a:endParaRPr lang="en-US"/>
          </a:p>
        </p:txBody>
      </p:sp>
    </p:spTree>
    <p:extLst>
      <p:ext uri="{BB962C8B-B14F-4D97-AF65-F5344CB8AC3E}">
        <p14:creationId xmlns:p14="http://schemas.microsoft.com/office/powerpoint/2010/main" val="288289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087D-1353-EBC0-06A4-3F36E5CFB6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94503-88BC-FE4E-73C0-C54B7CACB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B41CC-B98B-C172-3F84-63D639741F7E}"/>
              </a:ext>
            </a:extLst>
          </p:cNvPr>
          <p:cNvSpPr>
            <a:spLocks noGrp="1"/>
          </p:cNvSpPr>
          <p:nvPr>
            <p:ph type="dt" sz="half" idx="10"/>
          </p:nvPr>
        </p:nvSpPr>
        <p:spPr/>
        <p:txBody>
          <a:bodyPr/>
          <a:lstStyle/>
          <a:p>
            <a:fld id="{9D7D5A63-EFA1-426C-BBD9-E30F9580832D}" type="datetimeFigureOut">
              <a:rPr lang="en-US" smtClean="0"/>
              <a:t>5/24/2023</a:t>
            </a:fld>
            <a:endParaRPr lang="en-US"/>
          </a:p>
        </p:txBody>
      </p:sp>
      <p:sp>
        <p:nvSpPr>
          <p:cNvPr id="5" name="Footer Placeholder 4">
            <a:extLst>
              <a:ext uri="{FF2B5EF4-FFF2-40B4-BE49-F238E27FC236}">
                <a16:creationId xmlns:a16="http://schemas.microsoft.com/office/drawing/2014/main" id="{B35F2C9B-F041-7BB1-A90B-80D7B13A8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49D6D-0B77-004D-2463-17E79F4177EC}"/>
              </a:ext>
            </a:extLst>
          </p:cNvPr>
          <p:cNvSpPr>
            <a:spLocks noGrp="1"/>
          </p:cNvSpPr>
          <p:nvPr>
            <p:ph type="sldNum" sz="quarter" idx="12"/>
          </p:nvPr>
        </p:nvSpPr>
        <p:spPr/>
        <p:txBody>
          <a:bodyPr/>
          <a:lstStyle/>
          <a:p>
            <a:fld id="{03F7E10B-1CFE-473F-A707-522DDBF90381}" type="slidenum">
              <a:rPr lang="en-US" smtClean="0"/>
              <a:t>‹#›</a:t>
            </a:fld>
            <a:endParaRPr lang="en-US"/>
          </a:p>
        </p:txBody>
      </p:sp>
    </p:spTree>
    <p:extLst>
      <p:ext uri="{BB962C8B-B14F-4D97-AF65-F5344CB8AC3E}">
        <p14:creationId xmlns:p14="http://schemas.microsoft.com/office/powerpoint/2010/main" val="193603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FCB1-D67F-83C3-7506-530EC86CB8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787ADC-FB76-2AAB-BF9E-8E69AA8FC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A72B6D-DA56-C247-146B-47FA4017B253}"/>
              </a:ext>
            </a:extLst>
          </p:cNvPr>
          <p:cNvSpPr>
            <a:spLocks noGrp="1"/>
          </p:cNvSpPr>
          <p:nvPr>
            <p:ph type="dt" sz="half" idx="10"/>
          </p:nvPr>
        </p:nvSpPr>
        <p:spPr/>
        <p:txBody>
          <a:bodyPr/>
          <a:lstStyle/>
          <a:p>
            <a:fld id="{9D7D5A63-EFA1-426C-BBD9-E30F9580832D}" type="datetimeFigureOut">
              <a:rPr lang="en-US" smtClean="0"/>
              <a:t>5/24/2023</a:t>
            </a:fld>
            <a:endParaRPr lang="en-US"/>
          </a:p>
        </p:txBody>
      </p:sp>
      <p:sp>
        <p:nvSpPr>
          <p:cNvPr id="5" name="Footer Placeholder 4">
            <a:extLst>
              <a:ext uri="{FF2B5EF4-FFF2-40B4-BE49-F238E27FC236}">
                <a16:creationId xmlns:a16="http://schemas.microsoft.com/office/drawing/2014/main" id="{5349933C-524D-F422-91FF-B4718617A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5B17B-288C-5EE5-9594-79FF883A0B50}"/>
              </a:ext>
            </a:extLst>
          </p:cNvPr>
          <p:cNvSpPr>
            <a:spLocks noGrp="1"/>
          </p:cNvSpPr>
          <p:nvPr>
            <p:ph type="sldNum" sz="quarter" idx="12"/>
          </p:nvPr>
        </p:nvSpPr>
        <p:spPr/>
        <p:txBody>
          <a:bodyPr/>
          <a:lstStyle/>
          <a:p>
            <a:fld id="{03F7E10B-1CFE-473F-A707-522DDBF90381}" type="slidenum">
              <a:rPr lang="en-US" smtClean="0"/>
              <a:t>‹#›</a:t>
            </a:fld>
            <a:endParaRPr lang="en-US"/>
          </a:p>
        </p:txBody>
      </p:sp>
    </p:spTree>
    <p:extLst>
      <p:ext uri="{BB962C8B-B14F-4D97-AF65-F5344CB8AC3E}">
        <p14:creationId xmlns:p14="http://schemas.microsoft.com/office/powerpoint/2010/main" val="175658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B964-03E3-2E2E-D9C4-6E6E7C083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EB703-AE84-344C-8F4C-FDACCD6E30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282F13-3E85-3C04-64F7-58C6642FC7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52DBE0-88ED-2CFD-72EE-A76DDA788C2E}"/>
              </a:ext>
            </a:extLst>
          </p:cNvPr>
          <p:cNvSpPr>
            <a:spLocks noGrp="1"/>
          </p:cNvSpPr>
          <p:nvPr>
            <p:ph type="dt" sz="half" idx="10"/>
          </p:nvPr>
        </p:nvSpPr>
        <p:spPr/>
        <p:txBody>
          <a:bodyPr/>
          <a:lstStyle/>
          <a:p>
            <a:fld id="{9D7D5A63-EFA1-426C-BBD9-E30F9580832D}" type="datetimeFigureOut">
              <a:rPr lang="en-US" smtClean="0"/>
              <a:t>5/24/2023</a:t>
            </a:fld>
            <a:endParaRPr lang="en-US"/>
          </a:p>
        </p:txBody>
      </p:sp>
      <p:sp>
        <p:nvSpPr>
          <p:cNvPr id="6" name="Footer Placeholder 5">
            <a:extLst>
              <a:ext uri="{FF2B5EF4-FFF2-40B4-BE49-F238E27FC236}">
                <a16:creationId xmlns:a16="http://schemas.microsoft.com/office/drawing/2014/main" id="{303570E8-F129-7BBE-3A60-658EE68F1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0F683-B9CB-E188-0BBA-A296EA7DB85A}"/>
              </a:ext>
            </a:extLst>
          </p:cNvPr>
          <p:cNvSpPr>
            <a:spLocks noGrp="1"/>
          </p:cNvSpPr>
          <p:nvPr>
            <p:ph type="sldNum" sz="quarter" idx="12"/>
          </p:nvPr>
        </p:nvSpPr>
        <p:spPr/>
        <p:txBody>
          <a:bodyPr/>
          <a:lstStyle/>
          <a:p>
            <a:fld id="{03F7E10B-1CFE-473F-A707-522DDBF90381}" type="slidenum">
              <a:rPr lang="en-US" smtClean="0"/>
              <a:t>‹#›</a:t>
            </a:fld>
            <a:endParaRPr lang="en-US"/>
          </a:p>
        </p:txBody>
      </p:sp>
    </p:spTree>
    <p:extLst>
      <p:ext uri="{BB962C8B-B14F-4D97-AF65-F5344CB8AC3E}">
        <p14:creationId xmlns:p14="http://schemas.microsoft.com/office/powerpoint/2010/main" val="306753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0AFE-54DE-9C5F-81F1-8C35D201C2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E9DD63-11EC-AC11-5AFB-4F139DCC3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E9AD9-BAF9-9B12-94B7-886A25C5E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CFE144-8735-1613-DD98-374ED94DD3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85B2D8-EA60-12A0-283B-23E201ECF8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25ADB9-D6B8-9BE8-6A13-BB94227E2EC3}"/>
              </a:ext>
            </a:extLst>
          </p:cNvPr>
          <p:cNvSpPr>
            <a:spLocks noGrp="1"/>
          </p:cNvSpPr>
          <p:nvPr>
            <p:ph type="dt" sz="half" idx="10"/>
          </p:nvPr>
        </p:nvSpPr>
        <p:spPr/>
        <p:txBody>
          <a:bodyPr/>
          <a:lstStyle/>
          <a:p>
            <a:fld id="{9D7D5A63-EFA1-426C-BBD9-E30F9580832D}" type="datetimeFigureOut">
              <a:rPr lang="en-US" smtClean="0"/>
              <a:t>5/24/2023</a:t>
            </a:fld>
            <a:endParaRPr lang="en-US"/>
          </a:p>
        </p:txBody>
      </p:sp>
      <p:sp>
        <p:nvSpPr>
          <p:cNvPr id="8" name="Footer Placeholder 7">
            <a:extLst>
              <a:ext uri="{FF2B5EF4-FFF2-40B4-BE49-F238E27FC236}">
                <a16:creationId xmlns:a16="http://schemas.microsoft.com/office/drawing/2014/main" id="{CAE6D445-30F8-4243-86A1-AA39D9ECB1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87E957-514F-0EF1-B3CB-9B44497E9AD6}"/>
              </a:ext>
            </a:extLst>
          </p:cNvPr>
          <p:cNvSpPr>
            <a:spLocks noGrp="1"/>
          </p:cNvSpPr>
          <p:nvPr>
            <p:ph type="sldNum" sz="quarter" idx="12"/>
          </p:nvPr>
        </p:nvSpPr>
        <p:spPr/>
        <p:txBody>
          <a:bodyPr/>
          <a:lstStyle/>
          <a:p>
            <a:fld id="{03F7E10B-1CFE-473F-A707-522DDBF90381}" type="slidenum">
              <a:rPr lang="en-US" smtClean="0"/>
              <a:t>‹#›</a:t>
            </a:fld>
            <a:endParaRPr lang="en-US"/>
          </a:p>
        </p:txBody>
      </p:sp>
    </p:spTree>
    <p:extLst>
      <p:ext uri="{BB962C8B-B14F-4D97-AF65-F5344CB8AC3E}">
        <p14:creationId xmlns:p14="http://schemas.microsoft.com/office/powerpoint/2010/main" val="282206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EF59-9075-37DF-F261-1C5D5F5964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77260-F6C9-F36B-A06C-3247E771E464}"/>
              </a:ext>
            </a:extLst>
          </p:cNvPr>
          <p:cNvSpPr>
            <a:spLocks noGrp="1"/>
          </p:cNvSpPr>
          <p:nvPr>
            <p:ph type="dt" sz="half" idx="10"/>
          </p:nvPr>
        </p:nvSpPr>
        <p:spPr/>
        <p:txBody>
          <a:bodyPr/>
          <a:lstStyle/>
          <a:p>
            <a:fld id="{9D7D5A63-EFA1-426C-BBD9-E30F9580832D}" type="datetimeFigureOut">
              <a:rPr lang="en-US" smtClean="0"/>
              <a:t>5/24/2023</a:t>
            </a:fld>
            <a:endParaRPr lang="en-US"/>
          </a:p>
        </p:txBody>
      </p:sp>
      <p:sp>
        <p:nvSpPr>
          <p:cNvPr id="4" name="Footer Placeholder 3">
            <a:extLst>
              <a:ext uri="{FF2B5EF4-FFF2-40B4-BE49-F238E27FC236}">
                <a16:creationId xmlns:a16="http://schemas.microsoft.com/office/drawing/2014/main" id="{6FEE90CF-FB5E-FFC7-C2B1-57A5ED4504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496A4B-C0D9-37B5-2E30-9202AF8E5664}"/>
              </a:ext>
            </a:extLst>
          </p:cNvPr>
          <p:cNvSpPr>
            <a:spLocks noGrp="1"/>
          </p:cNvSpPr>
          <p:nvPr>
            <p:ph type="sldNum" sz="quarter" idx="12"/>
          </p:nvPr>
        </p:nvSpPr>
        <p:spPr/>
        <p:txBody>
          <a:bodyPr/>
          <a:lstStyle/>
          <a:p>
            <a:fld id="{03F7E10B-1CFE-473F-A707-522DDBF90381}" type="slidenum">
              <a:rPr lang="en-US" smtClean="0"/>
              <a:t>‹#›</a:t>
            </a:fld>
            <a:endParaRPr lang="en-US"/>
          </a:p>
        </p:txBody>
      </p:sp>
    </p:spTree>
    <p:extLst>
      <p:ext uri="{BB962C8B-B14F-4D97-AF65-F5344CB8AC3E}">
        <p14:creationId xmlns:p14="http://schemas.microsoft.com/office/powerpoint/2010/main" val="198439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37F6D-58BF-D027-9DD5-26492B0D14FD}"/>
              </a:ext>
            </a:extLst>
          </p:cNvPr>
          <p:cNvSpPr>
            <a:spLocks noGrp="1"/>
          </p:cNvSpPr>
          <p:nvPr>
            <p:ph type="dt" sz="half" idx="10"/>
          </p:nvPr>
        </p:nvSpPr>
        <p:spPr/>
        <p:txBody>
          <a:bodyPr/>
          <a:lstStyle/>
          <a:p>
            <a:fld id="{9D7D5A63-EFA1-426C-BBD9-E30F9580832D}" type="datetimeFigureOut">
              <a:rPr lang="en-US" smtClean="0"/>
              <a:t>5/24/2023</a:t>
            </a:fld>
            <a:endParaRPr lang="en-US"/>
          </a:p>
        </p:txBody>
      </p:sp>
      <p:sp>
        <p:nvSpPr>
          <p:cNvPr id="3" name="Footer Placeholder 2">
            <a:extLst>
              <a:ext uri="{FF2B5EF4-FFF2-40B4-BE49-F238E27FC236}">
                <a16:creationId xmlns:a16="http://schemas.microsoft.com/office/drawing/2014/main" id="{E3B3B21A-E84A-99F4-1E2E-FD562B949A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DB75CF-BE61-55D2-9DC7-6750FE93EADC}"/>
              </a:ext>
            </a:extLst>
          </p:cNvPr>
          <p:cNvSpPr>
            <a:spLocks noGrp="1"/>
          </p:cNvSpPr>
          <p:nvPr>
            <p:ph type="sldNum" sz="quarter" idx="12"/>
          </p:nvPr>
        </p:nvSpPr>
        <p:spPr/>
        <p:txBody>
          <a:bodyPr/>
          <a:lstStyle/>
          <a:p>
            <a:fld id="{03F7E10B-1CFE-473F-A707-522DDBF90381}" type="slidenum">
              <a:rPr lang="en-US" smtClean="0"/>
              <a:t>‹#›</a:t>
            </a:fld>
            <a:endParaRPr lang="en-US"/>
          </a:p>
        </p:txBody>
      </p:sp>
    </p:spTree>
    <p:extLst>
      <p:ext uri="{BB962C8B-B14F-4D97-AF65-F5344CB8AC3E}">
        <p14:creationId xmlns:p14="http://schemas.microsoft.com/office/powerpoint/2010/main" val="71948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6304-95E2-6059-12BC-C8436FCC6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656EE4-EAA5-9256-0B39-8162E5DAE6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C76C12-90BD-239E-6C66-8B60C6360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69349-3185-993C-D047-46240DF7F88F}"/>
              </a:ext>
            </a:extLst>
          </p:cNvPr>
          <p:cNvSpPr>
            <a:spLocks noGrp="1"/>
          </p:cNvSpPr>
          <p:nvPr>
            <p:ph type="dt" sz="half" idx="10"/>
          </p:nvPr>
        </p:nvSpPr>
        <p:spPr/>
        <p:txBody>
          <a:bodyPr/>
          <a:lstStyle/>
          <a:p>
            <a:fld id="{9D7D5A63-EFA1-426C-BBD9-E30F9580832D}" type="datetimeFigureOut">
              <a:rPr lang="en-US" smtClean="0"/>
              <a:t>5/24/2023</a:t>
            </a:fld>
            <a:endParaRPr lang="en-US"/>
          </a:p>
        </p:txBody>
      </p:sp>
      <p:sp>
        <p:nvSpPr>
          <p:cNvPr id="6" name="Footer Placeholder 5">
            <a:extLst>
              <a:ext uri="{FF2B5EF4-FFF2-40B4-BE49-F238E27FC236}">
                <a16:creationId xmlns:a16="http://schemas.microsoft.com/office/drawing/2014/main" id="{D9E602B3-69F6-35A6-F849-B6FE7D060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66A65-4355-9E59-D09B-7510D8339159}"/>
              </a:ext>
            </a:extLst>
          </p:cNvPr>
          <p:cNvSpPr>
            <a:spLocks noGrp="1"/>
          </p:cNvSpPr>
          <p:nvPr>
            <p:ph type="sldNum" sz="quarter" idx="12"/>
          </p:nvPr>
        </p:nvSpPr>
        <p:spPr/>
        <p:txBody>
          <a:bodyPr/>
          <a:lstStyle/>
          <a:p>
            <a:fld id="{03F7E10B-1CFE-473F-A707-522DDBF90381}" type="slidenum">
              <a:rPr lang="en-US" smtClean="0"/>
              <a:t>‹#›</a:t>
            </a:fld>
            <a:endParaRPr lang="en-US"/>
          </a:p>
        </p:txBody>
      </p:sp>
    </p:spTree>
    <p:extLst>
      <p:ext uri="{BB962C8B-B14F-4D97-AF65-F5344CB8AC3E}">
        <p14:creationId xmlns:p14="http://schemas.microsoft.com/office/powerpoint/2010/main" val="340035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EFC6-FB5B-6C8E-5BED-1A5275716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31AB8A-E7D4-7E4E-E957-A3825E87F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0126B-2CC2-04F3-F145-77FC09AD6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0430C-9E65-A82B-6AE8-DB2DE2A2DC48}"/>
              </a:ext>
            </a:extLst>
          </p:cNvPr>
          <p:cNvSpPr>
            <a:spLocks noGrp="1"/>
          </p:cNvSpPr>
          <p:nvPr>
            <p:ph type="dt" sz="half" idx="10"/>
          </p:nvPr>
        </p:nvSpPr>
        <p:spPr/>
        <p:txBody>
          <a:bodyPr/>
          <a:lstStyle/>
          <a:p>
            <a:fld id="{9D7D5A63-EFA1-426C-BBD9-E30F9580832D}" type="datetimeFigureOut">
              <a:rPr lang="en-US" smtClean="0"/>
              <a:t>5/24/2023</a:t>
            </a:fld>
            <a:endParaRPr lang="en-US"/>
          </a:p>
        </p:txBody>
      </p:sp>
      <p:sp>
        <p:nvSpPr>
          <p:cNvPr id="6" name="Footer Placeholder 5">
            <a:extLst>
              <a:ext uri="{FF2B5EF4-FFF2-40B4-BE49-F238E27FC236}">
                <a16:creationId xmlns:a16="http://schemas.microsoft.com/office/drawing/2014/main" id="{A2F63E5C-265A-808F-EEC7-398A950C7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5A7FD-04C7-E15C-FF68-21FBC0A7E5F3}"/>
              </a:ext>
            </a:extLst>
          </p:cNvPr>
          <p:cNvSpPr>
            <a:spLocks noGrp="1"/>
          </p:cNvSpPr>
          <p:nvPr>
            <p:ph type="sldNum" sz="quarter" idx="12"/>
          </p:nvPr>
        </p:nvSpPr>
        <p:spPr/>
        <p:txBody>
          <a:bodyPr/>
          <a:lstStyle/>
          <a:p>
            <a:fld id="{03F7E10B-1CFE-473F-A707-522DDBF90381}" type="slidenum">
              <a:rPr lang="en-US" smtClean="0"/>
              <a:t>‹#›</a:t>
            </a:fld>
            <a:endParaRPr lang="en-US"/>
          </a:p>
        </p:txBody>
      </p:sp>
    </p:spTree>
    <p:extLst>
      <p:ext uri="{BB962C8B-B14F-4D97-AF65-F5344CB8AC3E}">
        <p14:creationId xmlns:p14="http://schemas.microsoft.com/office/powerpoint/2010/main" val="107310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077B35-2811-B1C1-1F13-70D0FC9B26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0415F7-7AB0-F930-3334-75123E231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03F5E-18DE-6B7F-93AF-D8D4D51268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D5A63-EFA1-426C-BBD9-E30F9580832D}" type="datetimeFigureOut">
              <a:rPr lang="en-US" smtClean="0"/>
              <a:t>5/24/2023</a:t>
            </a:fld>
            <a:endParaRPr lang="en-US"/>
          </a:p>
        </p:txBody>
      </p:sp>
      <p:sp>
        <p:nvSpPr>
          <p:cNvPr id="5" name="Footer Placeholder 4">
            <a:extLst>
              <a:ext uri="{FF2B5EF4-FFF2-40B4-BE49-F238E27FC236}">
                <a16:creationId xmlns:a16="http://schemas.microsoft.com/office/drawing/2014/main" id="{5E9724F4-9AB4-6254-AC2F-D870A067C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166F74-0E52-43AA-B50C-F789ACCAE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7E10B-1CFE-473F-A707-522DDBF90381}" type="slidenum">
              <a:rPr lang="en-US" smtClean="0"/>
              <a:t>‹#›</a:t>
            </a:fld>
            <a:endParaRPr lang="en-US"/>
          </a:p>
        </p:txBody>
      </p:sp>
    </p:spTree>
    <p:extLst>
      <p:ext uri="{BB962C8B-B14F-4D97-AF65-F5344CB8AC3E}">
        <p14:creationId xmlns:p14="http://schemas.microsoft.com/office/powerpoint/2010/main" val="2567561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18B7F1-2462-8EC5-5454-2B952B3A0EA1}"/>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B3282E-7CF9-24E0-3FFF-D59F743081E9}"/>
              </a:ext>
            </a:extLst>
          </p:cNvPr>
          <p:cNvSpPr>
            <a:spLocks noGrp="1"/>
          </p:cNvSpPr>
          <p:nvPr>
            <p:ph type="ctrTitle"/>
          </p:nvPr>
        </p:nvSpPr>
        <p:spPr>
          <a:xfrm>
            <a:off x="1390186" y="1795344"/>
            <a:ext cx="9144000" cy="2921619"/>
          </a:xfrm>
        </p:spPr>
        <p:txBody>
          <a:bodyPr>
            <a:normAutofit fontScale="90000"/>
          </a:bodyPr>
          <a:lstStyle/>
          <a:p>
            <a:pPr>
              <a:spcBef>
                <a:spcPts val="0"/>
              </a:spcBef>
              <a:spcAft>
                <a:spcPts val="800"/>
              </a:spcAft>
            </a:pPr>
            <a:br>
              <a:rPr lang="en-US" b="0" dirty="0">
                <a:effectLst/>
                <a:latin typeface="Bahnschrift SemiBold Condensed" panose="020B0502040204020203" pitchFamily="34" charset="0"/>
              </a:rPr>
            </a:br>
            <a:r>
              <a:rPr lang="en-US" sz="6700" b="1" dirty="0">
                <a:solidFill>
                  <a:schemeClr val="bg1"/>
                </a:solidFill>
                <a:latin typeface="Arial Narrow" panose="020B0606020202030204" pitchFamily="34" charset="0"/>
                <a:cs typeface="Aharoni" panose="020B0604020202020204" pitchFamily="2" charset="-79"/>
              </a:rPr>
              <a:t>What Is Information Technology? A Beginner’s Guide to the World of IT</a:t>
            </a:r>
            <a:br>
              <a:rPr lang="en-US" sz="6700" dirty="0">
                <a:latin typeface="Arial Narrow" panose="020B0606020202030204" pitchFamily="34" charset="0"/>
              </a:rPr>
            </a:br>
            <a:endParaRPr lang="en-US" sz="6700" dirty="0">
              <a:latin typeface="Arial Narrow" panose="020B0606020202030204" pitchFamily="34" charset="0"/>
            </a:endParaRPr>
          </a:p>
        </p:txBody>
      </p:sp>
    </p:spTree>
    <p:extLst>
      <p:ext uri="{BB962C8B-B14F-4D97-AF65-F5344CB8AC3E}">
        <p14:creationId xmlns:p14="http://schemas.microsoft.com/office/powerpoint/2010/main" val="3646378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9E9FE-AC98-61F3-A4A4-768FC868EAF5}"/>
              </a:ext>
            </a:extLst>
          </p:cNvPr>
          <p:cNvPicPr>
            <a:picLocks noChangeAspect="1"/>
          </p:cNvPicPr>
          <p:nvPr/>
        </p:nvPicPr>
        <p:blipFill>
          <a:blip r:embed="rId2"/>
          <a:stretch>
            <a:fillRect/>
          </a:stretch>
        </p:blipFill>
        <p:spPr>
          <a:xfrm>
            <a:off x="0" y="0"/>
            <a:ext cx="12288644" cy="6858000"/>
          </a:xfrm>
          <a:prstGeom prst="rect">
            <a:avLst/>
          </a:prstGeom>
        </p:spPr>
      </p:pic>
      <p:sp>
        <p:nvSpPr>
          <p:cNvPr id="3" name="TextBox 2">
            <a:extLst>
              <a:ext uri="{FF2B5EF4-FFF2-40B4-BE49-F238E27FC236}">
                <a16:creationId xmlns:a16="http://schemas.microsoft.com/office/drawing/2014/main" id="{74E1AB72-EA2A-4541-8100-1E0E2FD77DA2}"/>
              </a:ext>
            </a:extLst>
          </p:cNvPr>
          <p:cNvSpPr txBox="1"/>
          <p:nvPr/>
        </p:nvSpPr>
        <p:spPr>
          <a:xfrm>
            <a:off x="390293" y="412594"/>
            <a:ext cx="8750918" cy="6278642"/>
          </a:xfrm>
          <a:prstGeom prst="rect">
            <a:avLst/>
          </a:prstGeom>
          <a:noFill/>
        </p:spPr>
        <p:txBody>
          <a:bodyPr wrap="square">
            <a:spAutoFit/>
          </a:bodyPr>
          <a:lstStyle/>
          <a:p>
            <a:pPr algn="just" rtl="0">
              <a:spcBef>
                <a:spcPts val="0"/>
              </a:spcBef>
              <a:spcAft>
                <a:spcPts val="800"/>
              </a:spcAft>
            </a:pPr>
            <a:r>
              <a:rPr lang="en-US" sz="3600" b="1" i="0" u="none" strike="noStrike" dirty="0">
                <a:solidFill>
                  <a:schemeClr val="bg1"/>
                </a:solidFill>
                <a:effectLst/>
                <a:latin typeface="Arial Narrow" panose="020B0606020202030204" pitchFamily="34" charset="0"/>
              </a:rPr>
              <a:t>Video hosting and bandwidth issues</a:t>
            </a:r>
            <a:endParaRPr lang="en-US" sz="3600" b="0" dirty="0">
              <a:solidFill>
                <a:schemeClr val="bg1"/>
              </a:solidFill>
              <a:effectLst/>
              <a:latin typeface="Arial Narrow" panose="020B0606020202030204" pitchFamily="34" charset="0"/>
            </a:endParaRPr>
          </a:p>
          <a:p>
            <a:pPr algn="just" rtl="0">
              <a:spcBef>
                <a:spcPts val="0"/>
              </a:spcBef>
              <a:spcAft>
                <a:spcPts val="800"/>
              </a:spcAft>
            </a:pPr>
            <a:r>
              <a:rPr lang="en-US" sz="2000" b="0" i="0" u="none" strike="noStrike" dirty="0">
                <a:solidFill>
                  <a:schemeClr val="bg1"/>
                </a:solidFill>
                <a:effectLst/>
                <a:latin typeface="Arial Narrow" panose="020B0606020202030204" pitchFamily="34" charset="0"/>
              </a:rPr>
              <a:t>Videoconferencing solutions have become more and more popular, so more network bandwidth is needed to support them sufficiently.</a:t>
            </a:r>
            <a:endParaRPr lang="en-US" sz="2000" b="0" dirty="0">
              <a:solidFill>
                <a:schemeClr val="bg1"/>
              </a:solidFill>
              <a:effectLst/>
              <a:latin typeface="Arial Narrow" panose="020B0606020202030204" pitchFamily="34" charset="0"/>
            </a:endParaRPr>
          </a:p>
          <a:p>
            <a:pPr algn="just" rtl="0">
              <a:spcBef>
                <a:spcPts val="0"/>
              </a:spcBef>
              <a:spcAft>
                <a:spcPts val="800"/>
              </a:spcAft>
            </a:pPr>
            <a:r>
              <a:rPr lang="en-US" sz="3600" b="1" i="0" u="none" strike="noStrike" dirty="0">
                <a:solidFill>
                  <a:schemeClr val="bg1"/>
                </a:solidFill>
                <a:effectLst/>
                <a:latin typeface="Arial Narrow" panose="020B0606020202030204" pitchFamily="34" charset="0"/>
              </a:rPr>
              <a:t>AI and machine learning</a:t>
            </a:r>
            <a:endParaRPr lang="en-US" sz="3600" b="0" dirty="0">
              <a:solidFill>
                <a:schemeClr val="bg1"/>
              </a:solidFill>
              <a:effectLst/>
              <a:latin typeface="Arial Narrow" panose="020B0606020202030204" pitchFamily="34" charset="0"/>
            </a:endParaRPr>
          </a:p>
          <a:p>
            <a:pPr algn="just" rtl="0">
              <a:spcBef>
                <a:spcPts val="0"/>
              </a:spcBef>
              <a:spcAft>
                <a:spcPts val="800"/>
              </a:spcAft>
            </a:pPr>
            <a:r>
              <a:rPr lang="en-US" sz="2000" b="0" i="0" u="none" strike="noStrike" dirty="0">
                <a:solidFill>
                  <a:schemeClr val="bg1"/>
                </a:solidFill>
                <a:effectLst/>
                <a:latin typeface="Arial Narrow" panose="020B0606020202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sz="2000" b="0" dirty="0">
              <a:solidFill>
                <a:schemeClr val="bg1"/>
              </a:solidFill>
              <a:effectLst/>
              <a:latin typeface="Arial Narrow" panose="020B0606020202030204" pitchFamily="34" charset="0"/>
            </a:endParaRPr>
          </a:p>
          <a:p>
            <a:pPr algn="just" rtl="0">
              <a:spcBef>
                <a:spcPts val="0"/>
              </a:spcBef>
              <a:spcAft>
                <a:spcPts val="800"/>
              </a:spcAft>
            </a:pPr>
            <a:r>
              <a:rPr lang="en-US" sz="3600" b="1" i="0" u="none" strike="noStrike" dirty="0">
                <a:solidFill>
                  <a:schemeClr val="bg1"/>
                </a:solidFill>
                <a:effectLst/>
                <a:latin typeface="Arial Narrow" panose="020B0606020202030204" pitchFamily="34" charset="0"/>
              </a:rPr>
              <a:t>Cybersecurity</a:t>
            </a:r>
            <a:endParaRPr lang="en-US" sz="3600" b="0" dirty="0">
              <a:solidFill>
                <a:schemeClr val="bg1"/>
              </a:solidFill>
              <a:effectLst/>
              <a:latin typeface="Arial Narrow" panose="020B0606020202030204" pitchFamily="34" charset="0"/>
            </a:endParaRPr>
          </a:p>
          <a:p>
            <a:pPr algn="just" rtl="0">
              <a:spcBef>
                <a:spcPts val="0"/>
              </a:spcBef>
              <a:spcAft>
                <a:spcPts val="800"/>
              </a:spcAft>
            </a:pPr>
            <a:r>
              <a:rPr lang="en-US" sz="2000" b="0" i="0" u="none" strike="noStrike" dirty="0">
                <a:solidFill>
                  <a:schemeClr val="bg1"/>
                </a:solidFill>
                <a:effectLst/>
                <a:latin typeface="Arial Narrow" panose="020B0606020202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sz="2000" b="0" dirty="0">
              <a:solidFill>
                <a:schemeClr val="bg1"/>
              </a:solidFill>
              <a:effectLst/>
              <a:latin typeface="Arial Narrow" panose="020B0606020202030204" pitchFamily="34" charset="0"/>
            </a:endParaRPr>
          </a:p>
          <a:p>
            <a:br>
              <a:rPr lang="en-US" dirty="0">
                <a:solidFill>
                  <a:schemeClr val="bg1"/>
                </a:solidFill>
                <a:latin typeface="Arial Narrow" panose="020B0606020202030204" pitchFamily="34" charset="0"/>
              </a:rPr>
            </a:br>
            <a:endParaRPr lang="en-US"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1196126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23DC74-7353-6971-EC5B-D82078098A1A}"/>
              </a:ext>
            </a:extLst>
          </p:cNvPr>
          <p:cNvPicPr>
            <a:picLocks noChangeAspect="1"/>
          </p:cNvPicPr>
          <p:nvPr/>
        </p:nvPicPr>
        <p:blipFill>
          <a:blip r:embed="rId2"/>
          <a:stretch>
            <a:fillRect/>
          </a:stretch>
        </p:blipFill>
        <p:spPr>
          <a:xfrm>
            <a:off x="0" y="0"/>
            <a:ext cx="12192000" cy="7494984"/>
          </a:xfrm>
          <a:prstGeom prst="rect">
            <a:avLst/>
          </a:prstGeom>
        </p:spPr>
      </p:pic>
      <p:sp>
        <p:nvSpPr>
          <p:cNvPr id="3" name="TextBox 2">
            <a:extLst>
              <a:ext uri="{FF2B5EF4-FFF2-40B4-BE49-F238E27FC236}">
                <a16:creationId xmlns:a16="http://schemas.microsoft.com/office/drawing/2014/main" id="{1187AC5F-B908-BE55-A2B4-29260C7EF8C4}"/>
              </a:ext>
            </a:extLst>
          </p:cNvPr>
          <p:cNvSpPr txBox="1"/>
          <p:nvPr/>
        </p:nvSpPr>
        <p:spPr>
          <a:xfrm>
            <a:off x="490653" y="1444297"/>
            <a:ext cx="8126450" cy="5037276"/>
          </a:xfrm>
          <a:prstGeom prst="rect">
            <a:avLst/>
          </a:prstGeom>
          <a:noFill/>
        </p:spPr>
        <p:txBody>
          <a:bodyPr wrap="square">
            <a:spAutoFit/>
          </a:bodyPr>
          <a:lstStyle/>
          <a:p>
            <a:pPr algn="just" rtl="0">
              <a:spcBef>
                <a:spcPts val="0"/>
              </a:spcBef>
              <a:spcAft>
                <a:spcPts val="800"/>
              </a:spcAft>
            </a:pPr>
            <a:r>
              <a:rPr lang="en-US" sz="2800" b="0" i="0" u="none" strike="noStrike" dirty="0">
                <a:solidFill>
                  <a:schemeClr val="bg1"/>
                </a:solidFill>
                <a:effectLst/>
                <a:latin typeface="Arial Narrow" panose="020B0606020202030204" pitchFamily="34" charset="0"/>
              </a:rPr>
              <a:t>For many people, information technology (IT) is basically synonymous with the people you call when you need help with a computer issue. While that view of information technology isn't totally wrong, it drastically understates the scope of this critical career field.</a:t>
            </a:r>
            <a:endParaRPr lang="en-US" sz="2800" b="0" dirty="0">
              <a:solidFill>
                <a:schemeClr val="bg1"/>
              </a:solidFill>
              <a:effectLst/>
              <a:latin typeface="Arial Narrow" panose="020B0606020202030204" pitchFamily="34" charset="0"/>
            </a:endParaRPr>
          </a:p>
          <a:p>
            <a:pPr algn="just" rtl="0">
              <a:spcBef>
                <a:spcPts val="0"/>
              </a:spcBef>
              <a:spcAft>
                <a:spcPts val="800"/>
              </a:spcAft>
            </a:pPr>
            <a:r>
              <a:rPr lang="en-US" sz="2800" b="0" i="0" u="none" strike="noStrike" dirty="0">
                <a:solidFill>
                  <a:schemeClr val="bg1"/>
                </a:solidFill>
                <a:effectLst/>
                <a:latin typeface="Arial Narrow" panose="020B0606020202030204" pitchFamily="34" charset="0"/>
              </a:rPr>
              <a:t>If you're looking to get a better handle on what information technology is - and the many facets of this field - then you've come to the right place. We're going to take a deep dive into the ever-changing world of information technology.</a:t>
            </a:r>
            <a:endParaRPr lang="en-US" sz="2800" b="0" dirty="0">
              <a:solidFill>
                <a:schemeClr val="bg1"/>
              </a:solidFill>
              <a:effectLst/>
              <a:latin typeface="Arial Narrow" panose="020B0606020202030204" pitchFamily="34" charset="0"/>
            </a:endParaRPr>
          </a:p>
          <a:p>
            <a:pPr algn="just"/>
            <a:br>
              <a:rPr lang="en-US" sz="2800" dirty="0"/>
            </a:br>
            <a:endParaRPr lang="en-US" sz="2800" dirty="0"/>
          </a:p>
        </p:txBody>
      </p:sp>
    </p:spTree>
    <p:extLst>
      <p:ext uri="{BB962C8B-B14F-4D97-AF65-F5344CB8AC3E}">
        <p14:creationId xmlns:p14="http://schemas.microsoft.com/office/powerpoint/2010/main" val="25197253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21F9F3-C936-9C1E-A6E8-0C1B736E2E4C}"/>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32B01A9-B8A3-55C3-53AD-1EFD7120CEF1}"/>
              </a:ext>
            </a:extLst>
          </p:cNvPr>
          <p:cNvSpPr txBox="1"/>
          <p:nvPr/>
        </p:nvSpPr>
        <p:spPr>
          <a:xfrm>
            <a:off x="515743" y="507544"/>
            <a:ext cx="10167124" cy="5919569"/>
          </a:xfrm>
          <a:prstGeom prst="rect">
            <a:avLst/>
          </a:prstGeom>
          <a:noFill/>
        </p:spPr>
        <p:txBody>
          <a:bodyPr wrap="square">
            <a:spAutoFit/>
          </a:bodyPr>
          <a:lstStyle/>
          <a:p>
            <a:pPr algn="just" rtl="0">
              <a:spcBef>
                <a:spcPts val="0"/>
              </a:spcBef>
              <a:spcAft>
                <a:spcPts val="800"/>
              </a:spcAft>
            </a:pPr>
            <a:r>
              <a:rPr lang="en-US" sz="9600" b="1" i="0" u="none" strike="noStrike" dirty="0">
                <a:solidFill>
                  <a:schemeClr val="bg1"/>
                </a:solidFill>
                <a:effectLst/>
                <a:latin typeface="Arial Narrow" panose="020B0606020202030204" pitchFamily="34" charset="0"/>
              </a:rPr>
              <a:t>W</a:t>
            </a:r>
            <a:r>
              <a:rPr lang="en-US" sz="3200" b="1" i="0" u="none" strike="noStrike" dirty="0">
                <a:solidFill>
                  <a:schemeClr val="bg1"/>
                </a:solidFill>
                <a:effectLst/>
                <a:latin typeface="Arial Narrow" panose="020B0606020202030204" pitchFamily="34" charset="0"/>
              </a:rPr>
              <a:t>hat is information technology and what does it encompass?</a:t>
            </a:r>
            <a:endParaRPr lang="en-US" sz="3200" b="0" dirty="0">
              <a:solidFill>
                <a:schemeClr val="bg1"/>
              </a:solidFill>
              <a:effectLst/>
              <a:latin typeface="Arial Narrow" panose="020B0606020202030204" pitchFamily="34" charset="0"/>
            </a:endParaRPr>
          </a:p>
          <a:p>
            <a:pPr algn="just" rtl="0">
              <a:spcBef>
                <a:spcPts val="0"/>
              </a:spcBef>
              <a:spcAft>
                <a:spcPts val="800"/>
              </a:spcAft>
            </a:pPr>
            <a:endParaRPr lang="en-US" sz="2800" b="0" i="0" u="none" strike="noStrike" dirty="0">
              <a:solidFill>
                <a:schemeClr val="bg1"/>
              </a:solidFill>
              <a:effectLst/>
              <a:latin typeface="Arial Narrow" panose="020B0606020202030204" pitchFamily="34" charset="0"/>
            </a:endParaRPr>
          </a:p>
          <a:p>
            <a:pPr algn="just" rtl="0">
              <a:spcBef>
                <a:spcPts val="0"/>
              </a:spcBef>
              <a:spcAft>
                <a:spcPts val="800"/>
              </a:spcAft>
            </a:pPr>
            <a:r>
              <a:rPr lang="en-US" sz="2800" b="0" i="0" u="none" strike="noStrike" dirty="0">
                <a:solidFill>
                  <a:schemeClr val="bg1"/>
                </a:solidFill>
                <a:effectLst/>
                <a:latin typeface="Arial Narrow" panose="020B0606020202030204" pitchFamily="34" charset="0"/>
              </a:rPr>
              <a:t>The most basic information technology definition is that it's the application of technology to solve business or organizational problems on a broad scale.</a:t>
            </a:r>
            <a:endParaRPr lang="en-US" sz="2800" b="0" dirty="0">
              <a:solidFill>
                <a:schemeClr val="bg1"/>
              </a:solidFill>
              <a:effectLst/>
              <a:latin typeface="Arial Narrow" panose="020B0606020202030204" pitchFamily="34" charset="0"/>
            </a:endParaRPr>
          </a:p>
          <a:p>
            <a:pPr algn="just" rtl="0">
              <a:spcBef>
                <a:spcPts val="0"/>
              </a:spcBef>
              <a:spcAft>
                <a:spcPts val="800"/>
              </a:spcAft>
            </a:pPr>
            <a:r>
              <a:rPr lang="en-US" sz="2800" b="0" i="0" u="none" strike="noStrike" dirty="0">
                <a:solidFill>
                  <a:schemeClr val="bg1"/>
                </a:solidFill>
                <a:effectLst/>
                <a:latin typeface="Arial Narrow" panose="020B0606020202030204" pitchFamily="34" charset="0"/>
              </a:rPr>
              <a:t>No matter their specific IT role, members of an IT department work with others to solve technology problems, both big and small. Information technology plays such a vital role in today's wireless world.</a:t>
            </a:r>
            <a:endParaRPr lang="en-US" sz="2800" b="0" dirty="0">
              <a:solidFill>
                <a:schemeClr val="bg1"/>
              </a:solidFill>
              <a:effectLst/>
              <a:latin typeface="Arial Narrow" panose="020B0606020202030204" pitchFamily="34" charset="0"/>
            </a:endParaRPr>
          </a:p>
          <a:p>
            <a:br>
              <a:rPr lang="en-US" sz="2800" dirty="0">
                <a:solidFill>
                  <a:schemeClr val="bg1"/>
                </a:solidFill>
                <a:latin typeface="Arial Narrow" panose="020B0606020202030204" pitchFamily="34" charset="0"/>
              </a:rPr>
            </a:br>
            <a:endParaRPr lang="en-US" sz="2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0007059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5AE575-A76E-A482-FA5A-37DF65942898}"/>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76DEF09-5667-BD67-7D78-3D444D9BE942}"/>
              </a:ext>
            </a:extLst>
          </p:cNvPr>
          <p:cNvSpPr txBox="1"/>
          <p:nvPr/>
        </p:nvSpPr>
        <p:spPr>
          <a:xfrm>
            <a:off x="613317" y="702527"/>
            <a:ext cx="8527894" cy="5160387"/>
          </a:xfrm>
          <a:prstGeom prst="rect">
            <a:avLst/>
          </a:prstGeom>
          <a:noFill/>
        </p:spPr>
        <p:txBody>
          <a:bodyPr wrap="square">
            <a:spAutoFit/>
          </a:bodyPr>
          <a:lstStyle/>
          <a:p>
            <a:pPr algn="just" rtl="0">
              <a:spcBef>
                <a:spcPts val="0"/>
              </a:spcBef>
              <a:spcAft>
                <a:spcPts val="800"/>
              </a:spcAft>
            </a:pPr>
            <a:r>
              <a:rPr lang="en-US" sz="2800" b="0" i="0" u="none" strike="noStrike" dirty="0">
                <a:solidFill>
                  <a:schemeClr val="bg1"/>
                </a:solidFill>
                <a:effectLst/>
                <a:latin typeface="Arial Narrow" panose="020B0606020202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sz="2800" b="0" dirty="0">
              <a:solidFill>
                <a:schemeClr val="bg1"/>
              </a:solidFill>
              <a:effectLst/>
              <a:latin typeface="Arial Narrow" panose="020B0606020202030204" pitchFamily="34" charset="0"/>
            </a:endParaRPr>
          </a:p>
          <a:p>
            <a:pPr algn="just" rtl="0">
              <a:spcBef>
                <a:spcPts val="0"/>
              </a:spcBef>
              <a:spcAft>
                <a:spcPts val="800"/>
              </a:spcAft>
            </a:pPr>
            <a:r>
              <a:rPr lang="en-US" sz="2800" b="0" i="0" u="none" strike="noStrike" dirty="0">
                <a:solidFill>
                  <a:schemeClr val="bg1"/>
                </a:solidFill>
                <a:effectLst/>
                <a:latin typeface="Arial Narrow" panose="020B0606020202030204" pitchFamily="34" charset="0"/>
              </a:rPr>
              <a:t>You might already know that an IT department serves to ensure that the computer network, computer hardware, computing devices, and other physical devices all function properly. However, there are three primary pillars of responsibility for an IT department:</a:t>
            </a:r>
            <a:endParaRPr lang="en-US" sz="2800" b="0" dirty="0">
              <a:solidFill>
                <a:schemeClr val="bg1"/>
              </a:solidFill>
              <a:effectLst/>
              <a:latin typeface="Arial Narrow" panose="020B0606020202030204" pitchFamily="34" charset="0"/>
            </a:endParaRPr>
          </a:p>
          <a:p>
            <a:br>
              <a:rPr lang="en-US" dirty="0"/>
            </a:br>
            <a:endParaRPr lang="en-US" dirty="0"/>
          </a:p>
        </p:txBody>
      </p:sp>
    </p:spTree>
    <p:extLst>
      <p:ext uri="{BB962C8B-B14F-4D97-AF65-F5344CB8AC3E}">
        <p14:creationId xmlns:p14="http://schemas.microsoft.com/office/powerpoint/2010/main" val="41100045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0A8EEE-38F6-41D4-D463-3ABDB3CC9D86}"/>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088DA2A-BED4-EFD4-4063-376663BAA2DE}"/>
              </a:ext>
            </a:extLst>
          </p:cNvPr>
          <p:cNvSpPr txBox="1"/>
          <p:nvPr/>
        </p:nvSpPr>
        <p:spPr>
          <a:xfrm>
            <a:off x="524107" y="456247"/>
            <a:ext cx="8684011" cy="5837495"/>
          </a:xfrm>
          <a:prstGeom prst="rect">
            <a:avLst/>
          </a:prstGeom>
          <a:noFill/>
        </p:spPr>
        <p:txBody>
          <a:bodyPr wrap="square">
            <a:spAutoFit/>
          </a:bodyPr>
          <a:lstStyle/>
          <a:p>
            <a:pPr algn="just" rtl="0">
              <a:spcBef>
                <a:spcPts val="0"/>
              </a:spcBef>
              <a:spcAft>
                <a:spcPts val="800"/>
              </a:spcAft>
            </a:pPr>
            <a:r>
              <a:rPr lang="en-US" sz="3600" b="0" i="0" u="none" strike="noStrike" dirty="0">
                <a:solidFill>
                  <a:schemeClr val="bg1"/>
                </a:solidFill>
                <a:effectLst/>
                <a:latin typeface="Arial Narrow" panose="020B0606020202030204" pitchFamily="34" charset="0"/>
              </a:rPr>
              <a:t>IT governance: This refers to the combination of policies and processes that ensure IT systems are effectively run and in alignment with the organization's needs.</a:t>
            </a:r>
            <a:endParaRPr lang="en-US" sz="3600" b="0" dirty="0">
              <a:solidFill>
                <a:schemeClr val="bg1"/>
              </a:solidFill>
              <a:effectLst/>
              <a:latin typeface="Arial Narrow" panose="020B0606020202030204" pitchFamily="34" charset="0"/>
            </a:endParaRPr>
          </a:p>
          <a:p>
            <a:pPr algn="just" rtl="0">
              <a:spcBef>
                <a:spcPts val="0"/>
              </a:spcBef>
              <a:spcAft>
                <a:spcPts val="800"/>
              </a:spcAft>
            </a:pPr>
            <a:r>
              <a:rPr lang="en-US" sz="3600" b="0" i="0" u="none" strike="noStrike" dirty="0">
                <a:solidFill>
                  <a:schemeClr val="bg1"/>
                </a:solidFill>
                <a:effectLst/>
                <a:latin typeface="Arial Narrow" panose="020B0606020202030204" pitchFamily="34" charset="0"/>
              </a:rPr>
              <a:t>IT operations: This is a catchall category for the daily work of an IT department. This includes providing tech support, network maintenance, communication protocols, security testing and device management duties.</a:t>
            </a:r>
            <a:endParaRPr lang="en-US" sz="3600" b="0" dirty="0">
              <a:solidFill>
                <a:schemeClr val="bg1"/>
              </a:solidFill>
              <a:effectLst/>
              <a:latin typeface="Arial Narrow" panose="020B0606020202030204" pitchFamily="34" charset="0"/>
            </a:endParaRPr>
          </a:p>
          <a:p>
            <a:pPr algn="just" rtl="0">
              <a:spcBef>
                <a:spcPts val="0"/>
              </a:spcBef>
              <a:spcAft>
                <a:spcPts val="800"/>
              </a:spcAft>
            </a:pPr>
            <a:br>
              <a:rPr lang="en-US" dirty="0">
                <a:solidFill>
                  <a:schemeClr val="bg1"/>
                </a:solidFill>
                <a:latin typeface="Arial Narrow" panose="020B0606020202030204" pitchFamily="34" charset="0"/>
              </a:rPr>
            </a:br>
            <a:endParaRPr lang="en-US"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855001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4840D8-96C7-DCE6-5EEB-9C4985263D16}"/>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CA0B28C3-BDEF-27BF-808F-67E1191A123C}"/>
              </a:ext>
            </a:extLst>
          </p:cNvPr>
          <p:cNvSpPr txBox="1"/>
          <p:nvPr/>
        </p:nvSpPr>
        <p:spPr>
          <a:xfrm>
            <a:off x="546410" y="825190"/>
            <a:ext cx="8594801" cy="5283498"/>
          </a:xfrm>
          <a:prstGeom prst="rect">
            <a:avLst/>
          </a:prstGeom>
          <a:noFill/>
        </p:spPr>
        <p:txBody>
          <a:bodyPr wrap="square">
            <a:spAutoFit/>
          </a:bodyPr>
          <a:lstStyle/>
          <a:p>
            <a:pPr algn="just" rtl="0">
              <a:spcBef>
                <a:spcPts val="0"/>
              </a:spcBef>
              <a:spcAft>
                <a:spcPts val="800"/>
              </a:spcAft>
            </a:pPr>
            <a:r>
              <a:rPr lang="en-US" sz="3200" b="0" i="0" u="none" strike="noStrike" dirty="0">
                <a:solidFill>
                  <a:schemeClr val="bg1"/>
                </a:solidFill>
                <a:effectLst/>
                <a:latin typeface="Arial Narrow" panose="020B0606020202030204" pitchFamily="34" charset="0"/>
              </a:rPr>
              <a:t>IT departments also help to automate the business environment and create processes for many of their respective company's daily tasks, so that the business continues to run smoothly.</a:t>
            </a:r>
            <a:endParaRPr lang="en-US" sz="3200" b="0" dirty="0">
              <a:solidFill>
                <a:schemeClr val="bg1"/>
              </a:solidFill>
              <a:effectLst/>
              <a:latin typeface="Arial Narrow" panose="020B0606020202030204" pitchFamily="34" charset="0"/>
            </a:endParaRPr>
          </a:p>
          <a:p>
            <a:pPr algn="just" rtl="0">
              <a:spcBef>
                <a:spcPts val="0"/>
              </a:spcBef>
              <a:spcAft>
                <a:spcPts val="800"/>
              </a:spcAft>
            </a:pPr>
            <a:r>
              <a:rPr lang="en-US" sz="3200" b="0" i="0" u="none" strike="noStrike" dirty="0">
                <a:solidFill>
                  <a:schemeClr val="bg1"/>
                </a:solidFill>
                <a:effectLst/>
                <a:latin typeface="Arial Narrow" panose="020B0606020202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sz="3200" b="0" dirty="0">
              <a:solidFill>
                <a:schemeClr val="bg1"/>
              </a:solidFill>
              <a:effectLst/>
              <a:latin typeface="Arial Narrow" panose="020B0606020202030204" pitchFamily="34" charset="0"/>
            </a:endParaRPr>
          </a:p>
          <a:p>
            <a:br>
              <a:rPr lang="en-US" dirty="0"/>
            </a:br>
            <a:endParaRPr lang="en-US" dirty="0"/>
          </a:p>
        </p:txBody>
      </p:sp>
    </p:spTree>
    <p:extLst>
      <p:ext uri="{BB962C8B-B14F-4D97-AF65-F5344CB8AC3E}">
        <p14:creationId xmlns:p14="http://schemas.microsoft.com/office/powerpoint/2010/main" val="15736761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6F64A2-AE0B-5B22-7155-3E2845B25DCF}"/>
              </a:ext>
            </a:extLst>
          </p:cNvPr>
          <p:cNvPicPr>
            <a:picLocks noChangeAspect="1"/>
          </p:cNvPicPr>
          <p:nvPr/>
        </p:nvPicPr>
        <p:blipFill>
          <a:blip r:embed="rId2"/>
          <a:stretch>
            <a:fillRect/>
          </a:stretch>
        </p:blipFill>
        <p:spPr>
          <a:xfrm>
            <a:off x="-624469" y="0"/>
            <a:ext cx="13269951" cy="6858000"/>
          </a:xfrm>
          <a:prstGeom prst="rect">
            <a:avLst/>
          </a:prstGeom>
        </p:spPr>
      </p:pic>
      <p:sp>
        <p:nvSpPr>
          <p:cNvPr id="3" name="TextBox 2">
            <a:extLst>
              <a:ext uri="{FF2B5EF4-FFF2-40B4-BE49-F238E27FC236}">
                <a16:creationId xmlns:a16="http://schemas.microsoft.com/office/drawing/2014/main" id="{D3A6FAA2-518E-0875-8602-25269E69FEDC}"/>
              </a:ext>
            </a:extLst>
          </p:cNvPr>
          <p:cNvSpPr txBox="1"/>
          <p:nvPr/>
        </p:nvSpPr>
        <p:spPr>
          <a:xfrm>
            <a:off x="468351" y="457200"/>
            <a:ext cx="8672860" cy="7797006"/>
          </a:xfrm>
          <a:prstGeom prst="rect">
            <a:avLst/>
          </a:prstGeom>
          <a:noFill/>
        </p:spPr>
        <p:txBody>
          <a:bodyPr wrap="square">
            <a:spAutoFit/>
          </a:bodyPr>
          <a:lstStyle/>
          <a:p>
            <a:pPr algn="just" rtl="0">
              <a:spcBef>
                <a:spcPts val="0"/>
              </a:spcBef>
              <a:spcAft>
                <a:spcPts val="800"/>
              </a:spcAft>
            </a:pPr>
            <a:r>
              <a:rPr lang="en-US" sz="4800" b="0" i="0" u="none" strike="noStrike" dirty="0">
                <a:solidFill>
                  <a:schemeClr val="bg1"/>
                </a:solidFill>
                <a:effectLst/>
                <a:latin typeface="Arial Narrow" panose="020B0606020202030204" pitchFamily="34" charset="0"/>
                <a:cs typeface="Aharoni" panose="02010803020104030203" pitchFamily="2" charset="-79"/>
              </a:rPr>
              <a:t>W</a:t>
            </a:r>
            <a:r>
              <a:rPr lang="en-US" sz="3600" b="0" i="0" u="none" strike="noStrike" dirty="0">
                <a:solidFill>
                  <a:schemeClr val="bg1"/>
                </a:solidFill>
                <a:effectLst/>
                <a:latin typeface="Arial Narrow" panose="020B0606020202030204" pitchFamily="34" charset="0"/>
                <a:cs typeface="Aharoni" panose="02010803020104030203" pitchFamily="2" charset="-79"/>
              </a:rPr>
              <a:t>hat’s the difference between hardware and software?</a:t>
            </a:r>
            <a:endParaRPr lang="en-US" sz="3600" b="0" dirty="0">
              <a:solidFill>
                <a:schemeClr val="bg1"/>
              </a:solidFill>
              <a:effectLst/>
              <a:latin typeface="Arial Narrow" panose="020B0606020202030204" pitchFamily="34" charset="0"/>
            </a:endParaRPr>
          </a:p>
          <a:p>
            <a:pPr algn="just" rtl="0">
              <a:spcBef>
                <a:spcPts val="0"/>
              </a:spcBef>
              <a:spcAft>
                <a:spcPts val="800"/>
              </a:spcAft>
            </a:pPr>
            <a:r>
              <a:rPr lang="en-US" sz="2400" b="0" i="0" u="none" strike="noStrike" dirty="0">
                <a:solidFill>
                  <a:schemeClr val="bg1"/>
                </a:solidFill>
                <a:effectLst/>
                <a:latin typeface="Arial Narrow" panose="020B0606020202030204" pitchFamily="34" charset="0"/>
              </a:rPr>
              <a:t>You know that working with hardware and software is a large part of an IT department's work, but what counts as hardware? And what’s software? Let’s break down this important distinction.</a:t>
            </a:r>
            <a:endParaRPr lang="en-US" sz="2400" b="0" dirty="0">
              <a:solidFill>
                <a:schemeClr val="bg1"/>
              </a:solidFill>
              <a:effectLst/>
              <a:latin typeface="Arial Narrow" panose="020B0606020202030204" pitchFamily="34" charset="0"/>
            </a:endParaRPr>
          </a:p>
          <a:p>
            <a:pPr algn="just" rtl="0">
              <a:spcBef>
                <a:spcPts val="0"/>
              </a:spcBef>
              <a:spcAft>
                <a:spcPts val="800"/>
              </a:spcAft>
            </a:pPr>
            <a:r>
              <a:rPr lang="en-US" sz="2400" b="0" i="0" u="none" strike="noStrike" dirty="0">
                <a:solidFill>
                  <a:schemeClr val="bg1"/>
                </a:solidFill>
                <a:effectLst/>
                <a:latin typeface="Arial Narrow" panose="020B0606020202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sz="2400" b="0" dirty="0">
              <a:solidFill>
                <a:schemeClr val="bg1"/>
              </a:solidFill>
              <a:effectLst/>
              <a:latin typeface="Arial Narrow" panose="020B0606020202030204" pitchFamily="34" charset="0"/>
            </a:endParaRPr>
          </a:p>
          <a:p>
            <a:pPr algn="just" rtl="0">
              <a:spcBef>
                <a:spcPts val="0"/>
              </a:spcBef>
              <a:spcAft>
                <a:spcPts val="800"/>
              </a:spcAft>
            </a:pPr>
            <a:r>
              <a:rPr lang="en-US" sz="2400" b="0" i="0" u="none" strike="noStrike" dirty="0">
                <a:solidFill>
                  <a:schemeClr val="bg1"/>
                </a:solidFill>
                <a:effectLst/>
                <a:latin typeface="Arial Narrow" panose="020B0606020202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p>
          <a:p>
            <a:br>
              <a:rPr lang="en-US" sz="2400" dirty="0">
                <a:solidFill>
                  <a:schemeClr val="bg1"/>
                </a:solidFill>
                <a:latin typeface="Arial Narrow" panose="020B0606020202030204" pitchFamily="34" charset="0"/>
              </a:rPr>
            </a:br>
            <a:endParaRPr lang="en-US" sz="2400" b="0" dirty="0">
              <a:solidFill>
                <a:schemeClr val="bg1"/>
              </a:solidFill>
              <a:effectLst/>
              <a:latin typeface="Arial Narrow" panose="020B0606020202030204" pitchFamily="34" charset="0"/>
            </a:endParaRPr>
          </a:p>
          <a:p>
            <a:br>
              <a:rPr lang="en-US" dirty="0"/>
            </a:br>
            <a:endParaRPr lang="en-US" dirty="0"/>
          </a:p>
        </p:txBody>
      </p:sp>
    </p:spTree>
    <p:extLst>
      <p:ext uri="{BB962C8B-B14F-4D97-AF65-F5344CB8AC3E}">
        <p14:creationId xmlns:p14="http://schemas.microsoft.com/office/powerpoint/2010/main" val="22128847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C4292E-31C1-F5F6-ED6D-965F7E09D208}"/>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54CB2F3C-2499-F974-10FE-271AC5A362C1}"/>
              </a:ext>
            </a:extLst>
          </p:cNvPr>
          <p:cNvSpPr txBox="1"/>
          <p:nvPr/>
        </p:nvSpPr>
        <p:spPr>
          <a:xfrm>
            <a:off x="524107" y="510252"/>
            <a:ext cx="8684011" cy="4914166"/>
          </a:xfrm>
          <a:prstGeom prst="rect">
            <a:avLst/>
          </a:prstGeom>
          <a:noFill/>
        </p:spPr>
        <p:txBody>
          <a:bodyPr wrap="square">
            <a:spAutoFit/>
          </a:bodyPr>
          <a:lstStyle/>
          <a:p>
            <a:pPr algn="just" rtl="0">
              <a:spcBef>
                <a:spcPts val="0"/>
              </a:spcBef>
              <a:spcAft>
                <a:spcPts val="800"/>
              </a:spcAft>
            </a:pPr>
            <a:r>
              <a:rPr lang="en-US" sz="9600" b="0" i="0" u="none" strike="noStrike" dirty="0">
                <a:solidFill>
                  <a:schemeClr val="bg1"/>
                </a:solidFill>
                <a:effectLst/>
                <a:latin typeface="Arial Narrow" panose="020B0606020202030204" pitchFamily="34" charset="0"/>
                <a:cs typeface="Aharoni" panose="02010803020104030203" pitchFamily="2" charset="-79"/>
              </a:rPr>
              <a:t>W</a:t>
            </a:r>
            <a:r>
              <a:rPr lang="en-US" sz="3600" b="0" i="0" u="none" strike="noStrike" dirty="0">
                <a:solidFill>
                  <a:schemeClr val="bg1"/>
                </a:solidFill>
                <a:effectLst/>
                <a:latin typeface="Arial Narrow" panose="020B0606020202030204" pitchFamily="34" charset="0"/>
                <a:cs typeface="Aharoni" panose="02010803020104030203" pitchFamily="2" charset="-79"/>
              </a:rPr>
              <a:t>hy is information technology so important?</a:t>
            </a:r>
            <a:endParaRPr lang="en-US" sz="3600" b="0" dirty="0">
              <a:solidFill>
                <a:schemeClr val="bg1"/>
              </a:solidFill>
              <a:effectLst/>
              <a:latin typeface="Arial Narrow" panose="020B0606020202030204" pitchFamily="34" charset="0"/>
            </a:endParaRPr>
          </a:p>
          <a:p>
            <a:pPr algn="just" rtl="0">
              <a:spcBef>
                <a:spcPts val="0"/>
              </a:spcBef>
              <a:spcAft>
                <a:spcPts val="800"/>
              </a:spcAft>
            </a:pPr>
            <a:r>
              <a:rPr lang="en-US" sz="2800" b="0" i="0" u="none" strike="noStrike" dirty="0">
                <a:solidFill>
                  <a:schemeClr val="bg1"/>
                </a:solidFill>
                <a:effectLst/>
                <a:latin typeface="Arial Narrow" panose="020B0606020202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sz="2800" b="0" dirty="0">
              <a:solidFill>
                <a:schemeClr val="bg1"/>
              </a:solidFill>
              <a:effectLst/>
              <a:latin typeface="Arial Narrow" panose="020B0606020202030204" pitchFamily="34" charset="0"/>
            </a:endParaRPr>
          </a:p>
          <a:p>
            <a:br>
              <a:rPr lang="en-US" dirty="0"/>
            </a:br>
            <a:endParaRPr lang="en-US" dirty="0"/>
          </a:p>
        </p:txBody>
      </p:sp>
    </p:spTree>
    <p:extLst>
      <p:ext uri="{BB962C8B-B14F-4D97-AF65-F5344CB8AC3E}">
        <p14:creationId xmlns:p14="http://schemas.microsoft.com/office/powerpoint/2010/main" val="14903656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9083F0-75FB-9E88-3DFE-A42822FAEC79}"/>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5DD39B8-A784-7CC8-730F-D43F4FD13B1C}"/>
              </a:ext>
            </a:extLst>
          </p:cNvPr>
          <p:cNvSpPr txBox="1"/>
          <p:nvPr/>
        </p:nvSpPr>
        <p:spPr>
          <a:xfrm>
            <a:off x="490653" y="903250"/>
            <a:ext cx="8672860" cy="4585871"/>
          </a:xfrm>
          <a:prstGeom prst="rect">
            <a:avLst/>
          </a:prstGeom>
          <a:noFill/>
        </p:spPr>
        <p:txBody>
          <a:bodyPr wrap="square">
            <a:spAutoFit/>
          </a:bodyPr>
          <a:lstStyle/>
          <a:p>
            <a:pPr algn="just" rtl="0">
              <a:spcBef>
                <a:spcPts val="0"/>
              </a:spcBef>
              <a:spcAft>
                <a:spcPts val="800"/>
              </a:spcAft>
            </a:pPr>
            <a:r>
              <a:rPr lang="en-US" sz="3600" b="1" i="0" u="none" strike="noStrike" dirty="0">
                <a:solidFill>
                  <a:schemeClr val="bg1"/>
                </a:solidFill>
                <a:effectLst/>
                <a:latin typeface="Arial Narrow" panose="020B0606020202030204" pitchFamily="34" charset="0"/>
              </a:rPr>
              <a:t>Data overload issues</a:t>
            </a:r>
            <a:endParaRPr lang="en-US" sz="3600" b="0" dirty="0">
              <a:solidFill>
                <a:schemeClr val="bg1"/>
              </a:solidFill>
              <a:effectLst/>
              <a:latin typeface="Arial Narrow" panose="020B0606020202030204" pitchFamily="34" charset="0"/>
            </a:endParaRPr>
          </a:p>
          <a:p>
            <a:pPr algn="just" rtl="0">
              <a:spcBef>
                <a:spcPts val="0"/>
              </a:spcBef>
              <a:spcAft>
                <a:spcPts val="800"/>
              </a:spcAft>
            </a:pPr>
            <a:r>
              <a:rPr lang="en-US" sz="1800" b="0" i="0" u="none" strike="noStrike" dirty="0">
                <a:solidFill>
                  <a:schemeClr val="bg1"/>
                </a:solidFill>
                <a:effectLst/>
                <a:latin typeface="Arial Narrow" panose="020B0606020202030204" pitchFamily="34" charset="0"/>
              </a:rPr>
              <a:t>Businesses need to process huge amounts of data. This requires large amounts of data processing and power, sophisticated software and human analytical skills.</a:t>
            </a:r>
            <a:endParaRPr lang="en-US" b="0" dirty="0">
              <a:solidFill>
                <a:schemeClr val="bg1"/>
              </a:solidFill>
              <a:effectLst/>
              <a:latin typeface="Arial Narrow" panose="020B0606020202030204" pitchFamily="34" charset="0"/>
            </a:endParaRPr>
          </a:p>
          <a:p>
            <a:pPr algn="just" rtl="0">
              <a:spcBef>
                <a:spcPts val="0"/>
              </a:spcBef>
              <a:spcAft>
                <a:spcPts val="800"/>
              </a:spcAft>
            </a:pPr>
            <a:r>
              <a:rPr lang="en-US" sz="3600" b="1" i="0" u="none" strike="noStrike" dirty="0">
                <a:solidFill>
                  <a:schemeClr val="bg1"/>
                </a:solidFill>
                <a:effectLst/>
                <a:latin typeface="Arial Narrow" panose="020B0606020202030204" pitchFamily="34" charset="0"/>
              </a:rPr>
              <a:t>Mobile and wireless usages</a:t>
            </a:r>
            <a:endParaRPr lang="en-US" sz="3600" b="0" dirty="0">
              <a:solidFill>
                <a:schemeClr val="bg1"/>
              </a:solidFill>
              <a:effectLst/>
              <a:latin typeface="Arial Narrow" panose="020B0606020202030204" pitchFamily="34" charset="0"/>
            </a:endParaRPr>
          </a:p>
          <a:p>
            <a:pPr algn="just" rtl="0">
              <a:spcBef>
                <a:spcPts val="0"/>
              </a:spcBef>
              <a:spcAft>
                <a:spcPts val="800"/>
              </a:spcAft>
            </a:pPr>
            <a:r>
              <a:rPr lang="en-US" sz="1800" b="0" i="0" u="none" strike="noStrike" dirty="0">
                <a:solidFill>
                  <a:schemeClr val="bg1"/>
                </a:solidFill>
                <a:effectLst/>
                <a:latin typeface="Arial Narrow" panose="020B0606020202030204" pitchFamily="34" charset="0"/>
              </a:rPr>
              <a:t>More employers are offering remote work options that require smartphones, tablets and laptops with wireless hotspots and roaming ability.</a:t>
            </a:r>
            <a:endParaRPr lang="en-US" b="0" dirty="0">
              <a:solidFill>
                <a:schemeClr val="bg1"/>
              </a:solidFill>
              <a:effectLst/>
              <a:latin typeface="Arial Narrow" panose="020B0606020202030204" pitchFamily="34" charset="0"/>
            </a:endParaRPr>
          </a:p>
          <a:p>
            <a:pPr algn="just" rtl="0">
              <a:spcBef>
                <a:spcPts val="0"/>
              </a:spcBef>
              <a:spcAft>
                <a:spcPts val="800"/>
              </a:spcAft>
            </a:pPr>
            <a:r>
              <a:rPr lang="en-US" sz="3600" b="1" i="0" u="none" strike="noStrike" dirty="0">
                <a:solidFill>
                  <a:schemeClr val="bg1"/>
                </a:solidFill>
                <a:effectLst/>
                <a:latin typeface="Arial Narrow" panose="020B0606020202030204" pitchFamily="34" charset="0"/>
              </a:rPr>
              <a:t>Cloud computing services</a:t>
            </a:r>
            <a:endParaRPr lang="en-US" sz="3600" b="0" dirty="0">
              <a:solidFill>
                <a:schemeClr val="bg1"/>
              </a:solidFill>
              <a:effectLst/>
              <a:latin typeface="Arial Narrow" panose="020B0606020202030204" pitchFamily="34" charset="0"/>
            </a:endParaRPr>
          </a:p>
          <a:p>
            <a:pPr algn="just" rtl="0">
              <a:spcBef>
                <a:spcPts val="0"/>
              </a:spcBef>
              <a:spcAft>
                <a:spcPts val="800"/>
              </a:spcAft>
            </a:pPr>
            <a:r>
              <a:rPr lang="en-US" sz="1800" b="0" i="0" u="none" strike="noStrike" dirty="0">
                <a:solidFill>
                  <a:schemeClr val="bg1"/>
                </a:solidFill>
                <a:effectLst/>
                <a:latin typeface="Arial Narrow" panose="020B0606020202030204" pitchFamily="34" charset="0"/>
              </a:rPr>
              <a:t>Most businesses no longer operate their own “server farms” to store massive amounts of data. Many businesses now work with cloud services—third-party hosting platforms that maintain that data.</a:t>
            </a:r>
            <a:endParaRPr lang="en-US" b="0" dirty="0">
              <a:solidFill>
                <a:schemeClr val="bg1"/>
              </a:solidFill>
              <a:effectLst/>
              <a:latin typeface="Arial Narrow" panose="020B0606020202030204" pitchFamily="34" charset="0"/>
            </a:endParaRPr>
          </a:p>
          <a:p>
            <a:br>
              <a:rPr lang="en-US" dirty="0"/>
            </a:br>
            <a:endParaRPr lang="en-US" dirty="0"/>
          </a:p>
        </p:txBody>
      </p:sp>
    </p:spTree>
    <p:extLst>
      <p:ext uri="{BB962C8B-B14F-4D97-AF65-F5344CB8AC3E}">
        <p14:creationId xmlns:p14="http://schemas.microsoft.com/office/powerpoint/2010/main" val="24293946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851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Bahnschrift SemiBold Condensed</vt:lpstr>
      <vt:lpstr>Calibri</vt:lpstr>
      <vt:lpstr>Calibri Light</vt:lpstr>
      <vt:lpstr>Office Theme</vt:lpstr>
      <vt:lpstr> What Is Information Technology? A Beginner’s Guide to the World of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Information Technology? A Beginner’s Guide to the World of IT </dc:title>
  <dc:creator>LAB3_PC17</dc:creator>
  <cp:lastModifiedBy>LAB3_PC17</cp:lastModifiedBy>
  <cp:revision>3</cp:revision>
  <dcterms:created xsi:type="dcterms:W3CDTF">2023-05-24T07:45:39Z</dcterms:created>
  <dcterms:modified xsi:type="dcterms:W3CDTF">2023-05-24T08:21:10Z</dcterms:modified>
</cp:coreProperties>
</file>