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72" r:id="rId9"/>
    <p:sldId id="265" r:id="rId10"/>
    <p:sldId id="273" r:id="rId11"/>
    <p:sldId id="266" r:id="rId12"/>
    <p:sldId id="263" r:id="rId13"/>
    <p:sldId id="270" r:id="rId14"/>
    <p:sldId id="274" r:id="rId15"/>
    <p:sldId id="275" r:id="rId16"/>
    <p:sldId id="276" r:id="rId17"/>
    <p:sldId id="277" r:id="rId18"/>
    <p:sldId id="278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0476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154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729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20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36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308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34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22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03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57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509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6/26/2024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429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" name="Rectangle 88">
            <a:extLst>
              <a:ext uri="{FF2B5EF4-FFF2-40B4-BE49-F238E27FC236}">
                <a16:creationId xmlns:a16="http://schemas.microsoft.com/office/drawing/2014/main" id="{44CA2EAD-E7C7-4F64-924A-52D34FD75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A74B5E-9EAB-86BE-18BB-C5A206FB9E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5975" y="1080000"/>
            <a:ext cx="6307200" cy="2185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/>
              <a:t>Projeto Integrador – Plano de reposição de faltas.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C68398-B93B-AEA3-D655-086EA9A3E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5975" y="4068000"/>
            <a:ext cx="6307200" cy="1710500"/>
          </a:xfrm>
        </p:spPr>
        <p:txBody>
          <a:bodyPr>
            <a:normAutofit/>
          </a:bodyPr>
          <a:lstStyle/>
          <a:p>
            <a:r>
              <a:rPr lang="pt-BR"/>
              <a:t>Grupo 7</a:t>
            </a:r>
            <a:endParaRPr lang="pt-BR" dirty="0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25254171-EA1D-6433-DD49-5049895555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41" r="39488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06" name="Straight Connector 90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59575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34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9">
            <a:extLst>
              <a:ext uri="{FF2B5EF4-FFF2-40B4-BE49-F238E27FC236}">
                <a16:creationId xmlns:a16="http://schemas.microsoft.com/office/drawing/2014/main" id="{1193773F-8E9F-4F3E-A7D2-0EBECA70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D232AB2-3B3C-8990-3EAF-2E26BF1D3D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8158" b="-1"/>
          <a:stretch/>
        </p:blipFill>
        <p:spPr>
          <a:xfrm>
            <a:off x="539400" y="540000"/>
            <a:ext cx="11113200" cy="577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10598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0C5B25-F5AB-7ECD-13B2-0A99D6547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395288"/>
            <a:ext cx="4078800" cy="1597753"/>
          </a:xfrm>
        </p:spPr>
        <p:txBody>
          <a:bodyPr wrap="square" anchor="b">
            <a:normAutofit/>
          </a:bodyPr>
          <a:lstStyle/>
          <a:p>
            <a:pPr algn="ctr"/>
            <a:r>
              <a:rPr lang="pt-BR"/>
              <a:t>Histórico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7D4531-00D7-29C9-40CB-45319D8AC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999" y="2361600"/>
            <a:ext cx="4642701" cy="3600287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pt-BR" sz="1600" dirty="0"/>
              <a:t>Visualização de Histórico: Exibe uma tabela ou lista com todas as faltas e reposições registradas.</a:t>
            </a:r>
          </a:p>
          <a:p>
            <a:pPr>
              <a:lnSpc>
                <a:spcPct val="140000"/>
              </a:lnSpc>
            </a:pPr>
            <a:r>
              <a:rPr lang="pt-BR" sz="1600" dirty="0"/>
              <a:t>Detalhes de Cada Registro: O usuário pode clicar em um registro para ver mais detalhes, como justificativas submetidas, status de aprovação, e detalhes de reposições.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C9CF63D-A2A3-4ECF-BC53-4B0D56918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540033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E539A130-0747-61EB-01FF-ECD9B6537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231" y="2345136"/>
            <a:ext cx="5453400" cy="242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0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65995A-D428-AEF7-1408-BA7C5C008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Condição de login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41BF94-E996-0B36-E3FA-5FBE2538A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Login como Coordenador de Curso: Gerenciamento de faltas  ferramentas para visualizar e gerenciar as faltas de todos os professores sob sua coordenação.</a:t>
            </a:r>
          </a:p>
          <a:p>
            <a:r>
              <a:rPr lang="pt-BR" dirty="0"/>
              <a:t>Aprovação de Justificativas: Interface para aprovar ou rejeitar justificativas de faltas apresentadas pelos professores.</a:t>
            </a:r>
          </a:p>
          <a:p>
            <a:r>
              <a:rPr lang="pt-BR" dirty="0"/>
              <a:t>Gerenciamento de Reposições: Ferramentas para acompanhar e gerenciar as reposições de aulas, garantindo que todas as reposições necessárias sejam agendadas e realizadas.</a:t>
            </a:r>
          </a:p>
        </p:txBody>
      </p:sp>
    </p:spTree>
    <p:extLst>
      <p:ext uri="{BB962C8B-B14F-4D97-AF65-F5344CB8AC3E}">
        <p14:creationId xmlns:p14="http://schemas.microsoft.com/office/powerpoint/2010/main" val="20686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791A271-96E9-B45C-20E8-8D47E9474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395288"/>
            <a:ext cx="4078800" cy="1597753"/>
          </a:xfrm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pPr algn="ctr"/>
            <a:r>
              <a:rPr lang="en-US"/>
              <a:t>Home – Coordenador </a:t>
            </a:r>
          </a:p>
        </p:txBody>
      </p:sp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44D9E51D-B21A-0E9B-AD5C-D39F29098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5" y="2388329"/>
            <a:ext cx="5669279" cy="3390172"/>
          </a:xfrm>
        </p:spPr>
        <p:txBody>
          <a:bodyPr>
            <a:normAutofit/>
          </a:bodyPr>
          <a:lstStyle/>
          <a:p>
            <a:r>
              <a:rPr lang="en-US" dirty="0" err="1"/>
              <a:t>Página</a:t>
            </a:r>
            <a:r>
              <a:rPr lang="en-US" dirty="0"/>
              <a:t> principal </a:t>
            </a:r>
            <a:r>
              <a:rPr lang="en-US" dirty="0" err="1"/>
              <a:t>criada</a:t>
            </a:r>
            <a:r>
              <a:rPr lang="en-US" dirty="0"/>
              <a:t> para </a:t>
            </a:r>
            <a:r>
              <a:rPr lang="en-US" dirty="0" err="1"/>
              <a:t>consultar</a:t>
            </a:r>
            <a:r>
              <a:rPr lang="en-US" dirty="0"/>
              <a:t> </a:t>
            </a:r>
            <a:r>
              <a:rPr lang="en-US" dirty="0" err="1"/>
              <a:t>pedidos</a:t>
            </a:r>
            <a:r>
              <a:rPr lang="en-US" dirty="0"/>
              <a:t> de </a:t>
            </a:r>
            <a:r>
              <a:rPr lang="en-US" dirty="0" err="1"/>
              <a:t>reagendamento</a:t>
            </a:r>
            <a:r>
              <a:rPr lang="en-US" dirty="0"/>
              <a:t>  de aulas</a:t>
            </a:r>
          </a:p>
          <a:p>
            <a:r>
              <a:rPr lang="pt-BR" dirty="0"/>
              <a:t>O coordenador examina todas as solicitações de </a:t>
            </a:r>
            <a:r>
              <a:rPr lang="pt-BR" dirty="0" err="1"/>
              <a:t>reagedamento</a:t>
            </a:r>
            <a:r>
              <a:rPr lang="pt-BR" dirty="0"/>
              <a:t> de aulas.</a:t>
            </a:r>
          </a:p>
          <a:p>
            <a:r>
              <a:rPr lang="pt-BR" dirty="0"/>
              <a:t>Opções de deferimento de aulas 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C9CF63D-A2A3-4ECF-BC53-4B0D56918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540033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Espaço Reservado para Conteúdo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63E0351F-F28C-1051-7295-07E198E37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058" y="2388328"/>
            <a:ext cx="4999885" cy="279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192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76B8D5E-B016-22EB-7933-530D59E96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395288"/>
            <a:ext cx="4078800" cy="1597753"/>
          </a:xfrm>
        </p:spPr>
        <p:txBody>
          <a:bodyPr wrap="square" anchor="b">
            <a:normAutofit/>
          </a:bodyPr>
          <a:lstStyle/>
          <a:p>
            <a:pPr algn="ctr"/>
            <a:r>
              <a:rPr lang="pt-BR" dirty="0"/>
              <a:t>Formulário de Justificativa de Faltas – Coordenador </a:t>
            </a:r>
            <a:endParaRPr lang="pt-BR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9F22C9-69C4-048F-8F44-C29CAC2B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1" y="2361601"/>
            <a:ext cx="5400670" cy="3416900"/>
          </a:xfrm>
        </p:spPr>
        <p:txBody>
          <a:bodyPr>
            <a:normAutofit/>
          </a:bodyPr>
          <a:lstStyle/>
          <a:p>
            <a:r>
              <a:rPr lang="pt-BR" dirty="0"/>
              <a:t>A interface  mostra a imagem para justificar a falta de coordenação dos professores e analisa o status de deferimento do professor.</a:t>
            </a:r>
          </a:p>
          <a:p>
            <a:r>
              <a:rPr lang="pt-BR" dirty="0"/>
              <a:t>Exibe todos os detalhes da solicitação do professor para analise de coordenação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9CF63D-A2A3-4ECF-BC53-4B0D56918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540033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ço Reservado para Conteúdo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BE0FF94B-E065-1D16-6F2C-BF676AC4E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490" y="2361601"/>
            <a:ext cx="4999885" cy="271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276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BE626E-F57B-9B00-BD8B-6EF1DCB32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395288"/>
            <a:ext cx="4078800" cy="1597753"/>
          </a:xfrm>
        </p:spPr>
        <p:txBody>
          <a:bodyPr wrap="square" anchor="b">
            <a:normAutofit/>
          </a:bodyPr>
          <a:lstStyle/>
          <a:p>
            <a:pPr algn="ctr"/>
            <a:r>
              <a:rPr lang="pt-BR" dirty="0"/>
              <a:t>Reposição de Aulas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F68044B-EBE1-F5A1-42C8-648EA4A6D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133952"/>
            <a:ext cx="5619750" cy="4328760"/>
          </a:xfrm>
        </p:spPr>
        <p:txBody>
          <a:bodyPr>
            <a:normAutofit/>
          </a:bodyPr>
          <a:lstStyle/>
          <a:p>
            <a:r>
              <a:rPr lang="pt-BR" sz="1400" dirty="0"/>
              <a:t>O coordenador consegue identificar o motivo da falta e concluir a análise. </a:t>
            </a:r>
          </a:p>
          <a:p>
            <a:r>
              <a:rPr lang="pt-BR" sz="1400" dirty="0"/>
              <a:t>Deferir: Se concordarmos com a justificativa e a reposição, a defesa será aceitável.</a:t>
            </a:r>
          </a:p>
          <a:p>
            <a:r>
              <a:rPr lang="pt-BR" sz="1400" dirty="0"/>
              <a:t>Indeferir: se não concordamos com a justificativa ou a reposição.</a:t>
            </a:r>
          </a:p>
          <a:p>
            <a:r>
              <a:rPr lang="pt-BR" sz="1400" dirty="0"/>
              <a:t>Para facilitar a avaliação e aprovação das justificativas de faltas, esta interface fornece informações claras para a tomada de decisão.</a:t>
            </a:r>
            <a:endParaRPr lang="en-US" sz="14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9CF63D-A2A3-4ECF-BC53-4B0D56918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540033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ço Reservado para Conteúdo 4" descr="Interface gráfica do usuário, Aplicativo, Word&#10;&#10;Descrição gerada automaticamente">
            <a:extLst>
              <a:ext uri="{FF2B5EF4-FFF2-40B4-BE49-F238E27FC236}">
                <a16:creationId xmlns:a16="http://schemas.microsoft.com/office/drawing/2014/main" id="{FBE72934-74A3-B9AC-4E62-573C2253C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127" y="2133951"/>
            <a:ext cx="5217021" cy="286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584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A40E4D-99EA-9870-FB16-F1B14E58F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Declarações finais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68E757-7ABA-A420-8578-3023443B6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realização deste projeto integrador afim de  ajudar a reorganizar nossa instituição de ensino foi uma experiência significativa que contribuiu  para nosso crescimento profissional, nos levando a concluir mais uma etapa de nosso aprendizado.</a:t>
            </a:r>
          </a:p>
          <a:p>
            <a:r>
              <a:rPr lang="pt-BR" dirty="0"/>
              <a:t>Conseguimos demonstrar que criamos um site que atenda a todo o público das instituições de ensino usando apenas os recursos básicos do primeiro semestre do curso.</a:t>
            </a:r>
          </a:p>
        </p:txBody>
      </p:sp>
    </p:spTree>
    <p:extLst>
      <p:ext uri="{BB962C8B-B14F-4D97-AF65-F5344CB8AC3E}">
        <p14:creationId xmlns:p14="http://schemas.microsoft.com/office/powerpoint/2010/main" val="2687769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5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7">
            <a:extLst>
              <a:ext uri="{FF2B5EF4-FFF2-40B4-BE49-F238E27FC236}">
                <a16:creationId xmlns:a16="http://schemas.microsoft.com/office/drawing/2014/main" id="{CC9CF63D-A2A3-4ECF-BC53-4B0D56918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540033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spaço Reservado para Conteúdo 6" descr="Ícone&#10;&#10;Descrição gerada automaticamente">
            <a:extLst>
              <a:ext uri="{FF2B5EF4-FFF2-40B4-BE49-F238E27FC236}">
                <a16:creationId xmlns:a16="http://schemas.microsoft.com/office/drawing/2014/main" id="{4B3AC0C8-FAB8-18D5-43EC-65670AC66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439" y="1208212"/>
            <a:ext cx="2117123" cy="1920431"/>
          </a:xfrm>
          <a:prstGeom prst="rect">
            <a:avLst/>
          </a:prstGeom>
        </p:spPr>
      </p:pic>
      <p:pic>
        <p:nvPicPr>
          <p:cNvPr id="9" name="Imagem 8" descr="Uma imagem contendo kit, objeto, placa, homem&#10;&#10;Descrição gerada automaticamente">
            <a:extLst>
              <a:ext uri="{FF2B5EF4-FFF2-40B4-BE49-F238E27FC236}">
                <a16:creationId xmlns:a16="http://schemas.microsoft.com/office/drawing/2014/main" id="{7A143394-DC00-9A68-74CC-D4E0F7AA7B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894" y="3429000"/>
            <a:ext cx="4996212" cy="2498106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254F7707-7EC6-7DF4-0A02-964F05FF28AF}"/>
              </a:ext>
            </a:extLst>
          </p:cNvPr>
          <p:cNvSpPr txBox="1">
            <a:spLocks/>
          </p:cNvSpPr>
          <p:nvPr/>
        </p:nvSpPr>
        <p:spPr>
          <a:xfrm>
            <a:off x="1056454" y="2164647"/>
            <a:ext cx="4078800" cy="1569660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5400" dirty="0"/>
              <a:t>Ferramentas</a:t>
            </a:r>
            <a:r>
              <a:rPr lang="pt-BR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7302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9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11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30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2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33" name="Rectangle 17">
            <a:extLst>
              <a:ext uri="{FF2B5EF4-FFF2-40B4-BE49-F238E27FC236}">
                <a16:creationId xmlns:a16="http://schemas.microsoft.com/office/drawing/2014/main" id="{1F4CD6D0-88B6-45F4-AC60-54587D3C9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77" descr="Desenho de rosto de pessoa visto de perto&#10;&#10;Descrição gerada automaticamente com confiança média">
            <a:extLst>
              <a:ext uri="{FF2B5EF4-FFF2-40B4-BE49-F238E27FC236}">
                <a16:creationId xmlns:a16="http://schemas.microsoft.com/office/drawing/2014/main" id="{32251EDC-6702-FB05-C5AA-B4EB7B3210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2" r="9129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4" name="Rectangle 19">
            <a:extLst>
              <a:ext uri="{FF2B5EF4-FFF2-40B4-BE49-F238E27FC236}">
                <a16:creationId xmlns:a16="http://schemas.microsoft.com/office/drawing/2014/main" id="{DCFCE6BC-4706-49A2-816A-A44669F98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8637" y="1"/>
            <a:ext cx="8894726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4902"/>
                </a:srgbClr>
              </a:gs>
              <a:gs pos="80000">
                <a:srgbClr val="000000">
                  <a:alpha val="0"/>
                </a:srgbClr>
              </a:gs>
              <a:gs pos="51000">
                <a:srgbClr val="000000">
                  <a:alpha val="2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280202-9608-AE6C-F766-CE0A88AF6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7200" y="1096965"/>
            <a:ext cx="7977600" cy="2085696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sz="4800" dirty="0" err="1">
                <a:solidFill>
                  <a:srgbClr val="FFFFFF"/>
                </a:solidFill>
              </a:rPr>
              <a:t>Agradecemos</a:t>
            </a:r>
            <a:r>
              <a:rPr lang="en-US" sz="4800" dirty="0">
                <a:solidFill>
                  <a:srgbClr val="FFFFFF"/>
                </a:solidFill>
              </a:rPr>
              <a:t> </a:t>
            </a:r>
            <a:r>
              <a:rPr lang="en-US" sz="4800" dirty="0" err="1">
                <a:solidFill>
                  <a:srgbClr val="FFFFFF"/>
                </a:solidFill>
              </a:rPr>
              <a:t>sua</a:t>
            </a:r>
            <a:r>
              <a:rPr lang="en-US" sz="4800" dirty="0">
                <a:solidFill>
                  <a:srgbClr val="FFFFFF"/>
                </a:solidFill>
              </a:rPr>
              <a:t> </a:t>
            </a:r>
            <a:r>
              <a:rPr lang="en-US" sz="4800" dirty="0" err="1">
                <a:solidFill>
                  <a:srgbClr val="FFFFFF"/>
                </a:solidFill>
              </a:rPr>
              <a:t>atenção</a:t>
            </a:r>
            <a:r>
              <a:rPr lang="en-US" sz="4800"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26CBE8-4F04-E3C0-088C-C7B8138BB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6000" y="3945771"/>
            <a:ext cx="5760000" cy="183273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25000"/>
              </a:lnSpc>
              <a:buNone/>
            </a:pPr>
            <a:r>
              <a:rPr lang="en-US" sz="2400" dirty="0" err="1">
                <a:solidFill>
                  <a:srgbClr val="FFFFFF">
                    <a:alpha val="80000"/>
                  </a:srgbClr>
                </a:solidFill>
              </a:rPr>
              <a:t>Obrigado</a:t>
            </a:r>
            <a:endParaRPr lang="en-US" sz="2400" dirty="0">
              <a:solidFill>
                <a:srgbClr val="FFFFFF">
                  <a:alpha val="80000"/>
                </a:srgbClr>
              </a:solidFill>
            </a:endParaRPr>
          </a:p>
        </p:txBody>
      </p:sp>
      <p:cxnSp>
        <p:nvCxnSpPr>
          <p:cNvPr id="35" name="Straight Connector 21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509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A32E51-A204-78EA-8253-A1DF964F0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Integrantes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62B274-CA08-E5EA-4DFC-B5A8445B0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/>
              <a:t>Cauã Lima</a:t>
            </a:r>
          </a:p>
          <a:p>
            <a:pPr marL="0" indent="0" algn="ctr">
              <a:buNone/>
            </a:pPr>
            <a:r>
              <a:rPr lang="pt-BR" dirty="0"/>
              <a:t>Fabricio Carmo </a:t>
            </a:r>
          </a:p>
          <a:p>
            <a:pPr marL="0" indent="0" algn="ctr">
              <a:buNone/>
            </a:pPr>
            <a:r>
              <a:rPr lang="pt-BR" dirty="0"/>
              <a:t>Inácio Custodio</a:t>
            </a:r>
          </a:p>
          <a:p>
            <a:pPr marL="0" indent="0" algn="ctr">
              <a:buNone/>
            </a:pPr>
            <a:r>
              <a:rPr lang="pt-BR" dirty="0"/>
              <a:t>João Gabriel</a:t>
            </a:r>
          </a:p>
          <a:p>
            <a:pPr marL="0" indent="0" algn="ctr">
              <a:buNone/>
            </a:pPr>
            <a:r>
              <a:rPr lang="pt-BR" dirty="0"/>
              <a:t>Marco </a:t>
            </a:r>
            <a:r>
              <a:rPr lang="pt-BR" dirty="0" err="1"/>
              <a:t>Bubola</a:t>
            </a:r>
            <a:endParaRPr lang="pt-BR" dirty="0"/>
          </a:p>
          <a:p>
            <a:pPr marL="0" indent="0" algn="ctr">
              <a:buNone/>
            </a:pPr>
            <a:r>
              <a:rPr lang="pt-BR" dirty="0"/>
              <a:t>Rafael </a:t>
            </a:r>
            <a:r>
              <a:rPr lang="pt-BR" dirty="0" err="1"/>
              <a:t>Zanesco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4673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C4B689-D517-3650-756A-EE35367A4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geral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62B74E-CAAA-0AC1-E52F-77735E2FA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projeto visa criar um sistema de gestão de faltas e reposições de aulas para professores de faculdade. Esse sistema permite o registro de faltas, a justificativa dessas faltas e o agendamento de reposições, garantindo um gerenciamento eficiente e transparente.</a:t>
            </a:r>
          </a:p>
          <a:p>
            <a:r>
              <a:rPr lang="pt-BR" dirty="0">
                <a:effectLst/>
              </a:rPr>
              <a:t>O nosso projeto visa tornar o envio de documentos e a reposição de aulas mais ágil, a fim de melhorar a reposição de faltas. Como resultado, os documentos em papel são eliminados e as aulas são reagendadas  remotamente por meio da internet.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0483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5AA36A-D7CC-493C-A0EE-F8AC3564D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53996D-7A3E-38AB-8702-91B607A13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369" y="395297"/>
            <a:ext cx="4078800" cy="1594282"/>
          </a:xfrm>
        </p:spPr>
        <p:txBody>
          <a:bodyPr wrap="square" anchor="b">
            <a:normAutofit/>
          </a:bodyPr>
          <a:lstStyle/>
          <a:p>
            <a:pPr algn="ctr"/>
            <a:r>
              <a:rPr lang="pt-BR" dirty="0"/>
              <a:t>Tela de login</a:t>
            </a:r>
            <a:endParaRPr lang="pt-BR"/>
          </a:p>
        </p:txBody>
      </p:sp>
      <p:pic>
        <p:nvPicPr>
          <p:cNvPr id="4" name="Espaço Reservado para Conteúdo 8">
            <a:extLst>
              <a:ext uri="{FF2B5EF4-FFF2-40B4-BE49-F238E27FC236}">
                <a16:creationId xmlns:a16="http://schemas.microsoft.com/office/drawing/2014/main" id="{A10A8D35-0664-9328-3C5E-FCE6AE0DC3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00" r="29000"/>
          <a:stretch/>
        </p:blipFill>
        <p:spPr>
          <a:xfrm>
            <a:off x="717006" y="540000"/>
            <a:ext cx="5778000" cy="5778000"/>
          </a:xfrm>
          <a:custGeom>
            <a:avLst/>
            <a:gdLst/>
            <a:ahLst/>
            <a:cxnLst/>
            <a:rect l="l" t="t" r="r" b="b"/>
            <a:pathLst>
              <a:path w="5778000" h="5778000">
                <a:moveTo>
                  <a:pt x="2889000" y="0"/>
                </a:moveTo>
                <a:cubicBezTo>
                  <a:pt x="4484551" y="0"/>
                  <a:pt x="5778000" y="1293449"/>
                  <a:pt x="5778000" y="2889000"/>
                </a:cubicBezTo>
                <a:cubicBezTo>
                  <a:pt x="5778000" y="4484551"/>
                  <a:pt x="4484551" y="5778000"/>
                  <a:pt x="2889000" y="5778000"/>
                </a:cubicBezTo>
                <a:cubicBezTo>
                  <a:pt x="1293449" y="5778000"/>
                  <a:pt x="0" y="4484551"/>
                  <a:pt x="0" y="2889000"/>
                </a:cubicBezTo>
                <a:cubicBezTo>
                  <a:pt x="0" y="1293449"/>
                  <a:pt x="1293449" y="0"/>
                  <a:pt x="2889000" y="0"/>
                </a:cubicBezTo>
                <a:close/>
              </a:path>
            </a:pathLst>
          </a:cu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850A2DA-FC3C-4E59-9724-29CF2777D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1769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84A038-B1FE-5379-045C-5FF3A9E5C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8975" y="2600343"/>
            <a:ext cx="4762500" cy="3467081"/>
          </a:xfrm>
        </p:spPr>
        <p:txBody>
          <a:bodyPr>
            <a:normAutofit fontScale="92500"/>
          </a:bodyPr>
          <a:lstStyle/>
          <a:p>
            <a:pPr>
              <a:lnSpc>
                <a:spcPct val="140000"/>
              </a:lnSpc>
            </a:pPr>
            <a:r>
              <a:rPr lang="pt-BR" dirty="0"/>
              <a:t>A página de login permite que os usuários se autentiquem no sistema para acessar suas funcionalidades específicas. O login é essencial para garantir a segurança e a personalização das informações de acordo com o perfil do usuário (professor ou coordenador).</a:t>
            </a:r>
          </a:p>
          <a:p>
            <a:pPr>
              <a:lnSpc>
                <a:spcPct val="140000"/>
              </a:lnSpc>
            </a:pPr>
            <a:endParaRPr lang="pt-BR" sz="1600" dirty="0"/>
          </a:p>
          <a:p>
            <a:pPr>
              <a:lnSpc>
                <a:spcPct val="140000"/>
              </a:lnSpc>
            </a:pP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814356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A8DA38-16E0-0C45-FD09-A14063D7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Condição de login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C05983-7C70-DE2D-0E05-C842F384D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Login como Professor:  Professores podem acessar suas funcionalidades específicas, como registro de faltas, justificativas e solicitação de reposição. Interface dedicada para professores, permitindo a visualização e gerenciamento de seu calendário de aulas.</a:t>
            </a:r>
          </a:p>
          <a:p>
            <a:r>
              <a:rPr lang="pt-BR" dirty="0"/>
              <a:t>Gerenciamento de Aulas: Ferramentas para visualizar e gerenciar seu calendário de aulas.</a:t>
            </a:r>
          </a:p>
          <a:p>
            <a:r>
              <a:rPr lang="pt-BR" dirty="0"/>
              <a:t>Reposição de Aulas: Opções para solicitar e agendar reposições de aulas.</a:t>
            </a:r>
          </a:p>
        </p:txBody>
      </p:sp>
    </p:spTree>
    <p:extLst>
      <p:ext uri="{BB962C8B-B14F-4D97-AF65-F5344CB8AC3E}">
        <p14:creationId xmlns:p14="http://schemas.microsoft.com/office/powerpoint/2010/main" val="918043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928D5EE-5FD9-5A6A-47D4-CFE59359A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395288"/>
            <a:ext cx="4078800" cy="1597753"/>
          </a:xfrm>
        </p:spPr>
        <p:txBody>
          <a:bodyPr wrap="square" anchor="b">
            <a:normAutofit/>
          </a:bodyPr>
          <a:lstStyle/>
          <a:p>
            <a:pPr algn="ctr"/>
            <a:r>
              <a:rPr lang="pt-BR" dirty="0"/>
              <a:t>Pagina Home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4B2660-2FAF-8DEA-43F6-C9F8FD6E9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688" y="2133952"/>
            <a:ext cx="4895269" cy="370343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pt-BR" sz="1800" dirty="0"/>
              <a:t>A página inicial serve como ponto de partida para os usuários, apresentando um resumo do site.</a:t>
            </a:r>
          </a:p>
          <a:p>
            <a:pPr>
              <a:lnSpc>
                <a:spcPct val="140000"/>
              </a:lnSpc>
            </a:pPr>
            <a:r>
              <a:rPr lang="pt-BR" sz="1800" dirty="0"/>
              <a:t>Facilidade de compreensão dos temas e funções do site </a:t>
            </a:r>
          </a:p>
          <a:p>
            <a:pPr>
              <a:lnSpc>
                <a:spcPct val="140000"/>
              </a:lnSpc>
            </a:pPr>
            <a:r>
              <a:rPr lang="pt-BR" sz="1800" dirty="0"/>
              <a:t>Esquema de paleta de cores desejável, coloração agradável ao site para agradar os usuários.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C9CF63D-A2A3-4ECF-BC53-4B0D56918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540033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D3704885-A376-9FB1-6B14-D9D0A80D9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127" y="2133952"/>
            <a:ext cx="4999885" cy="258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743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9D7CB7-3EC2-8DA2-0F0D-959B35B67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Justificar faltas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13730C-76C0-F127-3C6A-FF2099298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Formulário de Justificação: Permite que o usuário insira detalhes sobre a falta, como data, motivo e anexe documentos comprobatórios.</a:t>
            </a:r>
          </a:p>
          <a:p>
            <a:r>
              <a:rPr lang="pt-BR" dirty="0"/>
              <a:t>Submissão de Justificativa: Após o preenchimento, o usuário pode enviar a justificativa para aprovação.</a:t>
            </a:r>
          </a:p>
          <a:p>
            <a:r>
              <a:rPr lang="pt-BR" dirty="0"/>
              <a:t>Acompanhamento do Status: O usuário pode ver o status da justificativa (pendente, aprovada, rejeitada).</a:t>
            </a:r>
          </a:p>
        </p:txBody>
      </p:sp>
    </p:spTree>
    <p:extLst>
      <p:ext uri="{BB962C8B-B14F-4D97-AF65-F5344CB8AC3E}">
        <p14:creationId xmlns:p14="http://schemas.microsoft.com/office/powerpoint/2010/main" val="2457081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1D6B34F-7BF9-4DD7-81F6-50B3C23231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EE937AE-60AC-13E7-22C9-AB2AB30332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59" b="1163"/>
          <a:stretch/>
        </p:blipFill>
        <p:spPr>
          <a:xfrm>
            <a:off x="1079400" y="1080000"/>
            <a:ext cx="10033200" cy="469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83825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61DC8-6895-9DB1-8551-6FB022FB1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Planejar Reposição: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D36FE0-57F0-FAEF-81E0-117A512F4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Formulário de Agendamento: Permite que o professor selecione a data e horário para a reposição.</a:t>
            </a:r>
          </a:p>
          <a:p>
            <a:r>
              <a:rPr lang="pt-BR" dirty="0"/>
              <a:t>Verificação de Disponibilidade: O sistema verifica se as salas estão disponíveis e os horários de reposição estão disponíveis.</a:t>
            </a:r>
          </a:p>
          <a:p>
            <a:r>
              <a:rPr lang="pt-BR" dirty="0"/>
              <a:t>Confirmação da Reposição: Uma vez que a reposição foi planejada, ela pode ser confirmada e incluída no calendário do professor e dos coordenadores .</a:t>
            </a:r>
          </a:p>
        </p:txBody>
      </p:sp>
    </p:spTree>
    <p:extLst>
      <p:ext uri="{BB962C8B-B14F-4D97-AF65-F5344CB8AC3E}">
        <p14:creationId xmlns:p14="http://schemas.microsoft.com/office/powerpoint/2010/main" val="2285311691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192</TotalTime>
  <Words>725</Words>
  <Application>Microsoft Office PowerPoint</Application>
  <PresentationFormat>Widescreen</PresentationFormat>
  <Paragraphs>55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Arial</vt:lpstr>
      <vt:lpstr>Avenir Next LT Pro</vt:lpstr>
      <vt:lpstr>Goudy Old Style</vt:lpstr>
      <vt:lpstr>Wingdings</vt:lpstr>
      <vt:lpstr>FrostyVTI</vt:lpstr>
      <vt:lpstr>Projeto Integrador – Plano de reposição de faltas.</vt:lpstr>
      <vt:lpstr>Integrantes </vt:lpstr>
      <vt:lpstr>Objetivo geral </vt:lpstr>
      <vt:lpstr>Tela de login</vt:lpstr>
      <vt:lpstr>Condição de login</vt:lpstr>
      <vt:lpstr>Pagina Home</vt:lpstr>
      <vt:lpstr>Justificar faltas</vt:lpstr>
      <vt:lpstr>Apresentação do PowerPoint</vt:lpstr>
      <vt:lpstr>Planejar Reposição:</vt:lpstr>
      <vt:lpstr>Apresentação do PowerPoint</vt:lpstr>
      <vt:lpstr>Histórico</vt:lpstr>
      <vt:lpstr>Condição de login</vt:lpstr>
      <vt:lpstr>Home – Coordenador </vt:lpstr>
      <vt:lpstr>Formulário de Justificativa de Faltas – Coordenador </vt:lpstr>
      <vt:lpstr>Reposição de Aulas</vt:lpstr>
      <vt:lpstr>Declarações finais</vt:lpstr>
      <vt:lpstr>Apresentação do PowerPoint</vt:lpstr>
      <vt:lpstr>Agradecemos sua atenção.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ELIAS HENRIQUE BENTO</dc:creator>
  <cp:lastModifiedBy>ELIAS HENRIQUE BENTO</cp:lastModifiedBy>
  <cp:revision>2</cp:revision>
  <dcterms:created xsi:type="dcterms:W3CDTF">2024-06-26T22:44:27Z</dcterms:created>
  <dcterms:modified xsi:type="dcterms:W3CDTF">2024-06-27T02:17:35Z</dcterms:modified>
</cp:coreProperties>
</file>