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A62A"/>
    <a:srgbClr val="844A94"/>
    <a:srgbClr val="A7E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2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487CDA-8513-FC65-0B80-B51E4E845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8028E6-E78C-5492-7396-30E01068ED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6FCD4-2E77-2D26-E244-39DBF379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76BA90-9E1E-9B50-FA90-982EFD45B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A1E32B-7632-5C50-FCDA-279A7D3B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949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C1D5C-11B1-E878-CE67-278F7383C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4E7190-5B0F-5ABB-A606-090508B66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3C722-7D6E-FA29-C74F-A5B2BFFE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FE2E0E-1D37-D642-5FEB-81B0ED83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7A348-D683-0C84-EC34-C88EB0985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49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25E15F-DB31-20A6-A352-2F1870E8C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2E23A4-1C18-9D31-AA39-1CD266E83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00DD36-B2E9-B91B-FB81-3962C0CC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871AF5-8902-C1B8-B578-7CE0792D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992113-0A9D-457C-6DF9-981FF0E48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6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C147E-FCE7-C365-4B49-470C778C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2061A3-4C7F-6C13-5807-6E3FDCE41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CCC2C-3AD4-5E3E-A8D0-2F17EEA2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69795E-9FCC-7D6C-2AA0-077E14B6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1BBBBC-DA2E-3F90-461D-8B0EBC70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3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B0623-0BAC-3C2F-8F3B-7E6315A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9456AE-8F7A-390F-4A92-2AC530572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1AABE29-E85B-BC28-92AC-CE76B1BA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D3F97C-2232-846B-CE04-701EDDED4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6E1104-55AB-C11C-1759-FE6AA7D1B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5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58CDA-E282-E3FA-0BF8-5871949A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AFA254F-8399-8558-452F-5649082057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C134AEC-031D-3695-68BD-4DF5C0A5C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BC4136-3C0C-18BE-9A3B-B3D46C77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624D51-81DD-2AB5-3D4A-75A3F5C4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DF7CF1-8488-8005-02D2-EF003047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92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CE28AA-4756-6889-254D-975975D5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FA925FB-64EB-61C7-5C5C-5DF96E64F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9F6378-90DB-CFA5-B8AD-CF7206CC2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37B695-1874-2923-D95D-00363786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282707-40C1-7F2F-3180-13A9F05A9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DDD53A-6788-1CA2-4F0A-28BF17F7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29E3404-6B42-5D0C-B962-5AE333F4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011088-7CAB-3BC9-7DAC-A20B2E56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88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F3B80-4B37-AE8E-34F0-ADCB16F8A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E123882-0EC4-8AA7-C802-75803384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79108C3-015D-2805-FAAA-57D9ED426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F1F043-ADDC-10F6-4AE7-B7F8988E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3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55CE734-FA62-18ED-6D14-4FF4C95F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43D72CA-247F-2EA1-6F43-803E504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98E7C5E-B408-24A4-9008-67795120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2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7465D3-F1FC-9650-E128-05ACDCBC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0A8A1A-E8AB-0939-9B24-8D2FCAE4F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1BBCBB-5CE7-D5E6-9972-838CDB67A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8AB04CE-105A-7DE1-A200-5A34C424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385AEA-8E4C-2E9F-77AE-49A2D075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B5755A-00BD-EED9-89B6-ED5657A8E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0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9F1BC-BED3-D358-79D2-6CDC57041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379F06A-E35E-23E5-60C0-331F2CD7B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1BCC86-F26D-FB37-B7D6-D032435DC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88E4EE-EAEE-6ACE-A588-F9A61B782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A93CD-DEA0-182A-EDE9-E2A7C63A0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6365D2-7A42-5FF2-A2D4-0BE50EEB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73CEA1-9A68-3021-FC67-CFD49D36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47DF5B-B680-6866-9803-E292DBAFE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342901-3D99-0B7E-94BD-5A4AF0248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CA6B7-7294-49BE-8894-FBC98B4D1603}" type="datetimeFigureOut">
              <a:rPr lang="en-US" smtClean="0"/>
              <a:t>6/25/2025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658AA2-EB15-0028-7F5B-5FB86BCE0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C144D-E391-CE10-E5A2-7E8395B9A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604C58-475C-4E3C-8AFA-EEF54AACC8B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62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DF405966-9BE3-FDCA-8275-377E5FB9F137}"/>
              </a:ext>
            </a:extLst>
          </p:cNvPr>
          <p:cNvSpPr/>
          <p:nvPr/>
        </p:nvSpPr>
        <p:spPr>
          <a:xfrm>
            <a:off x="8298613" y="167199"/>
            <a:ext cx="2754086" cy="6489039"/>
          </a:xfrm>
          <a:prstGeom prst="round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 4" descr="Une image contenant bec, plume, dessin humoristique, dessin&#10;&#10;Le contenu généré par l’IA peut être incorrect.">
            <a:extLst>
              <a:ext uri="{FF2B5EF4-FFF2-40B4-BE49-F238E27FC236}">
                <a16:creationId xmlns:a16="http://schemas.microsoft.com/office/drawing/2014/main" id="{030B8922-0A68-869E-FADE-8C0E19C7F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335" y="3004718"/>
            <a:ext cx="1800025" cy="1831368"/>
          </a:xfrm>
          <a:prstGeom prst="rect">
            <a:avLst/>
          </a:prstGeom>
        </p:spPr>
      </p:pic>
      <p:pic>
        <p:nvPicPr>
          <p:cNvPr id="7" name="Image 6" descr="Une image contenant parapluie, conception&#10;&#10;Le contenu généré par l’IA peut être incorrect.">
            <a:extLst>
              <a:ext uri="{FF2B5EF4-FFF2-40B4-BE49-F238E27FC236}">
                <a16:creationId xmlns:a16="http://schemas.microsoft.com/office/drawing/2014/main" id="{E49132AE-E770-E7AB-C48B-E2666A83D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86" y="1112100"/>
            <a:ext cx="2075722" cy="1255545"/>
          </a:xfrm>
          <a:prstGeom prst="rect">
            <a:avLst/>
          </a:prstGeom>
        </p:spPr>
      </p:pic>
      <p:pic>
        <p:nvPicPr>
          <p:cNvPr id="9" name="Image 8" descr="Une image contenant parapluie, accessoire, conception&#10;&#10;Le contenu généré par l’IA peut être incorrect.">
            <a:extLst>
              <a:ext uri="{FF2B5EF4-FFF2-40B4-BE49-F238E27FC236}">
                <a16:creationId xmlns:a16="http://schemas.microsoft.com/office/drawing/2014/main" id="{7DB5145E-6F90-31E3-F836-ECC122C63F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35" y="2623152"/>
            <a:ext cx="2144670" cy="1297250"/>
          </a:xfrm>
          <a:prstGeom prst="rect">
            <a:avLst/>
          </a:prstGeom>
        </p:spPr>
      </p:pic>
      <p:pic>
        <p:nvPicPr>
          <p:cNvPr id="11" name="Image 10" descr="Une image contenant cercle, Caractère coloré, Graphique&#10;&#10;Le contenu généré par l’IA peut être incorrect.">
            <a:extLst>
              <a:ext uri="{FF2B5EF4-FFF2-40B4-BE49-F238E27FC236}">
                <a16:creationId xmlns:a16="http://schemas.microsoft.com/office/drawing/2014/main" id="{C240AE0B-BE4A-56A0-28AA-239CE5C5E1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160" y="5393723"/>
            <a:ext cx="912630" cy="908221"/>
          </a:xfrm>
          <a:prstGeom prst="rect">
            <a:avLst/>
          </a:prstGeom>
        </p:spPr>
      </p:pic>
      <p:pic>
        <p:nvPicPr>
          <p:cNvPr id="13" name="Image 12" descr="Une image contenant Caractère coloré, cercle, Graphique&#10;&#10;Le contenu généré par l’IA peut être incorrect.">
            <a:extLst>
              <a:ext uri="{FF2B5EF4-FFF2-40B4-BE49-F238E27FC236}">
                <a16:creationId xmlns:a16="http://schemas.microsoft.com/office/drawing/2014/main" id="{4A495FF4-0C1F-20A1-EB4C-B146DA6D2F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81" y="5347586"/>
            <a:ext cx="1588354" cy="1000493"/>
          </a:xfrm>
          <a:prstGeom prst="rect">
            <a:avLst/>
          </a:prstGeom>
        </p:spPr>
      </p:pic>
      <p:pic>
        <p:nvPicPr>
          <p:cNvPr id="15" name="Image 14" descr="Une image contenant Graphique, cercle, Police, texte&#10;&#10;Le contenu généré par l’IA peut être incorrect.">
            <a:extLst>
              <a:ext uri="{FF2B5EF4-FFF2-40B4-BE49-F238E27FC236}">
                <a16:creationId xmlns:a16="http://schemas.microsoft.com/office/drawing/2014/main" id="{AD4F308C-BC89-354C-F6C2-3F8E0533E9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0" y="2722617"/>
            <a:ext cx="1588354" cy="1099481"/>
          </a:xfrm>
          <a:prstGeom prst="rect">
            <a:avLst/>
          </a:prstGeom>
        </p:spPr>
      </p:pic>
      <p:sp>
        <p:nvSpPr>
          <p:cNvPr id="16" name="Pentagone 15">
            <a:extLst>
              <a:ext uri="{FF2B5EF4-FFF2-40B4-BE49-F238E27FC236}">
                <a16:creationId xmlns:a16="http://schemas.microsoft.com/office/drawing/2014/main" id="{E99EB3CA-31BD-D7BE-442A-7DA093F5F969}"/>
              </a:ext>
            </a:extLst>
          </p:cNvPr>
          <p:cNvSpPr/>
          <p:nvPr/>
        </p:nvSpPr>
        <p:spPr>
          <a:xfrm>
            <a:off x="1259777" y="1710401"/>
            <a:ext cx="5468293" cy="4137433"/>
          </a:xfrm>
          <a:prstGeom prst="pentagon">
            <a:avLst/>
          </a:prstGeom>
          <a:noFill/>
          <a:ln>
            <a:solidFill>
              <a:srgbClr val="844A94">
                <a:alpha val="25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0C5C78B-2A39-1BDE-E634-E0493A525088}"/>
              </a:ext>
            </a:extLst>
          </p:cNvPr>
          <p:cNvSpPr txBox="1"/>
          <p:nvPr/>
        </p:nvSpPr>
        <p:spPr>
          <a:xfrm>
            <a:off x="2526354" y="60663"/>
            <a:ext cx="2936701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rgbClr val="844A94"/>
                </a:solidFill>
              </a:rPr>
              <a:t>Eegle Integration</a:t>
            </a:r>
            <a:endParaRPr lang="en-US" sz="2800" b="1" dirty="0">
              <a:solidFill>
                <a:srgbClr val="844A94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B503112-9219-5AF3-9A17-0D04F75E769F}"/>
              </a:ext>
            </a:extLst>
          </p:cNvPr>
          <p:cNvSpPr txBox="1"/>
          <p:nvPr/>
        </p:nvSpPr>
        <p:spPr>
          <a:xfrm>
            <a:off x="1527981" y="5034182"/>
            <a:ext cx="1627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PermutationTests.jl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BFD7FC-CF4E-2FF5-84AB-D9B4CD9A28AD}"/>
              </a:ext>
            </a:extLst>
          </p:cNvPr>
          <p:cNvSpPr txBox="1"/>
          <p:nvPr/>
        </p:nvSpPr>
        <p:spPr>
          <a:xfrm>
            <a:off x="1708351" y="6333578"/>
            <a:ext cx="124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testing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3DDD2D-2AE6-2087-36EC-F71DAD62FCD7}"/>
              </a:ext>
            </a:extLst>
          </p:cNvPr>
          <p:cNvSpPr txBox="1"/>
          <p:nvPr/>
        </p:nvSpPr>
        <p:spPr>
          <a:xfrm>
            <a:off x="5016979" y="5030936"/>
            <a:ext cx="1552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Diagonalizations.jl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54B9CA07-E513-1135-87B0-CEBB611C4EC1}"/>
              </a:ext>
            </a:extLst>
          </p:cNvPr>
          <p:cNvSpPr txBox="1"/>
          <p:nvPr/>
        </p:nvSpPr>
        <p:spPr>
          <a:xfrm>
            <a:off x="8427030" y="3063604"/>
            <a:ext cx="2562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Statistics,</a:t>
            </a:r>
          </a:p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distributions and functions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A909E96D-AF2C-621C-E75C-65EA8930ACE6}"/>
              </a:ext>
            </a:extLst>
          </p:cNvPr>
          <p:cNvSpPr txBox="1"/>
          <p:nvPr/>
        </p:nvSpPr>
        <p:spPr>
          <a:xfrm>
            <a:off x="524704" y="2412026"/>
            <a:ext cx="1470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FourierAnalysis.jl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E322BD73-96B5-7A7D-02B4-7B1CFB57D8A3}"/>
              </a:ext>
            </a:extLst>
          </p:cNvPr>
          <p:cNvSpPr txBox="1"/>
          <p:nvPr/>
        </p:nvSpPr>
        <p:spPr>
          <a:xfrm>
            <a:off x="243293" y="3822098"/>
            <a:ext cx="1993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Spectral analysis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Time-frequency analysis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Coherence 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Connectivity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502BF5E-8F2B-EC8A-24C9-6E19006577CE}"/>
              </a:ext>
            </a:extLst>
          </p:cNvPr>
          <p:cNvSpPr txBox="1"/>
          <p:nvPr/>
        </p:nvSpPr>
        <p:spPr>
          <a:xfrm>
            <a:off x="6053098" y="3662693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Riemannian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978AEFF-2F16-88D2-0805-1277868C671B}"/>
              </a:ext>
            </a:extLst>
          </p:cNvPr>
          <p:cNvSpPr txBox="1"/>
          <p:nvPr/>
        </p:nvSpPr>
        <p:spPr>
          <a:xfrm>
            <a:off x="5850508" y="2412026"/>
            <a:ext cx="1753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PosDefManifoldML.jl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642E02C-62DF-88A3-8C83-4BC7619C0879}"/>
              </a:ext>
            </a:extLst>
          </p:cNvPr>
          <p:cNvSpPr txBox="1"/>
          <p:nvPr/>
        </p:nvSpPr>
        <p:spPr>
          <a:xfrm>
            <a:off x="3255818" y="845231"/>
            <a:ext cx="1521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PosDefManifold.jl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8D35636D-2986-1CC8-9ABF-AE7147A8C660}"/>
              </a:ext>
            </a:extLst>
          </p:cNvPr>
          <p:cNvSpPr txBox="1"/>
          <p:nvPr/>
        </p:nvSpPr>
        <p:spPr>
          <a:xfrm>
            <a:off x="3530494" y="2073057"/>
            <a:ext cx="92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Riemannian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geometry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ADF02F0-78F6-B350-7390-3529BC0B802B}"/>
              </a:ext>
            </a:extLst>
          </p:cNvPr>
          <p:cNvSpPr txBox="1"/>
          <p:nvPr/>
        </p:nvSpPr>
        <p:spPr>
          <a:xfrm>
            <a:off x="8435113" y="4263022"/>
            <a:ext cx="2013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CovarianceEstimations.jl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9204B4-F2ED-3AAA-1DA3-EF8BE118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51" y="707574"/>
            <a:ext cx="998572" cy="99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7235A6BB-4D2C-A6B7-4E49-70EFBA0614E1}"/>
              </a:ext>
            </a:extLst>
          </p:cNvPr>
          <p:cNvSpPr txBox="1"/>
          <p:nvPr/>
        </p:nvSpPr>
        <p:spPr>
          <a:xfrm>
            <a:off x="8435113" y="2600561"/>
            <a:ext cx="2019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StatsBase.jl, Statistics.jl, </a:t>
            </a:r>
          </a:p>
          <a:p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Distributions.jl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97BEABF-89D9-6F7C-5391-B83BF3EAB1BC}"/>
              </a:ext>
            </a:extLst>
          </p:cNvPr>
          <p:cNvSpPr txBox="1"/>
          <p:nvPr/>
        </p:nvSpPr>
        <p:spPr>
          <a:xfrm>
            <a:off x="5219568" y="6290447"/>
            <a:ext cx="1667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Spatial filters</a:t>
            </a:r>
          </a:p>
          <a:p>
            <a:pPr algn="ctr"/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Blind Source Separation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98564A56-937F-E506-0904-D3029D5E3403}"/>
              </a:ext>
            </a:extLst>
          </p:cNvPr>
          <p:cNvSpPr txBox="1"/>
          <p:nvPr/>
        </p:nvSpPr>
        <p:spPr>
          <a:xfrm>
            <a:off x="8435113" y="3604618"/>
            <a:ext cx="5992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DSP.jl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FCE67B0-BF55-F94B-99FF-AD1B915350CF}"/>
              </a:ext>
            </a:extLst>
          </p:cNvPr>
          <p:cNvSpPr txBox="1"/>
          <p:nvPr/>
        </p:nvSpPr>
        <p:spPr>
          <a:xfrm>
            <a:off x="8435402" y="3877421"/>
            <a:ext cx="1682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Signal Processing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114E3733-A7B5-CAF5-BE76-0D0BD6B7B279}"/>
              </a:ext>
            </a:extLst>
          </p:cNvPr>
          <p:cNvSpPr txBox="1"/>
          <p:nvPr/>
        </p:nvSpPr>
        <p:spPr>
          <a:xfrm>
            <a:off x="8435402" y="4525102"/>
            <a:ext cx="1573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 Estimation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30" name="Picture 6" descr="Julia - NumFOCUS">
            <a:extLst>
              <a:ext uri="{FF2B5EF4-FFF2-40B4-BE49-F238E27FC236}">
                <a16:creationId xmlns:a16="http://schemas.microsoft.com/office/drawing/2014/main" id="{29E23728-9E74-8DAC-56FC-05408967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195" y="700241"/>
            <a:ext cx="998572" cy="99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E92C35DF-9ACA-5A5D-D12A-AF0F879820E8}"/>
              </a:ext>
            </a:extLst>
          </p:cNvPr>
          <p:cNvSpPr txBox="1"/>
          <p:nvPr/>
        </p:nvSpPr>
        <p:spPr>
          <a:xfrm>
            <a:off x="8435113" y="1906756"/>
            <a:ext cx="13537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LinearAlgebra.jl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310667EC-2A60-AF86-D3E9-E0E1B1B34F7D}"/>
              </a:ext>
            </a:extLst>
          </p:cNvPr>
          <p:cNvSpPr txBox="1"/>
          <p:nvPr/>
        </p:nvSpPr>
        <p:spPr>
          <a:xfrm>
            <a:off x="8427030" y="2153250"/>
            <a:ext cx="20079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Algebra, BLAS, LAPACK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5B774A23-CDB0-8E97-C210-9EEBFCFE4D02}"/>
              </a:ext>
            </a:extLst>
          </p:cNvPr>
          <p:cNvSpPr txBox="1"/>
          <p:nvPr/>
        </p:nvSpPr>
        <p:spPr>
          <a:xfrm>
            <a:off x="3657690" y="2990457"/>
            <a:ext cx="824265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000" b="1" dirty="0">
                <a:solidFill>
                  <a:srgbClr val="844A94"/>
                </a:solidFill>
              </a:rPr>
              <a:t>Eegle</a:t>
            </a:r>
            <a:endParaRPr lang="en-US" sz="2000" b="1" dirty="0">
              <a:solidFill>
                <a:srgbClr val="844A94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B76AD6B1-542E-FB21-78DE-D667DF747062}"/>
              </a:ext>
            </a:extLst>
          </p:cNvPr>
          <p:cNvSpPr txBox="1"/>
          <p:nvPr/>
        </p:nvSpPr>
        <p:spPr>
          <a:xfrm>
            <a:off x="8776313" y="201762"/>
            <a:ext cx="179235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fr-F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Powered by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1888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75</Words>
  <Application>Microsoft Office PowerPoint</Application>
  <PresentationFormat>Grand écran</PresentationFormat>
  <Paragraphs>29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marco_congedo marco_congedo</dc:creator>
  <cp:lastModifiedBy>marco_congedo marco_congedo</cp:lastModifiedBy>
  <cp:revision>2</cp:revision>
  <dcterms:created xsi:type="dcterms:W3CDTF">2025-06-25T17:32:19Z</dcterms:created>
  <dcterms:modified xsi:type="dcterms:W3CDTF">2025-06-25T22:05:31Z</dcterms:modified>
</cp:coreProperties>
</file>