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4" r:id="rId20"/>
    <p:sldId id="28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5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91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7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42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7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1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13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3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27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9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60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Control of the Type </a:t>
            </a:r>
            <a:r>
              <a:rPr lang="fr-FR" b="1" dirty="0" smtClean="0"/>
              <a:t>I </a:t>
            </a:r>
            <a:r>
              <a:rPr lang="fr-FR" b="1" dirty="0" err="1" smtClean="0"/>
              <a:t>error</a:t>
            </a:r>
            <a:r>
              <a:rPr lang="fr-FR" b="1" smtClean="0"/>
              <a:t> and </a:t>
            </a:r>
            <a:r>
              <a:rPr lang="fr-FR" b="1" dirty="0" smtClean="0"/>
              <a:t>FWE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279392" y="2980944"/>
            <a:ext cx="3067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>
                <a:solidFill>
                  <a:srgbClr val="FFCA21"/>
                </a:solidFill>
              </a:rPr>
              <a:t>PermutationTests.jl</a:t>
            </a:r>
            <a:endParaRPr lang="fr-FR" sz="2800" b="1" dirty="0">
              <a:solidFill>
                <a:srgbClr val="FFCA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4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Chi-Square . 1000 simulations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74905" y="6342885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p-p plot shows </a:t>
            </a:r>
            <a:r>
              <a:rPr lang="fr-FR" dirty="0" err="1" smtClean="0">
                <a:solidFill>
                  <a:srgbClr val="0070C0"/>
                </a:solidFill>
              </a:rPr>
              <a:t>there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a </a:t>
            </a:r>
            <a:r>
              <a:rPr lang="fr-FR" dirty="0" err="1" smtClean="0">
                <a:solidFill>
                  <a:srgbClr val="0070C0"/>
                </a:solidFill>
              </a:rPr>
              <a:t>problem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 rot="16200000">
            <a:off x="-1536192" y="3145536"/>
            <a:ext cx="399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N=</a:t>
            </a:r>
            <a:r>
              <a:rPr lang="fr-FR" dirty="0" err="1" smtClean="0"/>
              <a:t>expected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of the input table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600065" y="19293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K=2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572633" y="442665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K=4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-981952" y="3151632"/>
            <a:ext cx="394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K=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columns</a:t>
            </a:r>
            <a:r>
              <a:rPr lang="fr-FR" dirty="0" smtClean="0"/>
              <a:t> of the input table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6" y="1332988"/>
            <a:ext cx="8015129" cy="48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7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Univariate</a:t>
            </a:r>
            <a:r>
              <a:rPr lang="fr-FR" sz="2800" dirty="0" smtClean="0"/>
              <a:t> ANOVA </a:t>
            </a:r>
            <a:r>
              <a:rPr lang="fr-FR" sz="2800" dirty="0" err="1" smtClean="0"/>
              <a:t>Rep</a:t>
            </a:r>
            <a:r>
              <a:rPr lang="fr-FR" sz="2800" dirty="0" smtClean="0"/>
              <a:t>. </a:t>
            </a:r>
            <a:r>
              <a:rPr lang="fr-FR" sz="2800" dirty="0" err="1" smtClean="0"/>
              <a:t>Measures</a:t>
            </a:r>
            <a:r>
              <a:rPr lang="fr-FR" sz="2800" dirty="0" smtClean="0"/>
              <a:t>. 1000 simulations</a:t>
            </a: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1038757"/>
            <a:ext cx="8061100" cy="483666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74905" y="6342885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 err="1" smtClean="0">
                <a:solidFill>
                  <a:srgbClr val="0070C0"/>
                </a:solidFill>
              </a:rPr>
              <a:t>histogram</a:t>
            </a:r>
            <a:r>
              <a:rPr lang="fr-FR" dirty="0" smtClean="0">
                <a:solidFill>
                  <a:srgbClr val="0070C0"/>
                </a:solidFill>
              </a:rPr>
              <a:t> of p-values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uniform</a:t>
            </a:r>
            <a:r>
              <a:rPr lang="fr-FR" dirty="0" smtClean="0">
                <a:solidFill>
                  <a:srgbClr val="0070C0"/>
                </a:solidFill>
              </a:rPr>
              <a:t>, as </a:t>
            </a:r>
            <a:r>
              <a:rPr lang="fr-FR" dirty="0" err="1" smtClean="0">
                <a:solidFill>
                  <a:srgbClr val="0070C0"/>
                </a:solidFill>
              </a:rPr>
              <a:t>expected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under</a:t>
            </a:r>
            <a:r>
              <a:rPr lang="fr-FR" dirty="0" smtClean="0">
                <a:solidFill>
                  <a:srgbClr val="0070C0"/>
                </a:solidFill>
              </a:rPr>
              <a:t> H0, </a:t>
            </a:r>
            <a:r>
              <a:rPr lang="fr-FR" dirty="0" err="1" smtClean="0">
                <a:solidFill>
                  <a:srgbClr val="0070C0"/>
                </a:solidFill>
              </a:rPr>
              <a:t>regardless</a:t>
            </a:r>
            <a:r>
              <a:rPr lang="fr-FR" dirty="0" smtClean="0">
                <a:solidFill>
                  <a:srgbClr val="0070C0"/>
                </a:solidFill>
              </a:rPr>
              <a:t> the </a:t>
            </a:r>
            <a:r>
              <a:rPr lang="fr-FR" dirty="0" err="1" smtClean="0">
                <a:solidFill>
                  <a:srgbClr val="0070C0"/>
                </a:solidFill>
              </a:rPr>
              <a:t>number</a:t>
            </a:r>
            <a:r>
              <a:rPr lang="fr-FR" dirty="0" smtClean="0">
                <a:solidFill>
                  <a:srgbClr val="0070C0"/>
                </a:solidFill>
              </a:rPr>
              <a:t> of observations (N) 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8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Univariate</a:t>
            </a:r>
            <a:r>
              <a:rPr lang="fr-FR" sz="2800" dirty="0" smtClean="0"/>
              <a:t> ANOVA </a:t>
            </a:r>
            <a:r>
              <a:rPr lang="fr-FR" sz="2800" dirty="0" err="1" smtClean="0"/>
              <a:t>Ind</a:t>
            </a:r>
            <a:r>
              <a:rPr lang="fr-FR" sz="2800" dirty="0" smtClean="0"/>
              <a:t>. </a:t>
            </a:r>
            <a:r>
              <a:rPr lang="fr-FR" sz="2800" dirty="0" err="1" smtClean="0"/>
              <a:t>Samples</a:t>
            </a:r>
            <a:r>
              <a:rPr lang="fr-FR" sz="2800" dirty="0" smtClean="0"/>
              <a:t>. 1000 simulations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292608" y="6222750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p-p plot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close to a 45° line</a:t>
            </a:r>
            <a:r>
              <a:rPr lang="fr-FR" dirty="0">
                <a:solidFill>
                  <a:srgbClr val="0070C0"/>
                </a:solidFill>
              </a:rPr>
              <a:t>, </a:t>
            </a:r>
            <a:r>
              <a:rPr lang="fr-FR" dirty="0" smtClean="0">
                <a:solidFill>
                  <a:srgbClr val="0070C0"/>
                </a:solidFill>
              </a:rPr>
              <a:t>as </a:t>
            </a:r>
            <a:r>
              <a:rPr lang="fr-FR" dirty="0" err="1" smtClean="0">
                <a:solidFill>
                  <a:srgbClr val="0070C0"/>
                </a:solidFill>
              </a:rPr>
              <a:t>expected</a:t>
            </a:r>
            <a:r>
              <a:rPr lang="fr-FR" dirty="0" smtClean="0">
                <a:solidFill>
                  <a:srgbClr val="0070C0"/>
                </a:solidFill>
              </a:rPr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regardless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the </a:t>
            </a:r>
            <a:r>
              <a:rPr lang="fr-FR" dirty="0" err="1">
                <a:solidFill>
                  <a:srgbClr val="0070C0"/>
                </a:solidFill>
              </a:rPr>
              <a:t>number</a:t>
            </a:r>
            <a:r>
              <a:rPr lang="fr-FR" dirty="0">
                <a:solidFill>
                  <a:srgbClr val="0070C0"/>
                </a:solidFill>
              </a:rPr>
              <a:t> of observations (N) 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22" y="1277438"/>
            <a:ext cx="7366156" cy="44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1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Cochran</a:t>
            </a:r>
            <a:r>
              <a:rPr lang="fr-FR" sz="2800" dirty="0" smtClean="0"/>
              <a:t> Q . 1000 simulations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74905" y="6342885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 err="1" smtClean="0">
                <a:solidFill>
                  <a:srgbClr val="0070C0"/>
                </a:solidFill>
              </a:rPr>
              <a:t>histogram</a:t>
            </a:r>
            <a:r>
              <a:rPr lang="fr-FR" dirty="0" smtClean="0">
                <a:solidFill>
                  <a:srgbClr val="0070C0"/>
                </a:solidFill>
              </a:rPr>
              <a:t> of p-values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not </a:t>
            </a:r>
            <a:r>
              <a:rPr lang="fr-FR" dirty="0" err="1" smtClean="0">
                <a:solidFill>
                  <a:srgbClr val="0070C0"/>
                </a:solidFill>
              </a:rPr>
              <a:t>uniform</a:t>
            </a:r>
            <a:r>
              <a:rPr lang="fr-FR" dirty="0" smtClean="0">
                <a:solidFill>
                  <a:srgbClr val="0070C0"/>
                </a:solidFill>
              </a:rPr>
              <a:t>. The 1.0 value </a:t>
            </a:r>
            <a:r>
              <a:rPr lang="fr-FR" dirty="0" err="1" smtClean="0">
                <a:solidFill>
                  <a:srgbClr val="0070C0"/>
                </a:solidFill>
              </a:rPr>
              <a:t>dominates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 rot="16200000">
            <a:off x="-427313" y="3151632"/>
            <a:ext cx="283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columns</a:t>
            </a:r>
            <a:r>
              <a:rPr lang="fr-FR" dirty="0" smtClean="0"/>
              <a:t> of the input table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38" y="1271840"/>
            <a:ext cx="7679586" cy="46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4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Chi-Square . 1000 simulations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74905" y="6342885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p-p plot shows </a:t>
            </a:r>
            <a:r>
              <a:rPr lang="fr-FR" dirty="0" err="1" smtClean="0">
                <a:solidFill>
                  <a:srgbClr val="0070C0"/>
                </a:solidFill>
              </a:rPr>
              <a:t>approaches</a:t>
            </a:r>
            <a:r>
              <a:rPr lang="fr-FR" dirty="0" smtClean="0">
                <a:solidFill>
                  <a:srgbClr val="0070C0"/>
                </a:solidFill>
              </a:rPr>
              <a:t> the </a:t>
            </a:r>
            <a:r>
              <a:rPr lang="fr-FR" dirty="0" err="1" smtClean="0">
                <a:solidFill>
                  <a:srgbClr val="0070C0"/>
                </a:solidFill>
              </a:rPr>
              <a:t>expected</a:t>
            </a:r>
            <a:r>
              <a:rPr lang="fr-FR" dirty="0" smtClean="0">
                <a:solidFill>
                  <a:srgbClr val="0070C0"/>
                </a:solidFill>
              </a:rPr>
              <a:t> for as N </a:t>
            </a:r>
            <a:r>
              <a:rPr lang="fr-FR" dirty="0" err="1" smtClean="0">
                <a:solidFill>
                  <a:srgbClr val="0070C0"/>
                </a:solidFill>
              </a:rPr>
              <a:t>grows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01" y="1087874"/>
            <a:ext cx="8198260" cy="491895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 rot="16200000">
            <a:off x="-427313" y="3151632"/>
            <a:ext cx="283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columns</a:t>
            </a:r>
            <a:r>
              <a:rPr lang="fr-FR" dirty="0" smtClean="0"/>
              <a:t> of the input 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64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Univariate</a:t>
            </a:r>
            <a:r>
              <a:rPr lang="fr-FR" sz="2800" dirty="0" smtClean="0"/>
              <a:t> one-</a:t>
            </a:r>
            <a:r>
              <a:rPr lang="fr-FR" sz="2800" dirty="0" err="1" smtClean="0"/>
              <a:t>sample</a:t>
            </a:r>
            <a:r>
              <a:rPr lang="fr-FR" sz="2800" dirty="0" smtClean="0"/>
              <a:t> t-test. 1000 simulations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74905" y="6342885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 err="1" smtClean="0">
                <a:solidFill>
                  <a:srgbClr val="0070C0"/>
                </a:solidFill>
              </a:rPr>
              <a:t>histogram</a:t>
            </a:r>
            <a:r>
              <a:rPr lang="fr-FR" dirty="0" smtClean="0">
                <a:solidFill>
                  <a:srgbClr val="0070C0"/>
                </a:solidFill>
              </a:rPr>
              <a:t> of p-values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uniform</a:t>
            </a:r>
            <a:r>
              <a:rPr lang="fr-FR" dirty="0" smtClean="0">
                <a:solidFill>
                  <a:srgbClr val="0070C0"/>
                </a:solidFill>
              </a:rPr>
              <a:t>, as </a:t>
            </a:r>
            <a:r>
              <a:rPr lang="fr-FR" dirty="0" err="1" smtClean="0">
                <a:solidFill>
                  <a:srgbClr val="0070C0"/>
                </a:solidFill>
              </a:rPr>
              <a:t>expected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under</a:t>
            </a:r>
            <a:r>
              <a:rPr lang="fr-FR" dirty="0" smtClean="0">
                <a:solidFill>
                  <a:srgbClr val="0070C0"/>
                </a:solidFill>
              </a:rPr>
              <a:t> H0, </a:t>
            </a:r>
            <a:r>
              <a:rPr lang="fr-FR" dirty="0" err="1" smtClean="0">
                <a:solidFill>
                  <a:srgbClr val="0070C0"/>
                </a:solidFill>
              </a:rPr>
              <a:t>regardless</a:t>
            </a:r>
            <a:r>
              <a:rPr lang="fr-FR" dirty="0" smtClean="0">
                <a:solidFill>
                  <a:srgbClr val="0070C0"/>
                </a:solidFill>
              </a:rPr>
              <a:t> the </a:t>
            </a:r>
            <a:r>
              <a:rPr lang="fr-FR" dirty="0" err="1" smtClean="0">
                <a:solidFill>
                  <a:srgbClr val="0070C0"/>
                </a:solidFill>
              </a:rPr>
              <a:t>number</a:t>
            </a:r>
            <a:r>
              <a:rPr lang="fr-FR" dirty="0" smtClean="0">
                <a:solidFill>
                  <a:srgbClr val="0070C0"/>
                </a:solidFill>
              </a:rPr>
              <a:t> of observations (N) 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88" y="1080821"/>
            <a:ext cx="8006236" cy="48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7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Univariate</a:t>
            </a:r>
            <a:r>
              <a:rPr lang="fr-FR" sz="2800" dirty="0"/>
              <a:t> one-</a:t>
            </a:r>
            <a:r>
              <a:rPr lang="fr-FR" sz="2800" dirty="0" err="1"/>
              <a:t>sample</a:t>
            </a:r>
            <a:r>
              <a:rPr lang="fr-FR" sz="2800" dirty="0"/>
              <a:t> t-test. 1000 </a:t>
            </a:r>
            <a:r>
              <a:rPr lang="fr-FR" sz="2800" dirty="0" smtClean="0"/>
              <a:t>simulations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292608" y="6222750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p-p plot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close to a 45° line</a:t>
            </a:r>
            <a:r>
              <a:rPr lang="fr-FR" dirty="0">
                <a:solidFill>
                  <a:srgbClr val="0070C0"/>
                </a:solidFill>
              </a:rPr>
              <a:t>, </a:t>
            </a:r>
            <a:r>
              <a:rPr lang="fr-FR" dirty="0" smtClean="0">
                <a:solidFill>
                  <a:srgbClr val="0070C0"/>
                </a:solidFill>
              </a:rPr>
              <a:t>as </a:t>
            </a:r>
            <a:r>
              <a:rPr lang="fr-FR" dirty="0" err="1" smtClean="0">
                <a:solidFill>
                  <a:srgbClr val="0070C0"/>
                </a:solidFill>
              </a:rPr>
              <a:t>expected</a:t>
            </a:r>
            <a:r>
              <a:rPr lang="fr-FR" dirty="0" smtClean="0">
                <a:solidFill>
                  <a:srgbClr val="0070C0"/>
                </a:solidFill>
              </a:rPr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regardless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the </a:t>
            </a:r>
            <a:r>
              <a:rPr lang="fr-FR" dirty="0" err="1">
                <a:solidFill>
                  <a:srgbClr val="0070C0"/>
                </a:solidFill>
              </a:rPr>
              <a:t>number</a:t>
            </a:r>
            <a:r>
              <a:rPr lang="fr-FR" dirty="0">
                <a:solidFill>
                  <a:srgbClr val="0070C0"/>
                </a:solidFill>
              </a:rPr>
              <a:t> of observations (N) 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6" y="1281989"/>
            <a:ext cx="7777636" cy="46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54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Univariate</a:t>
            </a:r>
            <a:r>
              <a:rPr lang="fr-FR" sz="2800" dirty="0" smtClean="0"/>
              <a:t> </a:t>
            </a:r>
            <a:r>
              <a:rPr lang="fr-FR" sz="2800" dirty="0" err="1" smtClean="0"/>
              <a:t>sign</a:t>
            </a:r>
            <a:r>
              <a:rPr lang="fr-FR" sz="2800" dirty="0" smtClean="0"/>
              <a:t> test. 1000 simulations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74905" y="6342885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 err="1" smtClean="0">
                <a:solidFill>
                  <a:srgbClr val="0070C0"/>
                </a:solidFill>
              </a:rPr>
              <a:t>histogram</a:t>
            </a:r>
            <a:r>
              <a:rPr lang="fr-FR" dirty="0" smtClean="0">
                <a:solidFill>
                  <a:srgbClr val="0070C0"/>
                </a:solidFill>
              </a:rPr>
              <a:t> of p-values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not </a:t>
            </a:r>
            <a:r>
              <a:rPr lang="fr-FR" dirty="0" err="1" smtClean="0">
                <a:solidFill>
                  <a:srgbClr val="0070C0"/>
                </a:solidFill>
              </a:rPr>
              <a:t>uniform</a:t>
            </a:r>
            <a:r>
              <a:rPr lang="fr-FR" dirty="0" smtClean="0">
                <a:solidFill>
                  <a:srgbClr val="0070C0"/>
                </a:solidFill>
              </a:rPr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regardless</a:t>
            </a:r>
            <a:r>
              <a:rPr lang="fr-FR" dirty="0" smtClean="0">
                <a:solidFill>
                  <a:srgbClr val="0070C0"/>
                </a:solidFill>
              </a:rPr>
              <a:t> the </a:t>
            </a:r>
            <a:r>
              <a:rPr lang="fr-FR" dirty="0" err="1" smtClean="0">
                <a:solidFill>
                  <a:srgbClr val="0070C0"/>
                </a:solidFill>
              </a:rPr>
              <a:t>number</a:t>
            </a:r>
            <a:r>
              <a:rPr lang="fr-FR" dirty="0" smtClean="0">
                <a:solidFill>
                  <a:srgbClr val="0070C0"/>
                </a:solidFill>
              </a:rPr>
              <a:t> of observations (N) 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82" y="1227125"/>
            <a:ext cx="8006236" cy="48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9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Univariate</a:t>
            </a:r>
            <a:r>
              <a:rPr lang="fr-FR" sz="2800" dirty="0"/>
              <a:t> </a:t>
            </a:r>
            <a:r>
              <a:rPr lang="fr-FR" sz="2800" dirty="0" err="1" smtClean="0"/>
              <a:t>sign</a:t>
            </a:r>
            <a:r>
              <a:rPr lang="fr-FR" sz="2800" dirty="0" smtClean="0"/>
              <a:t> test</a:t>
            </a:r>
            <a:r>
              <a:rPr lang="fr-FR" sz="2800" dirty="0"/>
              <a:t>. 1000 </a:t>
            </a:r>
            <a:r>
              <a:rPr lang="fr-FR" sz="2800" dirty="0" smtClean="0"/>
              <a:t>simulations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292608" y="6286899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p-p plot </a:t>
            </a:r>
            <a:r>
              <a:rPr lang="fr-FR" dirty="0" err="1" smtClean="0">
                <a:solidFill>
                  <a:srgbClr val="0070C0"/>
                </a:solidFill>
              </a:rPr>
              <a:t>approaches</a:t>
            </a:r>
            <a:r>
              <a:rPr lang="fr-FR" dirty="0" smtClean="0">
                <a:solidFill>
                  <a:srgbClr val="0070C0"/>
                </a:solidFill>
              </a:rPr>
              <a:t> the 45° line as N </a:t>
            </a:r>
            <a:r>
              <a:rPr lang="fr-FR" dirty="0" err="1" smtClean="0">
                <a:solidFill>
                  <a:srgbClr val="0070C0"/>
                </a:solidFill>
              </a:rPr>
              <a:t>grows</a:t>
            </a:r>
            <a:r>
              <a:rPr lang="fr-FR" dirty="0" smtClean="0">
                <a:solidFill>
                  <a:srgbClr val="0070C0"/>
                </a:solidFill>
              </a:rPr>
              <a:t>  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571101"/>
            <a:ext cx="9526329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8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Multiple </a:t>
            </a:r>
            <a:r>
              <a:rPr lang="fr-FR" b="1" dirty="0" err="1" smtClean="0"/>
              <a:t>Comparison</a:t>
            </a:r>
            <a:r>
              <a:rPr lang="fr-FR" b="1" dirty="0" smtClean="0"/>
              <a:t> Tests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4295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Univariate</a:t>
            </a:r>
            <a:r>
              <a:rPr lang="fr-FR" b="1" dirty="0" smtClean="0"/>
              <a:t> Tests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085750" y="2898648"/>
            <a:ext cx="100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Gaussian</a:t>
            </a:r>
            <a:r>
              <a:rPr lang="fr-FR" dirty="0" smtClean="0"/>
              <a:t> 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H0 for </a:t>
            </a:r>
            <a:r>
              <a:rPr lang="fr-FR" dirty="0" err="1" smtClean="0"/>
              <a:t>many</a:t>
            </a:r>
            <a:r>
              <a:rPr lang="fr-FR" dirty="0" smtClean="0"/>
              <a:t> simulations and the </a:t>
            </a:r>
            <a:r>
              <a:rPr lang="fr-FR" dirty="0" err="1" smtClean="0"/>
              <a:t>observed</a:t>
            </a:r>
            <a:r>
              <a:rPr lang="fr-FR" dirty="0" smtClean="0"/>
              <a:t> p-value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recorded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3484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24" y="1304278"/>
            <a:ext cx="7123575" cy="47490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08176" y="384048"/>
            <a:ext cx="1059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simulations </a:t>
            </a:r>
            <a:r>
              <a:rPr lang="fr-FR" dirty="0" err="1" smtClean="0"/>
              <a:t>generating</a:t>
            </a:r>
            <a:r>
              <a:rPr lang="fr-FR" dirty="0" smtClean="0"/>
              <a:t>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Gaussian</a:t>
            </a:r>
            <a:r>
              <a:rPr lang="fr-FR" dirty="0" smtClean="0"/>
              <a:t> data. </a:t>
            </a:r>
            <a:r>
              <a:rPr lang="fr-FR" dirty="0" err="1" smtClean="0"/>
              <a:t>Various</a:t>
            </a:r>
            <a:r>
              <a:rPr lang="fr-FR" dirty="0" smtClean="0"/>
              <a:t> settings for the </a:t>
            </a:r>
            <a:r>
              <a:rPr lang="fr-FR" dirty="0" err="1" smtClean="0"/>
              <a:t>number</a:t>
            </a:r>
            <a:r>
              <a:rPr lang="fr-FR" dirty="0" smtClean="0"/>
              <a:t> of observations in </a:t>
            </a:r>
            <a:r>
              <a:rPr lang="fr-FR" dirty="0" err="1" smtClean="0"/>
              <a:t>each</a:t>
            </a:r>
            <a:r>
              <a:rPr lang="fr-FR" dirty="0" smtClean="0"/>
              <a:t> 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89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Univariate</a:t>
            </a:r>
            <a:r>
              <a:rPr lang="fr-FR" sz="2800" dirty="0" smtClean="0"/>
              <a:t> </a:t>
            </a:r>
            <a:r>
              <a:rPr lang="fr-FR" sz="2800" dirty="0" err="1" smtClean="0"/>
              <a:t>correlation</a:t>
            </a:r>
            <a:r>
              <a:rPr lang="fr-FR" sz="2800" dirty="0" smtClean="0"/>
              <a:t> test. 5000 simulations</a:t>
            </a:r>
            <a:endParaRPr lang="fr-FR" sz="2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74905" y="6342885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 err="1" smtClean="0">
                <a:solidFill>
                  <a:srgbClr val="0070C0"/>
                </a:solidFill>
              </a:rPr>
              <a:t>histogram</a:t>
            </a:r>
            <a:r>
              <a:rPr lang="fr-FR" dirty="0" smtClean="0">
                <a:solidFill>
                  <a:srgbClr val="0070C0"/>
                </a:solidFill>
              </a:rPr>
              <a:t> of p-values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uniform</a:t>
            </a:r>
            <a:r>
              <a:rPr lang="fr-FR" dirty="0" smtClean="0">
                <a:solidFill>
                  <a:srgbClr val="0070C0"/>
                </a:solidFill>
              </a:rPr>
              <a:t>, as </a:t>
            </a:r>
            <a:r>
              <a:rPr lang="fr-FR" dirty="0" err="1" smtClean="0">
                <a:solidFill>
                  <a:srgbClr val="0070C0"/>
                </a:solidFill>
              </a:rPr>
              <a:t>expected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under</a:t>
            </a:r>
            <a:r>
              <a:rPr lang="fr-FR" dirty="0" smtClean="0">
                <a:solidFill>
                  <a:srgbClr val="0070C0"/>
                </a:solidFill>
              </a:rPr>
              <a:t> H0, </a:t>
            </a:r>
            <a:r>
              <a:rPr lang="fr-FR" dirty="0" err="1" smtClean="0">
                <a:solidFill>
                  <a:srgbClr val="0070C0"/>
                </a:solidFill>
              </a:rPr>
              <a:t>regardless</a:t>
            </a:r>
            <a:r>
              <a:rPr lang="fr-FR" dirty="0" smtClean="0">
                <a:solidFill>
                  <a:srgbClr val="0070C0"/>
                </a:solidFill>
              </a:rPr>
              <a:t> the </a:t>
            </a:r>
            <a:r>
              <a:rPr lang="fr-FR" dirty="0" err="1" smtClean="0">
                <a:solidFill>
                  <a:srgbClr val="0070C0"/>
                </a:solidFill>
              </a:rPr>
              <a:t>number</a:t>
            </a:r>
            <a:r>
              <a:rPr lang="fr-FR" dirty="0" smtClean="0">
                <a:solidFill>
                  <a:srgbClr val="0070C0"/>
                </a:solidFill>
              </a:rPr>
              <a:t> of observations (N) 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26" y="1219548"/>
            <a:ext cx="7759348" cy="46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1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Univariate</a:t>
            </a:r>
            <a:r>
              <a:rPr lang="fr-FR" sz="2800" dirty="0" smtClean="0"/>
              <a:t> </a:t>
            </a:r>
            <a:r>
              <a:rPr lang="fr-FR" sz="2800" dirty="0" err="1" smtClean="0"/>
              <a:t>correlation</a:t>
            </a:r>
            <a:r>
              <a:rPr lang="fr-FR" sz="2800" dirty="0" smtClean="0"/>
              <a:t> test. 1000 simulations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292608" y="6222750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p-p plot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close to a 45° line</a:t>
            </a:r>
            <a:r>
              <a:rPr lang="fr-FR" dirty="0">
                <a:solidFill>
                  <a:srgbClr val="0070C0"/>
                </a:solidFill>
              </a:rPr>
              <a:t>, </a:t>
            </a:r>
            <a:r>
              <a:rPr lang="fr-FR" dirty="0" smtClean="0">
                <a:solidFill>
                  <a:srgbClr val="0070C0"/>
                </a:solidFill>
              </a:rPr>
              <a:t>as </a:t>
            </a:r>
            <a:r>
              <a:rPr lang="fr-FR" dirty="0" err="1" smtClean="0">
                <a:solidFill>
                  <a:srgbClr val="0070C0"/>
                </a:solidFill>
              </a:rPr>
              <a:t>expected</a:t>
            </a:r>
            <a:r>
              <a:rPr lang="fr-FR" dirty="0" smtClean="0">
                <a:solidFill>
                  <a:srgbClr val="0070C0"/>
                </a:solidFill>
              </a:rPr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regardless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the </a:t>
            </a:r>
            <a:r>
              <a:rPr lang="fr-FR" dirty="0" err="1">
                <a:solidFill>
                  <a:srgbClr val="0070C0"/>
                </a:solidFill>
              </a:rPr>
              <a:t>number</a:t>
            </a:r>
            <a:r>
              <a:rPr lang="fr-FR" dirty="0">
                <a:solidFill>
                  <a:srgbClr val="0070C0"/>
                </a:solidFill>
              </a:rPr>
              <a:t> of observations (N) 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09" y="1247240"/>
            <a:ext cx="7644384" cy="458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7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Univariate</a:t>
            </a:r>
            <a:r>
              <a:rPr lang="fr-FR" sz="2800" dirty="0" smtClean="0"/>
              <a:t> ANOVA </a:t>
            </a:r>
            <a:r>
              <a:rPr lang="fr-FR" sz="2800" dirty="0" err="1" smtClean="0"/>
              <a:t>Ind</a:t>
            </a:r>
            <a:r>
              <a:rPr lang="fr-FR" sz="2800" dirty="0" smtClean="0"/>
              <a:t>. </a:t>
            </a:r>
            <a:r>
              <a:rPr lang="fr-FR" sz="2800" dirty="0" err="1" smtClean="0"/>
              <a:t>Samples</a:t>
            </a:r>
            <a:r>
              <a:rPr lang="fr-FR" sz="2800" dirty="0" smtClean="0"/>
              <a:t>. 1000 simulations</a:t>
            </a: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1038757"/>
            <a:ext cx="8061100" cy="483666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74905" y="6342885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 err="1" smtClean="0">
                <a:solidFill>
                  <a:srgbClr val="0070C0"/>
                </a:solidFill>
              </a:rPr>
              <a:t>histogram</a:t>
            </a:r>
            <a:r>
              <a:rPr lang="fr-FR" dirty="0" smtClean="0">
                <a:solidFill>
                  <a:srgbClr val="0070C0"/>
                </a:solidFill>
              </a:rPr>
              <a:t> of p-values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uniform</a:t>
            </a:r>
            <a:r>
              <a:rPr lang="fr-FR" dirty="0" smtClean="0">
                <a:solidFill>
                  <a:srgbClr val="0070C0"/>
                </a:solidFill>
              </a:rPr>
              <a:t>, as </a:t>
            </a:r>
            <a:r>
              <a:rPr lang="fr-FR" dirty="0" err="1" smtClean="0">
                <a:solidFill>
                  <a:srgbClr val="0070C0"/>
                </a:solidFill>
              </a:rPr>
              <a:t>expected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under</a:t>
            </a:r>
            <a:r>
              <a:rPr lang="fr-FR" dirty="0" smtClean="0">
                <a:solidFill>
                  <a:srgbClr val="0070C0"/>
                </a:solidFill>
              </a:rPr>
              <a:t> H0, </a:t>
            </a:r>
            <a:r>
              <a:rPr lang="fr-FR" dirty="0" err="1" smtClean="0">
                <a:solidFill>
                  <a:srgbClr val="0070C0"/>
                </a:solidFill>
              </a:rPr>
              <a:t>regardless</a:t>
            </a:r>
            <a:r>
              <a:rPr lang="fr-FR" dirty="0" smtClean="0">
                <a:solidFill>
                  <a:srgbClr val="0070C0"/>
                </a:solidFill>
              </a:rPr>
              <a:t> the </a:t>
            </a:r>
            <a:r>
              <a:rPr lang="fr-FR" dirty="0" err="1" smtClean="0">
                <a:solidFill>
                  <a:srgbClr val="0070C0"/>
                </a:solidFill>
              </a:rPr>
              <a:t>number</a:t>
            </a:r>
            <a:r>
              <a:rPr lang="fr-FR" dirty="0" smtClean="0">
                <a:solidFill>
                  <a:srgbClr val="0070C0"/>
                </a:solidFill>
              </a:rPr>
              <a:t> of observations (N) 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2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Univariate</a:t>
            </a:r>
            <a:r>
              <a:rPr lang="fr-FR" sz="2800" dirty="0" smtClean="0"/>
              <a:t> ANOVA </a:t>
            </a:r>
            <a:r>
              <a:rPr lang="fr-FR" sz="2800" dirty="0" err="1" smtClean="0"/>
              <a:t>Ind</a:t>
            </a:r>
            <a:r>
              <a:rPr lang="fr-FR" sz="2800" dirty="0" smtClean="0"/>
              <a:t>. </a:t>
            </a:r>
            <a:r>
              <a:rPr lang="fr-FR" sz="2800" dirty="0" err="1" smtClean="0"/>
              <a:t>Samples</a:t>
            </a:r>
            <a:r>
              <a:rPr lang="fr-FR" sz="2800" dirty="0" smtClean="0"/>
              <a:t>. 1000 simulations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2" y="1216151"/>
            <a:ext cx="8024524" cy="481471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2608" y="6222750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p-p plot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close to a 45° line</a:t>
            </a:r>
            <a:r>
              <a:rPr lang="fr-FR" dirty="0">
                <a:solidFill>
                  <a:srgbClr val="0070C0"/>
                </a:solidFill>
              </a:rPr>
              <a:t>, </a:t>
            </a:r>
            <a:r>
              <a:rPr lang="fr-FR" dirty="0" smtClean="0">
                <a:solidFill>
                  <a:srgbClr val="0070C0"/>
                </a:solidFill>
              </a:rPr>
              <a:t>as </a:t>
            </a:r>
            <a:r>
              <a:rPr lang="fr-FR" dirty="0" err="1" smtClean="0">
                <a:solidFill>
                  <a:srgbClr val="0070C0"/>
                </a:solidFill>
              </a:rPr>
              <a:t>expected</a:t>
            </a:r>
            <a:r>
              <a:rPr lang="fr-FR" dirty="0" smtClean="0">
                <a:solidFill>
                  <a:srgbClr val="0070C0"/>
                </a:solidFill>
              </a:rPr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regardless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the </a:t>
            </a:r>
            <a:r>
              <a:rPr lang="fr-FR" dirty="0" err="1">
                <a:solidFill>
                  <a:srgbClr val="0070C0"/>
                </a:solidFill>
              </a:rPr>
              <a:t>number</a:t>
            </a:r>
            <a:r>
              <a:rPr lang="fr-FR" dirty="0">
                <a:solidFill>
                  <a:srgbClr val="0070C0"/>
                </a:solidFill>
              </a:rPr>
              <a:t> of observations (N)  </a:t>
            </a:r>
          </a:p>
        </p:txBody>
      </p:sp>
    </p:spTree>
    <p:extLst>
      <p:ext uri="{BB962C8B-B14F-4D97-AF65-F5344CB8AC3E}">
        <p14:creationId xmlns:p14="http://schemas.microsoft.com/office/powerpoint/2010/main" val="18819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Univariate</a:t>
            </a:r>
            <a:r>
              <a:rPr lang="fr-FR" sz="2800" dirty="0" smtClean="0"/>
              <a:t> t-test </a:t>
            </a:r>
            <a:r>
              <a:rPr lang="fr-FR" sz="2800" dirty="0" err="1" smtClean="0"/>
              <a:t>Ind</a:t>
            </a:r>
            <a:r>
              <a:rPr lang="fr-FR" sz="2800" dirty="0" smtClean="0"/>
              <a:t>. </a:t>
            </a:r>
            <a:r>
              <a:rPr lang="fr-FR" sz="2800" dirty="0" err="1" smtClean="0"/>
              <a:t>Samples</a:t>
            </a:r>
            <a:r>
              <a:rPr lang="fr-FR" sz="2800" dirty="0" smtClean="0"/>
              <a:t>. 1000 simulations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74905" y="6342885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 err="1" smtClean="0">
                <a:solidFill>
                  <a:srgbClr val="0070C0"/>
                </a:solidFill>
              </a:rPr>
              <a:t>histogram</a:t>
            </a:r>
            <a:r>
              <a:rPr lang="fr-FR" dirty="0" smtClean="0">
                <a:solidFill>
                  <a:srgbClr val="0070C0"/>
                </a:solidFill>
              </a:rPr>
              <a:t> of p-values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uniform</a:t>
            </a:r>
            <a:r>
              <a:rPr lang="fr-FR" dirty="0" smtClean="0">
                <a:solidFill>
                  <a:srgbClr val="0070C0"/>
                </a:solidFill>
              </a:rPr>
              <a:t>, as </a:t>
            </a:r>
            <a:r>
              <a:rPr lang="fr-FR" dirty="0" err="1" smtClean="0">
                <a:solidFill>
                  <a:srgbClr val="0070C0"/>
                </a:solidFill>
              </a:rPr>
              <a:t>expected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under</a:t>
            </a:r>
            <a:r>
              <a:rPr lang="fr-FR" dirty="0" smtClean="0">
                <a:solidFill>
                  <a:srgbClr val="0070C0"/>
                </a:solidFill>
              </a:rPr>
              <a:t> H0, </a:t>
            </a:r>
            <a:r>
              <a:rPr lang="fr-FR" dirty="0" err="1" smtClean="0">
                <a:solidFill>
                  <a:srgbClr val="0070C0"/>
                </a:solidFill>
              </a:rPr>
              <a:t>regardless</a:t>
            </a:r>
            <a:r>
              <a:rPr lang="fr-FR" dirty="0" smtClean="0">
                <a:solidFill>
                  <a:srgbClr val="0070C0"/>
                </a:solidFill>
              </a:rPr>
              <a:t> the </a:t>
            </a:r>
            <a:r>
              <a:rPr lang="fr-FR" dirty="0" err="1" smtClean="0">
                <a:solidFill>
                  <a:srgbClr val="0070C0"/>
                </a:solidFill>
              </a:rPr>
              <a:t>number</a:t>
            </a:r>
            <a:r>
              <a:rPr lang="fr-FR" dirty="0" smtClean="0">
                <a:solidFill>
                  <a:srgbClr val="0070C0"/>
                </a:solidFill>
              </a:rPr>
              <a:t> of observations (N) 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1044266"/>
            <a:ext cx="8143396" cy="48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0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Univariate</a:t>
            </a:r>
            <a:r>
              <a:rPr lang="fr-FR" sz="2800" dirty="0"/>
              <a:t> t-test </a:t>
            </a:r>
            <a:r>
              <a:rPr lang="fr-FR" sz="2800" dirty="0" err="1"/>
              <a:t>Ind</a:t>
            </a:r>
            <a:r>
              <a:rPr lang="fr-FR" sz="2800" dirty="0"/>
              <a:t>. </a:t>
            </a:r>
            <a:r>
              <a:rPr lang="fr-FR" sz="2800" dirty="0" err="1"/>
              <a:t>Samples</a:t>
            </a:r>
            <a:r>
              <a:rPr lang="fr-FR" sz="2800" dirty="0"/>
              <a:t>. 1000 </a:t>
            </a:r>
            <a:r>
              <a:rPr lang="fr-FR" sz="2800" dirty="0" smtClean="0"/>
              <a:t>simulations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292608" y="6222750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p-p plot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close to a 45° line</a:t>
            </a:r>
            <a:r>
              <a:rPr lang="fr-FR" dirty="0">
                <a:solidFill>
                  <a:srgbClr val="0070C0"/>
                </a:solidFill>
              </a:rPr>
              <a:t>, </a:t>
            </a:r>
            <a:r>
              <a:rPr lang="fr-FR" dirty="0" smtClean="0">
                <a:solidFill>
                  <a:srgbClr val="0070C0"/>
                </a:solidFill>
              </a:rPr>
              <a:t>as </a:t>
            </a:r>
            <a:r>
              <a:rPr lang="fr-FR" dirty="0" err="1" smtClean="0">
                <a:solidFill>
                  <a:srgbClr val="0070C0"/>
                </a:solidFill>
              </a:rPr>
              <a:t>expected</a:t>
            </a:r>
            <a:r>
              <a:rPr lang="fr-FR" dirty="0" smtClean="0">
                <a:solidFill>
                  <a:srgbClr val="0070C0"/>
                </a:solidFill>
              </a:rPr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regardless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the </a:t>
            </a:r>
            <a:r>
              <a:rPr lang="fr-FR" dirty="0" err="1">
                <a:solidFill>
                  <a:srgbClr val="0070C0"/>
                </a:solidFill>
              </a:rPr>
              <a:t>number</a:t>
            </a:r>
            <a:r>
              <a:rPr lang="fr-FR" dirty="0">
                <a:solidFill>
                  <a:srgbClr val="0070C0"/>
                </a:solidFill>
              </a:rPr>
              <a:t> of observations (N) 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78" y="1043351"/>
            <a:ext cx="8146444" cy="48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8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608" y="228600"/>
            <a:ext cx="1084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Chi-Square . 1000 simulations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74905" y="6342885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 err="1" smtClean="0">
                <a:solidFill>
                  <a:srgbClr val="0070C0"/>
                </a:solidFill>
              </a:rPr>
              <a:t>histogram</a:t>
            </a:r>
            <a:r>
              <a:rPr lang="fr-FR" dirty="0" smtClean="0">
                <a:solidFill>
                  <a:srgbClr val="0070C0"/>
                </a:solidFill>
              </a:rPr>
              <a:t> of p-values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not </a:t>
            </a:r>
            <a:r>
              <a:rPr lang="fr-FR" dirty="0" err="1" smtClean="0">
                <a:solidFill>
                  <a:srgbClr val="0070C0"/>
                </a:solidFill>
              </a:rPr>
              <a:t>uniform</a:t>
            </a:r>
            <a:r>
              <a:rPr lang="fr-FR" dirty="0" smtClean="0">
                <a:solidFill>
                  <a:srgbClr val="0070C0"/>
                </a:solidFill>
              </a:rPr>
              <a:t>. For more </a:t>
            </a:r>
            <a:r>
              <a:rPr lang="fr-FR" dirty="0" err="1" smtClean="0">
                <a:solidFill>
                  <a:srgbClr val="0070C0"/>
                </a:solidFill>
              </a:rPr>
              <a:t>than</a:t>
            </a:r>
            <a:r>
              <a:rPr lang="fr-FR" dirty="0" smtClean="0">
                <a:solidFill>
                  <a:srgbClr val="0070C0"/>
                </a:solidFill>
              </a:rPr>
              <a:t> 2 </a:t>
            </a:r>
            <a:r>
              <a:rPr lang="fr-FR" dirty="0" err="1" smtClean="0">
                <a:solidFill>
                  <a:srgbClr val="0070C0"/>
                </a:solidFill>
              </a:rPr>
              <a:t>columns</a:t>
            </a:r>
            <a:r>
              <a:rPr lang="fr-FR" dirty="0" smtClean="0">
                <a:solidFill>
                  <a:srgbClr val="0070C0"/>
                </a:solidFill>
              </a:rPr>
              <a:t>, a </a:t>
            </a:r>
            <a:r>
              <a:rPr lang="fr-FR" dirty="0" err="1" smtClean="0">
                <a:solidFill>
                  <a:srgbClr val="0070C0"/>
                </a:solidFill>
              </a:rPr>
              <a:t>systematic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bias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appears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6" y="1124711"/>
            <a:ext cx="8161684" cy="489701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 rot="16200000">
            <a:off x="-1536192" y="3145536"/>
            <a:ext cx="399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N=</a:t>
            </a:r>
            <a:r>
              <a:rPr lang="fr-FR" dirty="0" err="1" smtClean="0"/>
              <a:t>expected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of the input table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600065" y="19293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K=2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572633" y="442665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K=4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-981952" y="3151632"/>
            <a:ext cx="394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K=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columns</a:t>
            </a:r>
            <a:r>
              <a:rPr lang="fr-FR" dirty="0" smtClean="0"/>
              <a:t> of the input 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5047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476</Words>
  <Application>Microsoft Office PowerPoint</Application>
  <PresentationFormat>Grand écran</PresentationFormat>
  <Paragraphs>48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Control of the Type I error and FWE</vt:lpstr>
      <vt:lpstr>Univariate Tests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Multiple Comparison Tests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Congedo</dc:creator>
  <cp:lastModifiedBy>Marco Congedo</cp:lastModifiedBy>
  <cp:revision>32</cp:revision>
  <dcterms:created xsi:type="dcterms:W3CDTF">2024-06-03T18:34:44Z</dcterms:created>
  <dcterms:modified xsi:type="dcterms:W3CDTF">2024-06-27T17:33:43Z</dcterms:modified>
</cp:coreProperties>
</file>