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74" r:id="rId5"/>
    <p:sldId id="276" r:id="rId6"/>
    <p:sldId id="275" r:id="rId7"/>
    <p:sldId id="269" r:id="rId8"/>
    <p:sldId id="281" r:id="rId9"/>
    <p:sldId id="277" r:id="rId10"/>
    <p:sldId id="278" r:id="rId11"/>
    <p:sldId id="282" r:id="rId12"/>
    <p:sldId id="279" r:id="rId13"/>
    <p:sldId id="28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4D4D4D"/>
    <a:srgbClr val="F9F9F9"/>
    <a:srgbClr val="F8F8F8"/>
    <a:srgbClr val="FFC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1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13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2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9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17B2-6B33-42E2-BEEA-A8A3471A63A8}" type="datetimeFigureOut">
              <a:rPr lang="fr-FR" smtClean="0"/>
              <a:t>30/06/2024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Power </a:t>
            </a:r>
            <a:r>
              <a:rPr lang="fr-FR" b="1" dirty="0" err="1" smtClean="0"/>
              <a:t>Analysis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434840" y="3044952"/>
            <a:ext cx="3067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FFC305"/>
                </a:solidFill>
              </a:rPr>
              <a:t>PermutationTests.jl</a:t>
            </a:r>
            <a:endParaRPr lang="fr-FR" sz="2800" b="1" dirty="0">
              <a:solidFill>
                <a:srgbClr val="FFC3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4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fr-FR" sz="3600" dirty="0"/>
              <a:t>Correlation tests, 100 simulations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056" y="1531879"/>
            <a:ext cx="6526530" cy="423226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88732" y="6038468"/>
            <a:ext cx="1141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permutation max-r test is always more powerful or as powerful as the </a:t>
            </a:r>
            <a:r>
              <a:rPr lang="fr-FR" dirty="0">
                <a:solidFill>
                  <a:srgbClr val="0070C0"/>
                </a:solidFill>
              </a:rPr>
              <a:t>B</a:t>
            </a:r>
            <a:r>
              <a:rPr lang="fr-FR" dirty="0" smtClean="0">
                <a:solidFill>
                  <a:srgbClr val="0070C0"/>
                </a:solidFill>
              </a:rPr>
              <a:t>onferroni correction procedure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(for </a:t>
            </a:r>
            <a:r>
              <a:rPr lang="fr-FR" dirty="0" err="1" smtClean="0">
                <a:solidFill>
                  <a:srgbClr val="0070C0"/>
                </a:solidFill>
              </a:rPr>
              <a:t>each</a:t>
            </a:r>
            <a:r>
              <a:rPr lang="fr-FR" dirty="0" smtClean="0">
                <a:solidFill>
                  <a:srgbClr val="0070C0"/>
                </a:solidFill>
              </a:rPr>
              <a:t> simulation the </a:t>
            </a:r>
            <a:r>
              <a:rPr lang="fr-FR" dirty="0" err="1" smtClean="0">
                <a:solidFill>
                  <a:srgbClr val="0070C0"/>
                </a:solidFill>
              </a:rPr>
              <a:t>difference</a:t>
            </a:r>
            <a:r>
              <a:rPr lang="fr-FR" dirty="0" smtClean="0">
                <a:solidFill>
                  <a:srgbClr val="0070C0"/>
                </a:solidFill>
              </a:rPr>
              <a:t> of the rejection is always positive)</a:t>
            </a: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1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2032" y="1146108"/>
            <a:ext cx="723290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 smtClean="0"/>
              <a:t>Student’s t test for independent samples:</a:t>
            </a:r>
          </a:p>
          <a:p>
            <a:pPr algn="ctr"/>
            <a:endParaRPr lang="fr-FR" b="1" dirty="0"/>
          </a:p>
          <a:p>
            <a:pPr algn="ctr"/>
            <a:r>
              <a:rPr lang="fr-FR" dirty="0" err="1"/>
              <a:t>We</a:t>
            </a:r>
            <a:r>
              <a:rPr lang="fr-FR" dirty="0"/>
              <a:t> test the </a:t>
            </a:r>
            <a:r>
              <a:rPr lang="fr-FR" dirty="0" err="1" smtClean="0"/>
              <a:t>difference</a:t>
            </a:r>
            <a:r>
              <a:rPr lang="fr-FR" dirty="0" smtClean="0"/>
              <a:t> of </a:t>
            </a:r>
            <a:r>
              <a:rPr lang="fr-FR" dirty="0" err="1" smtClean="0"/>
              <a:t>means</a:t>
            </a:r>
            <a:r>
              <a:rPr lang="fr-FR" dirty="0" smtClean="0"/>
              <a:t> of M pairs of variable </a:t>
            </a:r>
            <a:r>
              <a:rPr lang="fr-FR" dirty="0"/>
              <a:t>variables </a:t>
            </a:r>
            <a:r>
              <a:rPr lang="fr-FR" dirty="0" smtClean="0"/>
              <a:t>(x, y).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Let X and Y </a:t>
            </a:r>
            <a:r>
              <a:rPr lang="fr-FR" dirty="0" err="1" smtClean="0"/>
              <a:t>be</a:t>
            </a:r>
            <a:r>
              <a:rPr lang="fr-FR" dirty="0" smtClean="0"/>
              <a:t> the collection of the M x and y variables, </a:t>
            </a:r>
            <a:r>
              <a:rPr lang="fr-FR" dirty="0" err="1" smtClean="0"/>
              <a:t>respectively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smtClean="0"/>
              <a:t>(M)-</a:t>
            </a:r>
            <a:r>
              <a:rPr lang="fr-FR" dirty="0" err="1" smtClean="0"/>
              <a:t>multivariate</a:t>
            </a:r>
            <a:r>
              <a:rPr lang="fr-FR" dirty="0" smtClean="0"/>
              <a:t> </a:t>
            </a:r>
            <a:r>
              <a:rPr lang="fr-FR" dirty="0" err="1"/>
              <a:t>Gaussian</a:t>
            </a:r>
            <a:r>
              <a:rPr lang="fr-FR" dirty="0"/>
              <a:t> data is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 smtClean="0"/>
              <a:t>independently</a:t>
            </a:r>
            <a:r>
              <a:rPr lang="fr-FR" dirty="0" smtClean="0"/>
              <a:t> for </a:t>
            </a:r>
            <a:r>
              <a:rPr lang="fr-FR" dirty="0" err="1" smtClean="0"/>
              <a:t>both</a:t>
            </a:r>
            <a:r>
              <a:rPr lang="fr-FR" dirty="0" smtClean="0"/>
              <a:t> X and Y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smtClean="0"/>
              <a:t>correlation </a:t>
            </a:r>
            <a:r>
              <a:rPr lang="fr-FR" dirty="0"/>
              <a:t>matrix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</a:t>
            </a:r>
            <a:r>
              <a:rPr lang="fr-FR" dirty="0" err="1"/>
              <a:t>expected</a:t>
            </a:r>
            <a:r>
              <a:rPr lang="fr-FR" dirty="0"/>
              <a:t> correlation </a:t>
            </a:r>
            <a:r>
              <a:rPr lang="el-GR" b="1" dirty="0" smtClean="0"/>
              <a:t>ρ</a:t>
            </a:r>
            <a:r>
              <a:rPr lang="fr-FR" dirty="0" smtClean="0"/>
              <a:t> among all M variables </a:t>
            </a:r>
            <a:r>
              <a:rPr lang="fr-FR" dirty="0"/>
              <a:t>= the value </a:t>
            </a:r>
            <a:r>
              <a:rPr lang="fr-FR" dirty="0" err="1"/>
              <a:t>yielding</a:t>
            </a:r>
            <a:r>
              <a:rPr lang="fr-FR" dirty="0"/>
              <a:t> a p-value of </a:t>
            </a:r>
            <a:r>
              <a:rPr lang="fr-FR" dirty="0" smtClean="0"/>
              <a:t>1, 0.1 </a:t>
            </a:r>
            <a:r>
              <a:rPr lang="fr-FR" dirty="0" smtClean="0"/>
              <a:t>and 0.01 (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smtClean="0"/>
              <a:t>sets of simulations) </a:t>
            </a:r>
            <a:r>
              <a:rPr lang="fr-FR" dirty="0"/>
              <a:t>by a </a:t>
            </a:r>
            <a:r>
              <a:rPr lang="fr-FR" dirty="0" err="1"/>
              <a:t>parametric</a:t>
            </a:r>
            <a:r>
              <a:rPr lang="fr-FR" dirty="0"/>
              <a:t> test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50% of the </a:t>
            </a:r>
            <a:r>
              <a:rPr lang="fr-FR" dirty="0" err="1" smtClean="0"/>
              <a:t>hypothesis</a:t>
            </a:r>
            <a:r>
              <a:rPr lang="fr-FR" dirty="0" smtClean="0"/>
              <a:t> are </a:t>
            </a:r>
            <a:r>
              <a:rPr lang="fr-FR" dirty="0" err="1" smtClean="0"/>
              <a:t>generated</a:t>
            </a:r>
            <a:r>
              <a:rPr lang="fr-FR" dirty="0" smtClean="0"/>
              <a:t>  under H0 and 50% under H1.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For the hypotheses </a:t>
            </a:r>
            <a:r>
              <a:rPr lang="fr-FR" dirty="0" err="1" smtClean="0"/>
              <a:t>generated</a:t>
            </a:r>
            <a:r>
              <a:rPr lang="fr-FR" dirty="0" smtClean="0"/>
              <a:t> under H1, the shift </a:t>
            </a:r>
            <a:r>
              <a:rPr lang="fr-FR" dirty="0" err="1" smtClean="0"/>
              <a:t>given</a:t>
            </a:r>
            <a:r>
              <a:rPr lang="fr-FR" dirty="0" smtClean="0"/>
              <a:t> to </a:t>
            </a:r>
            <a:r>
              <a:rPr lang="fr-FR" dirty="0" err="1" smtClean="0"/>
              <a:t>mean</a:t>
            </a:r>
            <a:r>
              <a:rPr lang="fr-FR" dirty="0" smtClean="0"/>
              <a:t> of the </a:t>
            </a:r>
            <a:r>
              <a:rPr lang="fr-FR" dirty="0"/>
              <a:t>y</a:t>
            </a:r>
            <a:r>
              <a:rPr lang="fr-FR" dirty="0" smtClean="0"/>
              <a:t> variable is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the p-value of a </a:t>
            </a:r>
            <a:r>
              <a:rPr lang="fr-FR" dirty="0" err="1" smtClean="0"/>
              <a:t>parameric</a:t>
            </a:r>
            <a:r>
              <a:rPr lang="fr-FR" dirty="0" smtClean="0"/>
              <a:t> t-test is </a:t>
            </a:r>
            <a:r>
              <a:rPr lang="fr-FR" dirty="0" err="1" smtClean="0"/>
              <a:t>expected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smtClean="0"/>
              <a:t>0.01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smtClean="0"/>
              <a:t>the </a:t>
            </a:r>
            <a:r>
              <a:rPr lang="fr-FR" dirty="0" err="1" smtClean="0"/>
              <a:t>chosen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72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76" y="3626277"/>
            <a:ext cx="6710670" cy="207869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324" y="2005836"/>
            <a:ext cx="6619284" cy="2504852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957072" y="79557"/>
            <a:ext cx="10515600" cy="7687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Student’s t tests for independent samples, 100 simulations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311211" y="5844115"/>
            <a:ext cx="11417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On the average of all simulations the permutation max-t test is always more powerful 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than the </a:t>
            </a:r>
            <a:r>
              <a:rPr lang="fr-FR" dirty="0">
                <a:solidFill>
                  <a:srgbClr val="0070C0"/>
                </a:solidFill>
              </a:rPr>
              <a:t>B</a:t>
            </a:r>
            <a:r>
              <a:rPr lang="fr-FR" dirty="0" smtClean="0">
                <a:solidFill>
                  <a:srgbClr val="0070C0"/>
                </a:solidFill>
              </a:rPr>
              <a:t>onferroni correction procedure</a:t>
            </a:r>
            <a:r>
              <a:rPr lang="fr-FR" dirty="0">
                <a:solidFill>
                  <a:srgbClr val="0070C0"/>
                </a:solidFill>
              </a:rPr>
              <a:t>. </a:t>
            </a:r>
            <a:endParaRPr lang="fr-FR" dirty="0" smtClean="0">
              <a:solidFill>
                <a:srgbClr val="0070C0"/>
              </a:solidFill>
            </a:endParaRP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>
                <a:solidFill>
                  <a:srgbClr val="0070C0"/>
                </a:solidFill>
              </a:rPr>
              <a:t>advantage of the permutation approach increases as the correlation among variables (</a:t>
            </a:r>
            <a:r>
              <a:rPr lang="el-GR" dirty="0">
                <a:solidFill>
                  <a:srgbClr val="0070C0"/>
                </a:solidFill>
              </a:rPr>
              <a:t>ρ</a:t>
            </a:r>
            <a:r>
              <a:rPr lang="fr-FR" dirty="0">
                <a:solidFill>
                  <a:srgbClr val="0070C0"/>
                </a:solidFill>
              </a:rPr>
              <a:t>)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 increases.</a:t>
            </a:r>
          </a:p>
          <a:p>
            <a:pPr algn="ctr"/>
            <a:endParaRPr lang="fr-FR" dirty="0" smtClean="0">
              <a:solidFill>
                <a:srgbClr val="0070C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572490" y="3476746"/>
            <a:ext cx="667534" cy="78483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20</a:t>
            </a:r>
          </a:p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100</a:t>
            </a:r>
            <a:endParaRPr lang="fr-FR" sz="15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0" y="876644"/>
            <a:ext cx="6573167" cy="2448267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584682" y="2369358"/>
            <a:ext cx="667534" cy="78483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20</a:t>
            </a:r>
          </a:p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100</a:t>
            </a:r>
            <a:endParaRPr lang="fr-FR" sz="15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572490" y="4660219"/>
            <a:ext cx="667534" cy="78483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20</a:t>
            </a:r>
          </a:p>
          <a:p>
            <a:r>
              <a:rPr lang="fr-FR" sz="15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100</a:t>
            </a:r>
            <a:endParaRPr lang="fr-FR" sz="15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35141" y="3607701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4D4D4D"/>
                </a:solidFill>
              </a:rPr>
              <a:t>𝔼p(</a:t>
            </a:r>
            <a:r>
              <a:rPr lang="el-GR" sz="2000" i="1" dirty="0" smtClean="0">
                <a:solidFill>
                  <a:srgbClr val="4D4D4D"/>
                </a:solidFill>
              </a:rPr>
              <a:t>ρ</a:t>
            </a:r>
            <a:r>
              <a:rPr lang="fr-FR" sz="2000" dirty="0" smtClean="0">
                <a:solidFill>
                  <a:srgbClr val="4D4D4D"/>
                </a:solidFill>
              </a:rPr>
              <a:t>) = 0.1</a:t>
            </a:r>
            <a:endParaRPr lang="fr-FR" sz="2000" dirty="0">
              <a:solidFill>
                <a:srgbClr val="4D4D4D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435141" y="479347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4D4D4D"/>
                </a:solidFill>
              </a:rPr>
              <a:t>𝔼p(</a:t>
            </a:r>
            <a:r>
              <a:rPr lang="el-GR" sz="2000" i="1" dirty="0" smtClean="0">
                <a:solidFill>
                  <a:srgbClr val="4D4D4D"/>
                </a:solidFill>
              </a:rPr>
              <a:t>ρ</a:t>
            </a:r>
            <a:r>
              <a:rPr lang="fr-FR" sz="2000" dirty="0" smtClean="0">
                <a:solidFill>
                  <a:srgbClr val="4D4D4D"/>
                </a:solidFill>
              </a:rPr>
              <a:t>) = 0.01</a:t>
            </a:r>
            <a:endParaRPr lang="fr-FR" sz="2000" dirty="0">
              <a:solidFill>
                <a:srgbClr val="4D4D4D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435141" y="2402722"/>
            <a:ext cx="11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solidFill>
                  <a:srgbClr val="4D4D4D"/>
                </a:solidFill>
              </a:rPr>
              <a:t>𝔼p(</a:t>
            </a:r>
            <a:r>
              <a:rPr lang="el-GR" sz="2000" i="1" dirty="0" smtClean="0">
                <a:solidFill>
                  <a:srgbClr val="4D4D4D"/>
                </a:solidFill>
              </a:rPr>
              <a:t>ρ</a:t>
            </a:r>
            <a:r>
              <a:rPr lang="fr-FR" sz="2000" dirty="0" smtClean="0">
                <a:solidFill>
                  <a:srgbClr val="4D4D4D"/>
                </a:solidFill>
              </a:rPr>
              <a:t>) = 1</a:t>
            </a:r>
            <a:endParaRPr lang="fr-FR" sz="20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14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5" y="1606030"/>
            <a:ext cx="5715798" cy="3810532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838200" y="365125"/>
            <a:ext cx="10515600" cy="76873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 smtClean="0"/>
              <a:t>Student’s t tests for independent samples, 100 simulations</a:t>
            </a: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288732" y="5888736"/>
            <a:ext cx="1141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permutation max-t test is always more powerful or as powerful as the </a:t>
            </a:r>
            <a:r>
              <a:rPr lang="fr-FR" dirty="0">
                <a:solidFill>
                  <a:srgbClr val="0070C0"/>
                </a:solidFill>
              </a:rPr>
              <a:t>B</a:t>
            </a:r>
            <a:r>
              <a:rPr lang="fr-FR" dirty="0" smtClean="0">
                <a:solidFill>
                  <a:srgbClr val="0070C0"/>
                </a:solidFill>
              </a:rPr>
              <a:t>onferroni correction procedure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(for </a:t>
            </a:r>
            <a:r>
              <a:rPr lang="fr-FR" dirty="0" err="1" smtClean="0">
                <a:solidFill>
                  <a:srgbClr val="0070C0"/>
                </a:solidFill>
              </a:rPr>
              <a:t>each</a:t>
            </a:r>
            <a:r>
              <a:rPr lang="fr-FR" dirty="0" smtClean="0">
                <a:solidFill>
                  <a:srgbClr val="0070C0"/>
                </a:solidFill>
              </a:rPr>
              <a:t> simulation the </a:t>
            </a:r>
            <a:r>
              <a:rPr lang="fr-FR" dirty="0" err="1" smtClean="0">
                <a:solidFill>
                  <a:srgbClr val="0070C0"/>
                </a:solidFill>
              </a:rPr>
              <a:t>difference</a:t>
            </a:r>
            <a:r>
              <a:rPr lang="fr-FR" dirty="0" smtClean="0">
                <a:solidFill>
                  <a:srgbClr val="0070C0"/>
                </a:solidFill>
              </a:rPr>
              <a:t> of the rejection is always positive).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>
                <a:solidFill>
                  <a:srgbClr val="0070C0"/>
                </a:solidFill>
              </a:rPr>
              <a:t>advantage of the permutation approach </a:t>
            </a:r>
            <a:r>
              <a:rPr lang="fr-FR" dirty="0" smtClean="0">
                <a:solidFill>
                  <a:srgbClr val="0070C0"/>
                </a:solidFill>
              </a:rPr>
              <a:t>increases as </a:t>
            </a:r>
            <a:r>
              <a:rPr lang="fr-FR" dirty="0">
                <a:solidFill>
                  <a:srgbClr val="0070C0"/>
                </a:solidFill>
              </a:rPr>
              <a:t>the correlation among variables (</a:t>
            </a:r>
            <a:r>
              <a:rPr lang="el-GR" dirty="0">
                <a:solidFill>
                  <a:srgbClr val="0070C0"/>
                </a:solidFill>
              </a:rPr>
              <a:t>ρ</a:t>
            </a:r>
            <a:r>
              <a:rPr lang="fr-FR" dirty="0">
                <a:solidFill>
                  <a:srgbClr val="0070C0"/>
                </a:solidFill>
              </a:rPr>
              <a:t>)</a:t>
            </a:r>
            <a:r>
              <a:rPr lang="el-GR" dirty="0">
                <a:solidFill>
                  <a:srgbClr val="0070C0"/>
                </a:solidFill>
              </a:rPr>
              <a:t> </a:t>
            </a:r>
            <a:r>
              <a:rPr lang="fr-FR" dirty="0">
                <a:solidFill>
                  <a:srgbClr val="0070C0"/>
                </a:solidFill>
              </a:rPr>
              <a:t> increases</a:t>
            </a:r>
            <a:r>
              <a:rPr lang="fr-FR" dirty="0" smtClean="0">
                <a:solidFill>
                  <a:srgbClr val="0070C0"/>
                </a:solidFill>
              </a:rPr>
              <a:t>.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1606030"/>
            <a:ext cx="5715798" cy="38105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053072" y="202082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𝔼p(</a:t>
            </a:r>
            <a:r>
              <a:rPr lang="el-GR" sz="2000" dirty="0" smtClean="0"/>
              <a:t>ρ</a:t>
            </a:r>
            <a:r>
              <a:rPr lang="fr-FR" sz="2000" dirty="0" smtClean="0"/>
              <a:t>) = 0.01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22960" y="2026920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𝔼p(</a:t>
            </a:r>
            <a:r>
              <a:rPr lang="el-GR" sz="2000" dirty="0" smtClean="0"/>
              <a:t>ρ</a:t>
            </a:r>
            <a:r>
              <a:rPr lang="fr-FR" sz="2000" dirty="0" smtClean="0"/>
              <a:t>) = 0.1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402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Univariate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217196" y="2660904"/>
            <a:ext cx="728930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Power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several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sizes (group </a:t>
            </a:r>
            <a:r>
              <a:rPr lang="fr-FR" dirty="0" err="1" smtClean="0"/>
              <a:t>numerosities</a:t>
            </a:r>
            <a:r>
              <a:rPr lang="fr-FR" dirty="0" smtClean="0"/>
              <a:t>) N.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All power estimations are </a:t>
            </a:r>
            <a:r>
              <a:rPr lang="fr-FR" dirty="0" err="1" smtClean="0"/>
              <a:t>obteined</a:t>
            </a:r>
            <a:r>
              <a:rPr lang="fr-FR" dirty="0" smtClean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smtClean="0"/>
              <a:t>1000 simulations.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Permutation tests are exact if the </a:t>
            </a:r>
            <a:r>
              <a:rPr lang="fr-FR" dirty="0" err="1" smtClean="0"/>
              <a:t>number</a:t>
            </a:r>
            <a:r>
              <a:rPr lang="fr-FR" dirty="0" smtClean="0"/>
              <a:t> of possible permutations is &lt;1e5,</a:t>
            </a:r>
          </a:p>
          <a:p>
            <a:pPr algn="ctr"/>
            <a:r>
              <a:rPr lang="fr-FR" dirty="0" err="1"/>
              <a:t>a</a:t>
            </a:r>
            <a:r>
              <a:rPr lang="fr-FR" dirty="0" err="1" smtClean="0"/>
              <a:t>pproximate</a:t>
            </a:r>
            <a:r>
              <a:rPr lang="fr-FR" dirty="0" smtClean="0"/>
              <a:t> </a:t>
            </a:r>
            <a:r>
              <a:rPr lang="fr-FR" dirty="0" err="1" smtClean="0"/>
              <a:t>otherwise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Permutation tests are </a:t>
            </a:r>
            <a:r>
              <a:rPr lang="fr-FR" dirty="0" err="1" smtClean="0"/>
              <a:t>compared</a:t>
            </a:r>
            <a:r>
              <a:rPr lang="fr-FR" dirty="0" smtClean="0"/>
              <a:t> to the </a:t>
            </a:r>
            <a:r>
              <a:rPr lang="fr-FR" dirty="0" err="1" smtClean="0"/>
              <a:t>parametric</a:t>
            </a:r>
            <a:r>
              <a:rPr lang="fr-FR" dirty="0" smtClean="0"/>
              <a:t> </a:t>
            </a:r>
            <a:r>
              <a:rPr lang="fr-FR" dirty="0" err="1" smtClean="0"/>
              <a:t>counterpart</a:t>
            </a:r>
            <a:r>
              <a:rPr lang="fr-FR" dirty="0" smtClean="0"/>
              <a:t>.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𝔼(p)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expected</a:t>
            </a:r>
            <a:r>
              <a:rPr lang="fr-FR" dirty="0" smtClean="0"/>
              <a:t> p-value of the tests (</a:t>
            </a:r>
            <a:r>
              <a:rPr lang="fr-FR" dirty="0" err="1" smtClean="0"/>
              <a:t>effect</a:t>
            </a:r>
            <a:r>
              <a:rPr lang="fr-FR" dirty="0" smtClean="0"/>
              <a:t> size) 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parametric</a:t>
            </a:r>
            <a:r>
              <a:rPr lang="fr-FR" dirty="0" smtClean="0"/>
              <a:t> tests </a:t>
            </a:r>
            <a:endParaRPr lang="fr-FR" dirty="0"/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3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66036" y="6352029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Similar</a:t>
            </a:r>
            <a:r>
              <a:rPr lang="fr-FR" dirty="0" smtClean="0">
                <a:solidFill>
                  <a:srgbClr val="0070C0"/>
                </a:solidFill>
              </a:rPr>
              <a:t> power for permutation and </a:t>
            </a:r>
            <a:r>
              <a:rPr lang="fr-FR" dirty="0" err="1" smtClean="0">
                <a:solidFill>
                  <a:srgbClr val="0070C0"/>
                </a:solidFill>
              </a:rPr>
              <a:t>parametric</a:t>
            </a:r>
            <a:r>
              <a:rPr lang="fr-FR" dirty="0" smtClean="0">
                <a:solidFill>
                  <a:srgbClr val="0070C0"/>
                </a:solidFill>
              </a:rPr>
              <a:t> tests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047750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56032" y="142351"/>
            <a:ext cx="1196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Difference</a:t>
            </a:r>
            <a:r>
              <a:rPr lang="fr-FR" sz="2400" dirty="0" smtClean="0"/>
              <a:t> of the p-values </a:t>
            </a:r>
            <a:r>
              <a:rPr lang="fr-FR" sz="2400" dirty="0" err="1" smtClean="0"/>
              <a:t>obtained</a:t>
            </a:r>
            <a:r>
              <a:rPr lang="fr-FR" sz="2400" dirty="0" smtClean="0"/>
              <a:t> by the </a:t>
            </a:r>
            <a:r>
              <a:rPr lang="fr-FR" sz="2400" dirty="0" err="1" smtClean="0"/>
              <a:t>parametric</a:t>
            </a:r>
            <a:r>
              <a:rPr lang="fr-FR" sz="2400" dirty="0" smtClean="0"/>
              <a:t> and permutation test at </a:t>
            </a:r>
            <a:r>
              <a:rPr lang="fr-FR" sz="2400" dirty="0" err="1" smtClean="0"/>
              <a:t>each</a:t>
            </a:r>
            <a:r>
              <a:rPr lang="fr-FR" sz="2400" dirty="0" smtClean="0"/>
              <a:t> simulation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 rot="16200000">
            <a:off x="-531406" y="2962210"/>
            <a:ext cx="2128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Correlation test</a:t>
            </a: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334452" y="6372022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difference</a:t>
            </a:r>
            <a:r>
              <a:rPr lang="fr-FR" dirty="0" smtClean="0">
                <a:solidFill>
                  <a:srgbClr val="0070C0"/>
                </a:solidFill>
              </a:rPr>
              <a:t> is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across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theoretical</a:t>
            </a:r>
            <a:r>
              <a:rPr lang="fr-FR" dirty="0" smtClean="0">
                <a:solidFill>
                  <a:srgbClr val="0070C0"/>
                </a:solidFill>
              </a:rPr>
              <a:t> p-values and </a:t>
            </a:r>
            <a:r>
              <a:rPr lang="fr-FR" dirty="0" err="1" smtClean="0">
                <a:solidFill>
                  <a:srgbClr val="0070C0"/>
                </a:solidFill>
              </a:rPr>
              <a:t>decreases</a:t>
            </a:r>
            <a:r>
              <a:rPr lang="fr-FR" dirty="0" smtClean="0">
                <a:solidFill>
                  <a:srgbClr val="0070C0"/>
                </a:solidFill>
              </a:rPr>
              <a:t> as N (</a:t>
            </a:r>
            <a:r>
              <a:rPr lang="fr-FR" dirty="0" err="1" smtClean="0">
                <a:solidFill>
                  <a:srgbClr val="0070C0"/>
                </a:solidFill>
              </a:rPr>
              <a:t>sample</a:t>
            </a:r>
            <a:r>
              <a:rPr lang="fr-FR" dirty="0" smtClean="0">
                <a:solidFill>
                  <a:srgbClr val="0070C0"/>
                </a:solidFill>
              </a:rPr>
              <a:t> size) increases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519112"/>
            <a:ext cx="8801100" cy="58197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151662" y="610231"/>
            <a:ext cx="743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FF0000"/>
                </a:solidFill>
              </a:rPr>
              <a:t>Empirical</a:t>
            </a:r>
            <a:r>
              <a:rPr lang="fr-FR" sz="1400" dirty="0" smtClean="0">
                <a:solidFill>
                  <a:srgbClr val="FF0000"/>
                </a:solidFill>
              </a:rPr>
              <a:t> illustration of </a:t>
            </a:r>
            <a:r>
              <a:rPr lang="fr-FR" sz="1400" dirty="0" err="1" smtClean="0">
                <a:solidFill>
                  <a:srgbClr val="FF0000"/>
                </a:solidFill>
              </a:rPr>
              <a:t>asymptotic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exacteness</a:t>
            </a:r>
            <a:r>
              <a:rPr lang="fr-FR" sz="1400" dirty="0" smtClean="0">
                <a:solidFill>
                  <a:srgbClr val="FF0000"/>
                </a:solidFill>
              </a:rPr>
              <a:t> of the </a:t>
            </a:r>
            <a:r>
              <a:rPr lang="fr-FR" sz="1400" dirty="0" err="1" smtClean="0">
                <a:solidFill>
                  <a:srgbClr val="FF0000"/>
                </a:solidFill>
              </a:rPr>
              <a:t>parametric</a:t>
            </a:r>
            <a:r>
              <a:rPr lang="fr-FR" sz="1400" dirty="0" smtClean="0">
                <a:solidFill>
                  <a:srgbClr val="FF0000"/>
                </a:solidFill>
              </a:rPr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26638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6036" y="6352029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Similar</a:t>
            </a:r>
            <a:r>
              <a:rPr lang="fr-FR" dirty="0" smtClean="0">
                <a:solidFill>
                  <a:srgbClr val="0070C0"/>
                </a:solidFill>
              </a:rPr>
              <a:t> power for permutation and </a:t>
            </a:r>
            <a:r>
              <a:rPr lang="fr-FR" dirty="0" err="1" smtClean="0">
                <a:solidFill>
                  <a:srgbClr val="0070C0"/>
                </a:solidFill>
              </a:rPr>
              <a:t>parametric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tests. </a:t>
            </a:r>
            <a:r>
              <a:rPr lang="fr-FR" dirty="0" err="1" smtClean="0">
                <a:solidFill>
                  <a:srgbClr val="0070C0"/>
                </a:solidFill>
              </a:rPr>
              <a:t>Lower</a:t>
            </a:r>
            <a:r>
              <a:rPr lang="fr-FR" dirty="0" smtClean="0">
                <a:solidFill>
                  <a:srgbClr val="0070C0"/>
                </a:solidFill>
              </a:rPr>
              <a:t> power as </a:t>
            </a:r>
            <a:r>
              <a:rPr lang="fr-FR" dirty="0" err="1" smtClean="0">
                <a:solidFill>
                  <a:srgbClr val="0070C0"/>
                </a:solidFill>
              </a:rPr>
              <a:t>compared</a:t>
            </a:r>
            <a:r>
              <a:rPr lang="fr-FR" dirty="0" smtClean="0">
                <a:solidFill>
                  <a:srgbClr val="0070C0"/>
                </a:solidFill>
              </a:rPr>
              <a:t> to the </a:t>
            </a:r>
            <a:r>
              <a:rPr lang="fr-FR" dirty="0" err="1" smtClean="0">
                <a:solidFill>
                  <a:srgbClr val="0070C0"/>
                </a:solidFill>
              </a:rPr>
              <a:t>correlation</a:t>
            </a:r>
            <a:r>
              <a:rPr lang="fr-FR" dirty="0" smtClean="0">
                <a:solidFill>
                  <a:srgbClr val="0070C0"/>
                </a:solidFill>
              </a:rPr>
              <a:t> test</a:t>
            </a:r>
            <a:endParaRPr lang="fr-FR" dirty="0" smtClean="0">
              <a:solidFill>
                <a:srgbClr val="0070C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37541"/>
            <a:ext cx="10155936" cy="60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2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256032" y="142351"/>
            <a:ext cx="11961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/>
              <a:t>Difference</a:t>
            </a:r>
            <a:r>
              <a:rPr lang="fr-FR" sz="2400" dirty="0" smtClean="0"/>
              <a:t> of the p-values </a:t>
            </a:r>
            <a:r>
              <a:rPr lang="fr-FR" sz="2400" dirty="0" err="1" smtClean="0"/>
              <a:t>obtained</a:t>
            </a:r>
            <a:r>
              <a:rPr lang="fr-FR" sz="2400" dirty="0" smtClean="0"/>
              <a:t> by the </a:t>
            </a:r>
            <a:r>
              <a:rPr lang="fr-FR" sz="2400" dirty="0" err="1" smtClean="0"/>
              <a:t>parametric</a:t>
            </a:r>
            <a:r>
              <a:rPr lang="fr-FR" sz="2400" dirty="0" smtClean="0"/>
              <a:t> and permutation test at </a:t>
            </a:r>
            <a:r>
              <a:rPr lang="fr-FR" sz="2400" dirty="0" err="1" smtClean="0"/>
              <a:t>each</a:t>
            </a:r>
            <a:r>
              <a:rPr lang="fr-FR" sz="2400" dirty="0" smtClean="0"/>
              <a:t> simulation</a:t>
            </a:r>
            <a:endParaRPr lang="fr-FR" sz="2400" dirty="0"/>
          </a:p>
        </p:txBody>
      </p:sp>
      <p:sp>
        <p:nvSpPr>
          <p:cNvPr id="4" name="ZoneTexte 3"/>
          <p:cNvSpPr txBox="1"/>
          <p:nvPr/>
        </p:nvSpPr>
        <p:spPr>
          <a:xfrm>
            <a:off x="334452" y="6372022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difference</a:t>
            </a:r>
            <a:r>
              <a:rPr lang="fr-FR" dirty="0" smtClean="0">
                <a:solidFill>
                  <a:srgbClr val="0070C0"/>
                </a:solidFill>
              </a:rPr>
              <a:t> is </a:t>
            </a:r>
            <a:r>
              <a:rPr lang="fr-FR" dirty="0" err="1" smtClean="0">
                <a:solidFill>
                  <a:srgbClr val="0070C0"/>
                </a:solidFill>
              </a:rPr>
              <a:t>uniform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across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theoretical</a:t>
            </a:r>
            <a:r>
              <a:rPr lang="fr-FR" dirty="0" smtClean="0">
                <a:solidFill>
                  <a:srgbClr val="0070C0"/>
                </a:solidFill>
              </a:rPr>
              <a:t> p-values </a:t>
            </a:r>
            <a:r>
              <a:rPr lang="fr-FR" dirty="0" err="1" smtClean="0">
                <a:solidFill>
                  <a:srgbClr val="0070C0"/>
                </a:solidFill>
              </a:rPr>
              <a:t>abd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decrease</a:t>
            </a:r>
            <a:r>
              <a:rPr lang="fr-FR" dirty="0" smtClean="0">
                <a:solidFill>
                  <a:srgbClr val="0070C0"/>
                </a:solidFill>
              </a:rPr>
              <a:t> as N (</a:t>
            </a:r>
            <a:r>
              <a:rPr lang="fr-FR" dirty="0" err="1" smtClean="0">
                <a:solidFill>
                  <a:srgbClr val="0070C0"/>
                </a:solidFill>
              </a:rPr>
              <a:t>sample</a:t>
            </a:r>
            <a:r>
              <a:rPr lang="fr-FR" dirty="0" smtClean="0">
                <a:solidFill>
                  <a:srgbClr val="0070C0"/>
                </a:solidFill>
              </a:rPr>
              <a:t> size) increases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 rot="16200000">
            <a:off x="-1608969" y="3061878"/>
            <a:ext cx="427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Student’s t test for </a:t>
            </a:r>
            <a:r>
              <a:rPr lang="fr-FR" sz="2400" dirty="0" err="1" smtClean="0"/>
              <a:t>Ind</a:t>
            </a:r>
            <a:r>
              <a:rPr lang="fr-FR" sz="2400" dirty="0" smtClean="0"/>
              <a:t>.  Samples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2151662" y="610231"/>
            <a:ext cx="743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FF0000"/>
                </a:solidFill>
              </a:rPr>
              <a:t>Empirical</a:t>
            </a:r>
            <a:r>
              <a:rPr lang="fr-FR" sz="1400" dirty="0" smtClean="0">
                <a:solidFill>
                  <a:srgbClr val="FF0000"/>
                </a:solidFill>
              </a:rPr>
              <a:t> illustration of </a:t>
            </a:r>
            <a:r>
              <a:rPr lang="fr-FR" sz="1400" dirty="0" err="1" smtClean="0">
                <a:solidFill>
                  <a:srgbClr val="FF0000"/>
                </a:solidFill>
              </a:rPr>
              <a:t>asymptotic</a:t>
            </a:r>
            <a:r>
              <a:rPr lang="fr-FR" sz="1400" dirty="0" smtClean="0">
                <a:solidFill>
                  <a:srgbClr val="FF0000"/>
                </a:solidFill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</a:rPr>
              <a:t>exacteness</a:t>
            </a:r>
            <a:r>
              <a:rPr lang="fr-FR" sz="1400" dirty="0" smtClean="0">
                <a:solidFill>
                  <a:srgbClr val="FF0000"/>
                </a:solidFill>
              </a:rPr>
              <a:t> of the </a:t>
            </a:r>
            <a:r>
              <a:rPr lang="fr-FR" sz="1400" dirty="0" err="1" smtClean="0">
                <a:solidFill>
                  <a:srgbClr val="FF0000"/>
                </a:solidFill>
              </a:rPr>
              <a:t>parametric</a:t>
            </a:r>
            <a:r>
              <a:rPr lang="fr-FR" sz="1400" dirty="0" smtClean="0">
                <a:solidFill>
                  <a:srgbClr val="FF0000"/>
                </a:solidFill>
              </a:rPr>
              <a:t> test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1" y="1103093"/>
            <a:ext cx="7740777" cy="51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2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Comparisons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298680" y="1655064"/>
            <a:ext cx="912076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100 simulations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various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hypotheses (M) for a </a:t>
            </a:r>
            <a:r>
              <a:rPr lang="fr-FR" dirty="0" err="1" smtClean="0"/>
              <a:t>given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of observations (N)</a:t>
            </a:r>
          </a:p>
          <a:p>
            <a:pPr algn="ctr"/>
            <a:endParaRPr lang="fr-FR" dirty="0"/>
          </a:p>
          <a:p>
            <a:pPr algn="ctr"/>
            <a:r>
              <a:rPr lang="fr-FR" dirty="0" err="1" smtClean="0"/>
              <a:t>Correlated</a:t>
            </a:r>
            <a:r>
              <a:rPr lang="fr-FR" dirty="0" smtClean="0"/>
              <a:t> </a:t>
            </a:r>
            <a:r>
              <a:rPr lang="fr-FR" dirty="0" err="1" smtClean="0"/>
              <a:t>hypothesis</a:t>
            </a:r>
            <a:r>
              <a:rPr lang="fr-FR" dirty="0" smtClean="0"/>
              <a:t> are </a:t>
            </a:r>
            <a:r>
              <a:rPr lang="fr-FR" dirty="0" err="1" smtClean="0"/>
              <a:t>generated</a:t>
            </a:r>
            <a:r>
              <a:rPr lang="fr-FR" dirty="0" smtClean="0"/>
              <a:t> under H0 and H1.</a:t>
            </a:r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The FWE is </a:t>
            </a:r>
            <a:r>
              <a:rPr lang="fr-FR" dirty="0" err="1" smtClean="0"/>
              <a:t>fixed</a:t>
            </a:r>
            <a:r>
              <a:rPr lang="fr-FR" dirty="0" smtClean="0"/>
              <a:t> at 0.05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  <a:p>
            <a:pPr algn="ctr"/>
            <a:endParaRPr lang="fr-FR" b="1" dirty="0" smtClean="0"/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490472" y="3456896"/>
            <a:ext cx="88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/>
              <a:t>Permutation tests are exact if the </a:t>
            </a:r>
            <a:r>
              <a:rPr lang="fr-FR" dirty="0" err="1"/>
              <a:t>number</a:t>
            </a:r>
            <a:r>
              <a:rPr lang="fr-FR" dirty="0"/>
              <a:t> of possible permutations is &lt;1e5,</a:t>
            </a:r>
          </a:p>
          <a:p>
            <a:pPr algn="ctr"/>
            <a:r>
              <a:rPr lang="fr-FR" dirty="0" err="1"/>
              <a:t>approximate</a:t>
            </a:r>
            <a:r>
              <a:rPr lang="fr-FR" dirty="0"/>
              <a:t> </a:t>
            </a:r>
            <a:r>
              <a:rPr lang="fr-FR" dirty="0" err="1"/>
              <a:t>otherwise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7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4848" y="50602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r-FR" sz="2800" b="1" dirty="0"/>
              <a:t>Correlation test</a:t>
            </a:r>
            <a:r>
              <a:rPr lang="fr-FR" sz="2800" b="1" dirty="0" smtClean="0"/>
              <a:t>:</a:t>
            </a:r>
          </a:p>
          <a:p>
            <a:pPr algn="ctr"/>
            <a:endParaRPr lang="fr-FR" b="1" dirty="0"/>
          </a:p>
          <a:p>
            <a:pPr algn="ctr"/>
            <a:r>
              <a:rPr lang="fr-FR" dirty="0" err="1"/>
              <a:t>We</a:t>
            </a:r>
            <a:r>
              <a:rPr lang="fr-FR" dirty="0"/>
              <a:t> test the correlation </a:t>
            </a:r>
            <a:r>
              <a:rPr lang="fr-FR" dirty="0" err="1"/>
              <a:t>between</a:t>
            </a:r>
            <a:r>
              <a:rPr lang="fr-FR" dirty="0"/>
              <a:t> a variable x and M variables Y.</a:t>
            </a:r>
          </a:p>
          <a:p>
            <a:pPr algn="ctr"/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smtClean="0"/>
              <a:t>(M+1)-</a:t>
            </a:r>
            <a:r>
              <a:rPr lang="fr-FR" dirty="0" err="1" smtClean="0"/>
              <a:t>multivariate</a:t>
            </a:r>
            <a:r>
              <a:rPr lang="fr-FR" dirty="0" smtClean="0"/>
              <a:t> </a:t>
            </a:r>
            <a:r>
              <a:rPr lang="fr-FR" dirty="0" err="1"/>
              <a:t>Gaussian</a:t>
            </a:r>
            <a:r>
              <a:rPr lang="fr-FR" dirty="0"/>
              <a:t> data is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smtClean="0"/>
              <a:t>correlation </a:t>
            </a:r>
            <a:r>
              <a:rPr lang="fr-FR" dirty="0"/>
              <a:t>matrix </a:t>
            </a:r>
            <a:r>
              <a:rPr lang="fr-FR" dirty="0" err="1" smtClean="0"/>
              <a:t>such</a:t>
            </a:r>
            <a:r>
              <a:rPr lang="fr-FR" dirty="0" smtClean="0"/>
              <a:t> </a:t>
            </a:r>
            <a:r>
              <a:rPr lang="fr-FR" dirty="0" err="1"/>
              <a:t>that</a:t>
            </a:r>
            <a:r>
              <a:rPr lang="fr-FR" dirty="0"/>
              <a:t>: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- the </a:t>
            </a:r>
            <a:r>
              <a:rPr lang="fr-FR" dirty="0" err="1"/>
              <a:t>expected</a:t>
            </a:r>
            <a:r>
              <a:rPr lang="fr-FR" dirty="0"/>
              <a:t> correlation among </a:t>
            </a:r>
            <a:r>
              <a:rPr lang="fr-FR" dirty="0" smtClean="0"/>
              <a:t>the Y </a:t>
            </a:r>
            <a:r>
              <a:rPr lang="fr-FR" dirty="0"/>
              <a:t>variables = the value </a:t>
            </a:r>
            <a:r>
              <a:rPr lang="fr-FR" dirty="0" err="1"/>
              <a:t>yielding</a:t>
            </a:r>
            <a:r>
              <a:rPr lang="fr-FR" dirty="0"/>
              <a:t> a p-value of 0.1 by a </a:t>
            </a:r>
            <a:r>
              <a:rPr lang="fr-FR" dirty="0" err="1"/>
              <a:t>parametric</a:t>
            </a:r>
            <a:r>
              <a:rPr lang="fr-FR" dirty="0"/>
              <a:t> test</a:t>
            </a:r>
          </a:p>
          <a:p>
            <a:pPr algn="ctr"/>
            <a:endParaRPr lang="fr-FR" dirty="0"/>
          </a:p>
          <a:p>
            <a:pPr algn="ctr"/>
            <a:r>
              <a:rPr lang="fr-FR" dirty="0" smtClean="0"/>
              <a:t>- the </a:t>
            </a:r>
            <a:r>
              <a:rPr lang="fr-FR" dirty="0" err="1"/>
              <a:t>expected</a:t>
            </a:r>
            <a:r>
              <a:rPr lang="fr-FR" dirty="0"/>
              <a:t> correlation </a:t>
            </a:r>
            <a:r>
              <a:rPr lang="fr-FR" dirty="0" err="1"/>
              <a:t>between</a:t>
            </a:r>
            <a:r>
              <a:rPr lang="fr-FR" dirty="0"/>
              <a:t> x and all Y variables = the value </a:t>
            </a:r>
            <a:r>
              <a:rPr lang="fr-FR" dirty="0" err="1"/>
              <a:t>yielding</a:t>
            </a:r>
            <a:r>
              <a:rPr lang="fr-FR" dirty="0"/>
              <a:t> a p-value of </a:t>
            </a:r>
            <a:r>
              <a:rPr lang="fr-FR" dirty="0" smtClean="0"/>
              <a:t>0.01 </a:t>
            </a:r>
            <a:r>
              <a:rPr lang="fr-FR" dirty="0"/>
              <a:t>by a </a:t>
            </a:r>
            <a:r>
              <a:rPr lang="fr-FR" dirty="0" err="1"/>
              <a:t>parametric</a:t>
            </a:r>
            <a:r>
              <a:rPr lang="fr-FR" dirty="0"/>
              <a:t> </a:t>
            </a:r>
            <a:r>
              <a:rPr lang="fr-FR" dirty="0" smtClean="0"/>
              <a:t>test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chosen</a:t>
            </a:r>
            <a:r>
              <a:rPr lang="fr-FR" dirty="0" smtClean="0"/>
              <a:t> </a:t>
            </a:r>
            <a:r>
              <a:rPr lang="fr-FR" dirty="0" err="1" smtClean="0"/>
              <a:t>sample</a:t>
            </a:r>
            <a:r>
              <a:rPr lang="fr-FR" dirty="0" smtClean="0"/>
              <a:t> size, </a:t>
            </a:r>
            <a:r>
              <a:rPr lang="fr-FR" dirty="0"/>
              <a:t>i.e., </a:t>
            </a:r>
          </a:p>
          <a:p>
            <a:pPr algn="ctr"/>
            <a:r>
              <a:rPr lang="fr-FR" dirty="0"/>
              <a:t>all hypotheses are </a:t>
            </a:r>
            <a:r>
              <a:rPr lang="fr-FR" dirty="0" err="1"/>
              <a:t>generated</a:t>
            </a:r>
            <a:r>
              <a:rPr lang="fr-FR" dirty="0"/>
              <a:t> under H1.</a:t>
            </a:r>
          </a:p>
        </p:txBody>
      </p:sp>
    </p:spTree>
    <p:extLst>
      <p:ext uri="{BB962C8B-B14F-4D97-AF65-F5344CB8AC3E}">
        <p14:creationId xmlns:p14="http://schemas.microsoft.com/office/powerpoint/2010/main" val="91579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2190577"/>
            <a:ext cx="5258534" cy="2476846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8731"/>
          </a:xfrm>
        </p:spPr>
        <p:txBody>
          <a:bodyPr>
            <a:normAutofit/>
          </a:bodyPr>
          <a:lstStyle/>
          <a:p>
            <a:r>
              <a:rPr lang="fr-FR" sz="3600" dirty="0"/>
              <a:t>Correlation tests, 100 simulations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88732" y="6038468"/>
            <a:ext cx="11417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On the average of all simulations the permutation max-r test is always more powerful </a:t>
            </a:r>
          </a:p>
          <a:p>
            <a:pPr algn="ctr"/>
            <a:r>
              <a:rPr lang="fr-FR" dirty="0" smtClean="0">
                <a:solidFill>
                  <a:srgbClr val="0070C0"/>
                </a:solidFill>
              </a:rPr>
              <a:t>than the </a:t>
            </a:r>
            <a:r>
              <a:rPr lang="fr-FR" dirty="0">
                <a:solidFill>
                  <a:srgbClr val="0070C0"/>
                </a:solidFill>
              </a:rPr>
              <a:t>B</a:t>
            </a:r>
            <a:r>
              <a:rPr lang="fr-FR" dirty="0" smtClean="0">
                <a:solidFill>
                  <a:srgbClr val="0070C0"/>
                </a:solidFill>
              </a:rPr>
              <a:t>onferroni correction procedure. The </a:t>
            </a:r>
            <a:r>
              <a:rPr lang="fr-FR" dirty="0" err="1" smtClean="0">
                <a:solidFill>
                  <a:srgbClr val="0070C0"/>
                </a:solidFill>
              </a:rPr>
              <a:t>difference</a:t>
            </a:r>
            <a:r>
              <a:rPr lang="fr-FR" dirty="0" smtClean="0">
                <a:solidFill>
                  <a:srgbClr val="0070C0"/>
                </a:solidFill>
              </a:rPr>
              <a:t> tends to </a:t>
            </a:r>
            <a:r>
              <a:rPr lang="fr-FR" dirty="0" err="1" smtClean="0">
                <a:solidFill>
                  <a:srgbClr val="0070C0"/>
                </a:solidFill>
              </a:rPr>
              <a:t>decrease</a:t>
            </a:r>
            <a:r>
              <a:rPr lang="fr-FR" dirty="0" smtClean="0">
                <a:solidFill>
                  <a:srgbClr val="0070C0"/>
                </a:solidFill>
              </a:rPr>
              <a:t> as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hypotheses (M) increases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727407" y="3643429"/>
            <a:ext cx="59465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5</a:t>
            </a:r>
          </a:p>
          <a:p>
            <a:r>
              <a:rPr lang="fr-FR" sz="16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20</a:t>
            </a:r>
          </a:p>
          <a:p>
            <a:r>
              <a:rPr lang="fr-FR" sz="1600" dirty="0" smtClean="0">
                <a:latin typeface="Bahnschrift Light" panose="020B0502040204020203" pitchFamily="34" charset="0"/>
                <a:cs typeface="Arial" panose="020B0604020202020204" pitchFamily="34" charset="0"/>
              </a:rPr>
              <a:t>100</a:t>
            </a:r>
            <a:endParaRPr lang="fr-FR" sz="1600" dirty="0"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9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3595</TotalTime>
  <Words>682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Bahnschrift Light</vt:lpstr>
      <vt:lpstr>Calibri</vt:lpstr>
      <vt:lpstr>Calibri Light</vt:lpstr>
      <vt:lpstr>Thème Office</vt:lpstr>
      <vt:lpstr>Power Analysis</vt:lpstr>
      <vt:lpstr>Univariate Tests</vt:lpstr>
      <vt:lpstr>Présentation PowerPoint</vt:lpstr>
      <vt:lpstr>Présentation PowerPoint</vt:lpstr>
      <vt:lpstr>Présentation PowerPoint</vt:lpstr>
      <vt:lpstr>Présentation PowerPoint</vt:lpstr>
      <vt:lpstr>Multiple Comparisons Tests</vt:lpstr>
      <vt:lpstr>Présentation PowerPoint</vt:lpstr>
      <vt:lpstr>Correlation tests, 100 simulations</vt:lpstr>
      <vt:lpstr>Correlation tests, 100 simulations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Congedo</dc:creator>
  <cp:lastModifiedBy>Marco Congedo</cp:lastModifiedBy>
  <cp:revision>61</cp:revision>
  <dcterms:created xsi:type="dcterms:W3CDTF">2024-06-03T18:34:44Z</dcterms:created>
  <dcterms:modified xsi:type="dcterms:W3CDTF">2024-06-30T20:49:15Z</dcterms:modified>
</cp:coreProperties>
</file>