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1"/>
  </p:notesMasterIdLst>
  <p:handoutMasterIdLst>
    <p:handoutMasterId r:id="rId22"/>
  </p:handoutMasterIdLst>
  <p:sldIdLst>
    <p:sldId id="257" r:id="rId2"/>
    <p:sldId id="259" r:id="rId3"/>
    <p:sldId id="260" r:id="rId4"/>
    <p:sldId id="266" r:id="rId5"/>
    <p:sldId id="272" r:id="rId6"/>
    <p:sldId id="274" r:id="rId7"/>
    <p:sldId id="273" r:id="rId8"/>
    <p:sldId id="267" r:id="rId9"/>
    <p:sldId id="268" r:id="rId10"/>
    <p:sldId id="269" r:id="rId11"/>
    <p:sldId id="270" r:id="rId12"/>
    <p:sldId id="275" r:id="rId13"/>
    <p:sldId id="276" r:id="rId14"/>
    <p:sldId id="277" r:id="rId15"/>
    <p:sldId id="278" r:id="rId16"/>
    <p:sldId id="279" r:id="rId17"/>
    <p:sldId id="280" r:id="rId18"/>
    <p:sldId id="281" r:id="rId19"/>
    <p:sldId id="271" r:id="rId2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06.08.2021</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06.08.2021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
        <p:nvSpPr>
          <p:cNvPr id="8" name="Datumsplatzhalt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1E9C95E-BEF0-4D2E-9127-B9099B238D2A}" type="datetime1">
              <a:rPr lang="de-DE" smtClean="0"/>
              <a:t>06.08.2021</a:t>
            </a:fld>
            <a:endParaRPr lang="en-US" dirty="0"/>
          </a:p>
        </p:txBody>
      </p:sp>
      <p:sp>
        <p:nvSpPr>
          <p:cNvPr id="9" name="Fußzeilenplatzhalt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E771757-BB18-44C5-813E-435E78C98126}" type="datetime1">
              <a:rPr lang="de-DE" smtClean="0"/>
              <a:t>06.08.2021</a:t>
            </a:fld>
            <a:endParaRPr lang="en-US" dirty="0"/>
          </a:p>
        </p:txBody>
      </p:sp>
      <p:sp>
        <p:nvSpPr>
          <p:cNvPr id="5" name="Fußzeilenplatzhalter 4"/>
          <p:cNvSpPr>
            <a:spLocks noGrp="1"/>
          </p:cNvSpPr>
          <p:nvPr>
            <p:ph type="ftr" sz="quarter" idx="11"/>
          </p:nvPr>
        </p:nvSpPr>
        <p:spPr/>
        <p:txBody>
          <a:bodyPr rtlCol="0"/>
          <a:lstStyle/>
          <a:p>
            <a:pPr rtl="0"/>
            <a:endParaRPr lang="en-US" dirty="0"/>
          </a:p>
        </p:txBody>
      </p:sp>
      <p:sp>
        <p:nvSpPr>
          <p:cNvPr id="6" name="Foliennummernplatzhalt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umsplatzhalt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83FACD6-565C-4118-ACD0-32ACCA9AF940}" type="datetime1">
              <a:rPr lang="de-DE" smtClean="0"/>
              <a:t>06.08.2021</a:t>
            </a:fld>
            <a:endParaRPr lang="en-US" dirty="0"/>
          </a:p>
        </p:txBody>
      </p:sp>
      <p:sp>
        <p:nvSpPr>
          <p:cNvPr id="12" name="Fußzeilenplatzhalt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Foliennummernplatzhalt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Datumsplatzhalt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3627DD0-092D-4AD9-AAE0-0513E170352E}" type="datetime1">
              <a:rPr lang="de-DE" smtClean="0"/>
              <a:t>06.08.2021</a:t>
            </a:fld>
            <a:endParaRPr lang="en-US" dirty="0"/>
          </a:p>
        </p:txBody>
      </p:sp>
      <p:sp>
        <p:nvSpPr>
          <p:cNvPr id="9" name="Fußzeilenplatzhalt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7" name="Datumsplatzhalt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36CBEDB-B1DE-4F8C-AD4A-10AD3F77E1A9}" type="datetime1">
              <a:rPr lang="de-DE" smtClean="0"/>
              <a:t>06.08.2021</a:t>
            </a:fld>
            <a:endParaRPr lang="en-US" dirty="0"/>
          </a:p>
        </p:txBody>
      </p:sp>
      <p:sp>
        <p:nvSpPr>
          <p:cNvPr id="9" name="Fußzeilenplatzhalt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F95AE019-BB99-4C3A-AA2C-A36C39CE4DCB}" type="datetime1">
              <a:rPr lang="de-DE" smtClean="0"/>
              <a:t>06.08.2021</a:t>
            </a:fld>
            <a:endParaRPr lang="en-US" dirty="0"/>
          </a:p>
        </p:txBody>
      </p:sp>
      <p:sp>
        <p:nvSpPr>
          <p:cNvPr id="6" name="Fußzeilenplatzhalter 5"/>
          <p:cNvSpPr>
            <a:spLocks noGrp="1"/>
          </p:cNvSpPr>
          <p:nvPr>
            <p:ph type="ftr" sz="quarter" idx="11"/>
          </p:nvPr>
        </p:nvSpPr>
        <p:spPr/>
        <p:txBody>
          <a:bodyPr rtlCol="0"/>
          <a:lstStyle/>
          <a:p>
            <a:pPr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p:cNvSpPr>
            <a:spLocks noGrp="1"/>
          </p:cNvSpPr>
          <p:nvPr>
            <p:ph type="dt" sz="half" idx="10"/>
          </p:nvPr>
        </p:nvSpPr>
        <p:spPr/>
        <p:txBody>
          <a:bodyPr rtlCol="0"/>
          <a:lstStyle/>
          <a:p>
            <a:pPr rtl="0"/>
            <a:fld id="{117FAFC6-AD0C-4B5B-B8B0-E729C6D4C810}" type="datetime1">
              <a:rPr lang="de-DE" smtClean="0"/>
              <a:t>06.08.2021</a:t>
            </a:fld>
            <a:endParaRPr lang="en-US" dirty="0"/>
          </a:p>
        </p:txBody>
      </p:sp>
      <p:sp>
        <p:nvSpPr>
          <p:cNvPr id="8" name="Fußzeilenplatzhalter 7"/>
          <p:cNvSpPr>
            <a:spLocks noGrp="1"/>
          </p:cNvSpPr>
          <p:nvPr>
            <p:ph type="ftr" sz="quarter" idx="11"/>
          </p:nvPr>
        </p:nvSpPr>
        <p:spPr/>
        <p:txBody>
          <a:bodyPr rtlCol="0"/>
          <a:lstStyle/>
          <a:p>
            <a:pPr rtl="0"/>
            <a:endParaRPr lang="en-US" dirty="0"/>
          </a:p>
        </p:txBody>
      </p:sp>
      <p:sp>
        <p:nvSpPr>
          <p:cNvPr id="9" name="Foliennummernplatzhalt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607DEF3C-A2B0-4F78-836D-1A1B1DEE5467}" type="datetime1">
              <a:rPr lang="de-DE" smtClean="0"/>
              <a:t>06.08.2021</a:t>
            </a:fld>
            <a:endParaRPr lang="en-US" dirty="0"/>
          </a:p>
        </p:txBody>
      </p:sp>
      <p:sp>
        <p:nvSpPr>
          <p:cNvPr id="4" name="Fußzeilenplatzhalter 3"/>
          <p:cNvSpPr>
            <a:spLocks noGrp="1"/>
          </p:cNvSpPr>
          <p:nvPr>
            <p:ph type="ftr" sz="quarter" idx="11"/>
          </p:nvPr>
        </p:nvSpPr>
        <p:spPr/>
        <p:txBody>
          <a:bodyPr rtlCol="0"/>
          <a:lstStyle/>
          <a:p>
            <a:pPr rtl="0"/>
            <a:endParaRPr lang="en-US" dirty="0"/>
          </a:p>
        </p:txBody>
      </p:sp>
      <p:sp>
        <p:nvSpPr>
          <p:cNvPr id="5" name="Foliennummernplatzhalt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D971D44B-9C44-467E-B481-41466CDBD2A7}" type="datetime1">
              <a:rPr lang="de-DE" smtClean="0"/>
              <a:t>06.08.2021</a:t>
            </a:fld>
            <a:endParaRPr lang="en-US" dirty="0"/>
          </a:p>
        </p:txBody>
      </p:sp>
      <p:sp>
        <p:nvSpPr>
          <p:cNvPr id="3" name="Fußzeilenplatzhalter 2"/>
          <p:cNvSpPr>
            <a:spLocks noGrp="1"/>
          </p:cNvSpPr>
          <p:nvPr>
            <p:ph type="ftr" sz="quarter" idx="11"/>
          </p:nvPr>
        </p:nvSpPr>
        <p:spPr/>
        <p:txBody>
          <a:bodyPr rtlCol="0"/>
          <a:lstStyle/>
          <a:p>
            <a:pPr rtl="0"/>
            <a:endParaRPr lang="en-US" dirty="0"/>
          </a:p>
        </p:txBody>
      </p:sp>
      <p:sp>
        <p:nvSpPr>
          <p:cNvPr id="4" name="Foliennummernplatzhalt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354EEBD-0E7F-42E6-BE86-4864547D749E}" type="datetime1">
              <a:rPr lang="de-DE" smtClean="0"/>
              <a:t>06.08.2021</a:t>
            </a:fld>
            <a:endParaRPr lang="en-US" dirty="0"/>
          </a:p>
        </p:txBody>
      </p:sp>
      <p:sp>
        <p:nvSpPr>
          <p:cNvPr id="10" name="Fußzeilenplatzhalt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Foliennummernplatzhalt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8C7274EF-79A2-4EAD-98EF-7E5BB5EA068D}" type="datetime1">
              <a:rPr lang="de-DE" smtClean="0"/>
              <a:t>06.08.2021</a:t>
            </a:fld>
            <a:endParaRPr lang="en-US" dirty="0"/>
          </a:p>
        </p:txBody>
      </p:sp>
      <p:sp>
        <p:nvSpPr>
          <p:cNvPr id="6" name="Fußzeilenplatzhalter 5"/>
          <p:cNvSpPr>
            <a:spLocks noGrp="1"/>
          </p:cNvSpPr>
          <p:nvPr>
            <p:ph type="ftr" sz="quarter" idx="11"/>
          </p:nvPr>
        </p:nvSpPr>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DD379EC-906B-4CE5-98C2-3A156331FD9E}" type="datetime1">
              <a:rPr lang="de-DE" smtClean="0"/>
              <a:t>06.08.2021</a:t>
            </a:fld>
            <a:endParaRPr lang="en-US" dirty="0"/>
          </a:p>
        </p:txBody>
      </p:sp>
      <p:sp>
        <p:nvSpPr>
          <p:cNvPr id="5" name="Fußzeilenplatzhalt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Foliennummernplatzhalt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de.wikipedia.org/wiki/D%C3%B6ner_Kebab#Verbreitung_im_deutschsprachigen_Raum"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wnload.statistik-berlin-brandenburg.de/d29b001f80353b17/289c7e11acc8/SB_A01-11-00_2019j01_BE.pdf" TargetMode="External"/><Relationship Id="rId2" Type="http://schemas.openxmlformats.org/officeDocument/2006/relationships/hyperlink" Target="https://de.wikipedia.org/wiki/Verwaltungsgliederung_Berli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n-US" b="1" dirty="0"/>
              <a:t>Capstone: Find the best neighborhood in Berlin to open a </a:t>
            </a:r>
            <a:r>
              <a:rPr lang="en-US" b="1" dirty="0" err="1"/>
              <a:t>Döner</a:t>
            </a:r>
            <a:r>
              <a:rPr lang="en-US" b="1" dirty="0"/>
              <a:t> Kebab Restaurant</a:t>
            </a:r>
            <a:endParaRPr lang="de" dirty="0"/>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Results</a:t>
            </a:r>
            <a:endParaRPr lang="de-DE" dirty="0"/>
          </a:p>
        </p:txBody>
      </p:sp>
      <p:sp>
        <p:nvSpPr>
          <p:cNvPr id="3" name="Inhaltsplatzhalter 2">
            <a:extLst>
              <a:ext uri="{FF2B5EF4-FFF2-40B4-BE49-F238E27FC236}">
                <a16:creationId xmlns:a16="http://schemas.microsoft.com/office/drawing/2014/main" id="{FDD1B039-DD50-41F9-A41E-F3365323C3FE}"/>
              </a:ext>
            </a:extLst>
          </p:cNvPr>
          <p:cNvSpPr>
            <a:spLocks noGrp="1"/>
          </p:cNvSpPr>
          <p:nvPr>
            <p:ph idx="1"/>
          </p:nvPr>
        </p:nvSpPr>
        <p:spPr>
          <a:xfrm>
            <a:off x="581192" y="1931555"/>
            <a:ext cx="5050973" cy="3634486"/>
          </a:xfrm>
        </p:spPr>
        <p:txBody>
          <a:bodyPr anchor="t"/>
          <a:lstStyle/>
          <a:p>
            <a:r>
              <a:rPr lang="en-US" dirty="0"/>
              <a:t>Based on the currently available data, the </a:t>
            </a:r>
            <a:r>
              <a:rPr lang="en-US" b="1" dirty="0"/>
              <a:t>Kreuzberg</a:t>
            </a:r>
            <a:r>
              <a:rPr lang="en-US" dirty="0"/>
              <a:t> neighborhood is recommended for potential new kebab restaurants to open in Berlin</a:t>
            </a:r>
          </a:p>
          <a:p>
            <a:r>
              <a:rPr lang="en-US" dirty="0"/>
              <a:t>There, the location factors are the best, so that a successful opening can be recommended here.</a:t>
            </a:r>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pic>
        <p:nvPicPr>
          <p:cNvPr id="3074" name="Picture 2">
            <a:extLst>
              <a:ext uri="{FF2B5EF4-FFF2-40B4-BE49-F238E27FC236}">
                <a16:creationId xmlns:a16="http://schemas.microsoft.com/office/drawing/2014/main" id="{95E44880-8FB6-402E-8A27-9A8AEB4A3C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40" t="1034" r="19118" b="453"/>
          <a:stretch/>
        </p:blipFill>
        <p:spPr bwMode="auto">
          <a:xfrm>
            <a:off x="6217919" y="1761664"/>
            <a:ext cx="5050972" cy="442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1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Discussion</a:t>
            </a:r>
            <a:endParaRPr lang="de-DE" dirty="0"/>
          </a:p>
        </p:txBody>
      </p:sp>
      <p:sp>
        <p:nvSpPr>
          <p:cNvPr id="3" name="Inhaltsplatzhalter 2">
            <a:extLst>
              <a:ext uri="{FF2B5EF4-FFF2-40B4-BE49-F238E27FC236}">
                <a16:creationId xmlns:a16="http://schemas.microsoft.com/office/drawing/2014/main" id="{FDD1B039-DD50-41F9-A41E-F3365323C3FE}"/>
              </a:ext>
            </a:extLst>
          </p:cNvPr>
          <p:cNvSpPr>
            <a:spLocks noGrp="1"/>
          </p:cNvSpPr>
          <p:nvPr>
            <p:ph idx="1"/>
          </p:nvPr>
        </p:nvSpPr>
        <p:spPr>
          <a:xfrm>
            <a:off x="581192" y="1931555"/>
            <a:ext cx="11029615" cy="3634486"/>
          </a:xfrm>
        </p:spPr>
        <p:txBody>
          <a:bodyPr anchor="t"/>
          <a:lstStyle/>
          <a:p>
            <a:r>
              <a:rPr lang="en-US" dirty="0"/>
              <a:t>The calculated clusters were examined for their characteristic properties</a:t>
            </a:r>
          </a:p>
          <a:p>
            <a:endParaRPr lang="en-US" dirty="0"/>
          </a:p>
          <a:p>
            <a:r>
              <a:rPr lang="en-US" dirty="0"/>
              <a:t>For this purpose, the data were evaluated in tabular form and various visualizations were created</a:t>
            </a:r>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Tree>
    <p:extLst>
      <p:ext uri="{BB962C8B-B14F-4D97-AF65-F5344CB8AC3E}">
        <p14:creationId xmlns:p14="http://schemas.microsoft.com/office/powerpoint/2010/main" val="67713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Discussion</a:t>
            </a:r>
            <a:endParaRPr lang="de-DE"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pic>
        <p:nvPicPr>
          <p:cNvPr id="4098" name="Picture 2">
            <a:extLst>
              <a:ext uri="{FF2B5EF4-FFF2-40B4-BE49-F238E27FC236}">
                <a16:creationId xmlns:a16="http://schemas.microsoft.com/office/drawing/2014/main" id="{4F21D4FB-6638-40E3-8543-F6C1E7159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172" y="1960545"/>
            <a:ext cx="6407655" cy="426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0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Discussion</a:t>
            </a:r>
            <a:endParaRPr lang="de-DE"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pic>
        <p:nvPicPr>
          <p:cNvPr id="6146" name="Picture 2">
            <a:extLst>
              <a:ext uri="{FF2B5EF4-FFF2-40B4-BE49-F238E27FC236}">
                <a16:creationId xmlns:a16="http://schemas.microsoft.com/office/drawing/2014/main" id="{B1C64B31-A9CE-455C-889D-AE37DD1FF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228" y="1975892"/>
            <a:ext cx="6901543" cy="417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30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Discussion</a:t>
            </a:r>
            <a:endParaRPr lang="de-DE"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pic>
        <p:nvPicPr>
          <p:cNvPr id="7170" name="Picture 2">
            <a:extLst>
              <a:ext uri="{FF2B5EF4-FFF2-40B4-BE49-F238E27FC236}">
                <a16:creationId xmlns:a16="http://schemas.microsoft.com/office/drawing/2014/main" id="{C3315C8A-CFD3-4C56-B471-CFE45A136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107" y="1890876"/>
            <a:ext cx="6661785" cy="4527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91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Discussion</a:t>
            </a:r>
            <a:endParaRPr lang="de-DE"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pic>
        <p:nvPicPr>
          <p:cNvPr id="5124" name="Picture 4">
            <a:extLst>
              <a:ext uri="{FF2B5EF4-FFF2-40B4-BE49-F238E27FC236}">
                <a16:creationId xmlns:a16="http://schemas.microsoft.com/office/drawing/2014/main" id="{C6E0D3C5-D305-49E6-B6CE-C0BC5DDA4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155" y="1960385"/>
            <a:ext cx="6633689" cy="4394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46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Discussion</a:t>
            </a:r>
            <a:endParaRPr lang="de-DE"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
        <p:nvSpPr>
          <p:cNvPr id="5" name="Inhaltsplatzhalter 2">
            <a:extLst>
              <a:ext uri="{FF2B5EF4-FFF2-40B4-BE49-F238E27FC236}">
                <a16:creationId xmlns:a16="http://schemas.microsoft.com/office/drawing/2014/main" id="{909F1667-BA1C-464E-82BF-D755C8B98F45}"/>
              </a:ext>
            </a:extLst>
          </p:cNvPr>
          <p:cNvSpPr>
            <a:spLocks noGrp="1"/>
          </p:cNvSpPr>
          <p:nvPr>
            <p:ph idx="1"/>
          </p:nvPr>
        </p:nvSpPr>
        <p:spPr>
          <a:xfrm>
            <a:off x="581192" y="1931555"/>
            <a:ext cx="11029615" cy="3634486"/>
          </a:xfrm>
        </p:spPr>
        <p:txBody>
          <a:bodyPr anchor="t">
            <a:normAutofit/>
          </a:bodyPr>
          <a:lstStyle/>
          <a:p>
            <a:r>
              <a:rPr lang="en-US" dirty="0"/>
              <a:t>Cluster 3 has the most </a:t>
            </a:r>
            <a:r>
              <a:rPr lang="en-US" dirty="0" err="1"/>
              <a:t>Döner</a:t>
            </a:r>
            <a:r>
              <a:rPr lang="en-US" dirty="0"/>
              <a:t> Kebab restaurants and is excluded from further consideration due to the competitive situation in this cluster</a:t>
            </a:r>
          </a:p>
          <a:p>
            <a:r>
              <a:rPr lang="en-US" dirty="0"/>
              <a:t>Clusters 2 and 4 have about the same number of kebab restaurants and cluster 1 the least</a:t>
            </a:r>
          </a:p>
          <a:p>
            <a:r>
              <a:rPr lang="en-US" dirty="0"/>
              <a:t>Accordingly, cluster 1 is considered further</a:t>
            </a:r>
          </a:p>
          <a:p>
            <a:r>
              <a:rPr lang="en-US" dirty="0"/>
              <a:t>Cluster 1 has a medium average income, which fits well with kebab restaurants</a:t>
            </a:r>
          </a:p>
          <a:p>
            <a:r>
              <a:rPr lang="en-US" dirty="0"/>
              <a:t>In addition, the population density in cluster 1 is the highest, which speaks for a potentially good occupancy rate of a new kebab restaurant in one of these neighborhoods.</a:t>
            </a:r>
          </a:p>
          <a:p>
            <a:r>
              <a:rPr lang="en-US" dirty="0"/>
              <a:t>Now let's have a deeper look into the Neighborhoods in Cluster 1</a:t>
            </a:r>
          </a:p>
        </p:txBody>
      </p:sp>
    </p:spTree>
    <p:extLst>
      <p:ext uri="{BB962C8B-B14F-4D97-AF65-F5344CB8AC3E}">
        <p14:creationId xmlns:p14="http://schemas.microsoft.com/office/powerpoint/2010/main" val="215458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Discussion</a:t>
            </a:r>
            <a:endParaRPr lang="de-DE"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
        <p:nvSpPr>
          <p:cNvPr id="5" name="Inhaltsplatzhalter 2">
            <a:extLst>
              <a:ext uri="{FF2B5EF4-FFF2-40B4-BE49-F238E27FC236}">
                <a16:creationId xmlns:a16="http://schemas.microsoft.com/office/drawing/2014/main" id="{232DD3F2-B0FE-4E1B-B775-F7F7679C51F1}"/>
              </a:ext>
            </a:extLst>
          </p:cNvPr>
          <p:cNvSpPr>
            <a:spLocks noGrp="1"/>
          </p:cNvSpPr>
          <p:nvPr>
            <p:ph idx="1"/>
          </p:nvPr>
        </p:nvSpPr>
        <p:spPr>
          <a:xfrm>
            <a:off x="581192" y="1931555"/>
            <a:ext cx="11029615" cy="3634486"/>
          </a:xfrm>
        </p:spPr>
        <p:txBody>
          <a:bodyPr anchor="t">
            <a:normAutofit/>
          </a:bodyPr>
          <a:lstStyle/>
          <a:p>
            <a:r>
              <a:rPr lang="en-US" dirty="0"/>
              <a:t>Cluster 1 sorted by number of kebab restaurants, population density, and income to derive a recommendation for a suitable location:</a:t>
            </a:r>
          </a:p>
        </p:txBody>
      </p:sp>
      <p:pic>
        <p:nvPicPr>
          <p:cNvPr id="6" name="Grafik 5">
            <a:extLst>
              <a:ext uri="{FF2B5EF4-FFF2-40B4-BE49-F238E27FC236}">
                <a16:creationId xmlns:a16="http://schemas.microsoft.com/office/drawing/2014/main" id="{B57E4DCF-5B8F-476D-90CA-51FEDFCB4412}"/>
              </a:ext>
            </a:extLst>
          </p:cNvPr>
          <p:cNvPicPr>
            <a:picLocks noChangeAspect="1"/>
          </p:cNvPicPr>
          <p:nvPr/>
        </p:nvPicPr>
        <p:blipFill>
          <a:blip r:embed="rId2"/>
          <a:stretch>
            <a:fillRect/>
          </a:stretch>
        </p:blipFill>
        <p:spPr>
          <a:xfrm>
            <a:off x="1105989" y="2654752"/>
            <a:ext cx="9701348" cy="3501092"/>
          </a:xfrm>
          <a:prstGeom prst="rect">
            <a:avLst/>
          </a:prstGeom>
        </p:spPr>
      </p:pic>
      <p:sp>
        <p:nvSpPr>
          <p:cNvPr id="7" name="Rechteck 6">
            <a:extLst>
              <a:ext uri="{FF2B5EF4-FFF2-40B4-BE49-F238E27FC236}">
                <a16:creationId xmlns:a16="http://schemas.microsoft.com/office/drawing/2014/main" id="{26170F8D-AC3D-49FC-B53B-A828A05E627C}"/>
              </a:ext>
            </a:extLst>
          </p:cNvPr>
          <p:cNvSpPr/>
          <p:nvPr/>
        </p:nvSpPr>
        <p:spPr>
          <a:xfrm>
            <a:off x="1105989" y="2978332"/>
            <a:ext cx="9701348" cy="3396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2738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Discussion</a:t>
            </a:r>
            <a:endParaRPr lang="de-DE"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
        <p:nvSpPr>
          <p:cNvPr id="5" name="Inhaltsplatzhalter 2">
            <a:extLst>
              <a:ext uri="{FF2B5EF4-FFF2-40B4-BE49-F238E27FC236}">
                <a16:creationId xmlns:a16="http://schemas.microsoft.com/office/drawing/2014/main" id="{232DD3F2-B0FE-4E1B-B775-F7F7679C51F1}"/>
              </a:ext>
            </a:extLst>
          </p:cNvPr>
          <p:cNvSpPr>
            <a:spLocks noGrp="1"/>
          </p:cNvSpPr>
          <p:nvPr>
            <p:ph idx="1"/>
          </p:nvPr>
        </p:nvSpPr>
        <p:spPr>
          <a:xfrm>
            <a:off x="581192" y="1931555"/>
            <a:ext cx="11029615" cy="3634486"/>
          </a:xfrm>
        </p:spPr>
        <p:txBody>
          <a:bodyPr anchor="t">
            <a:normAutofit/>
          </a:bodyPr>
          <a:lstStyle/>
          <a:p>
            <a:r>
              <a:rPr lang="en-US" b="1" dirty="0"/>
              <a:t>As we can see in the sorted list (sorted by number of kebab restaurants, population density and income), Kreuzberg should be a suitable choice for a new kebab restaurant.</a:t>
            </a:r>
            <a:endParaRPr lang="en-US" dirty="0"/>
          </a:p>
        </p:txBody>
      </p:sp>
    </p:spTree>
    <p:extLst>
      <p:ext uri="{BB962C8B-B14F-4D97-AF65-F5344CB8AC3E}">
        <p14:creationId xmlns:p14="http://schemas.microsoft.com/office/powerpoint/2010/main" val="1906882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Conclusion</a:t>
            </a:r>
            <a:r>
              <a:rPr lang="de-DE" dirty="0"/>
              <a:t> &amp; </a:t>
            </a:r>
            <a:r>
              <a:rPr lang="de-DE" dirty="0" err="1"/>
              <a:t>further</a:t>
            </a:r>
            <a:r>
              <a:rPr lang="de-DE" dirty="0"/>
              <a:t> </a:t>
            </a:r>
            <a:r>
              <a:rPr lang="de-DE" dirty="0" err="1"/>
              <a:t>research</a:t>
            </a:r>
            <a:endParaRPr lang="de-DE" dirty="0"/>
          </a:p>
        </p:txBody>
      </p:sp>
      <p:sp>
        <p:nvSpPr>
          <p:cNvPr id="3" name="Inhaltsplatzhalter 2">
            <a:extLst>
              <a:ext uri="{FF2B5EF4-FFF2-40B4-BE49-F238E27FC236}">
                <a16:creationId xmlns:a16="http://schemas.microsoft.com/office/drawing/2014/main" id="{FDD1B039-DD50-41F9-A41E-F3365323C3FE}"/>
              </a:ext>
            </a:extLst>
          </p:cNvPr>
          <p:cNvSpPr>
            <a:spLocks noGrp="1"/>
          </p:cNvSpPr>
          <p:nvPr>
            <p:ph idx="1"/>
          </p:nvPr>
        </p:nvSpPr>
        <p:spPr>
          <a:xfrm>
            <a:off x="581192" y="1931555"/>
            <a:ext cx="11029615" cy="3634486"/>
          </a:xfrm>
        </p:spPr>
        <p:txBody>
          <a:bodyPr anchor="t"/>
          <a:lstStyle/>
          <a:p>
            <a:r>
              <a:rPr lang="en-US" dirty="0"/>
              <a:t>I feel confident with the recommendation of Berlin Kreuzberg I gave as it is backed up with demonstrated data analysis</a:t>
            </a:r>
          </a:p>
          <a:p>
            <a:r>
              <a:rPr lang="en-US" dirty="0"/>
              <a:t>There are certainly other data that can be considered in a more in-depth analysis</a:t>
            </a:r>
          </a:p>
          <a:p>
            <a:r>
              <a:rPr lang="en-US" dirty="0"/>
              <a:t>For example, data on the ethnic composition of the neighborhoods could be obtained</a:t>
            </a:r>
          </a:p>
          <a:p>
            <a:r>
              <a:rPr lang="en-US" dirty="0"/>
              <a:t>Likewise, data on tourist offerings and accommodations in the neighborhood would be interesting</a:t>
            </a:r>
          </a:p>
          <a:p>
            <a:r>
              <a:rPr lang="en-US" dirty="0"/>
              <a:t>These data are certainly related to the eating habits and preferences of people in a neighborhood.</a:t>
            </a:r>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Tree>
    <p:extLst>
      <p:ext uri="{BB962C8B-B14F-4D97-AF65-F5344CB8AC3E}">
        <p14:creationId xmlns:p14="http://schemas.microsoft.com/office/powerpoint/2010/main" val="189707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56BC9A-5815-4585-9FD3-D1C5DA853B49}"/>
              </a:ext>
            </a:extLst>
          </p:cNvPr>
          <p:cNvSpPr>
            <a:spLocks noGrp="1"/>
          </p:cNvSpPr>
          <p:nvPr>
            <p:ph type="title"/>
          </p:nvPr>
        </p:nvSpPr>
        <p:spPr/>
        <p:txBody>
          <a:bodyPr anchor="ctr"/>
          <a:lstStyle/>
          <a:p>
            <a:r>
              <a:rPr lang="de-DE" dirty="0" err="1"/>
              <a:t>Introduction</a:t>
            </a:r>
            <a:endParaRPr lang="de-DE" dirty="0"/>
          </a:p>
        </p:txBody>
      </p:sp>
      <p:sp>
        <p:nvSpPr>
          <p:cNvPr id="3" name="Inhaltsplatzhalter 2">
            <a:extLst>
              <a:ext uri="{FF2B5EF4-FFF2-40B4-BE49-F238E27FC236}">
                <a16:creationId xmlns:a16="http://schemas.microsoft.com/office/drawing/2014/main" id="{0278FE9E-9536-4DD3-BC0E-8A87C7576269}"/>
              </a:ext>
            </a:extLst>
          </p:cNvPr>
          <p:cNvSpPr>
            <a:spLocks noGrp="1"/>
          </p:cNvSpPr>
          <p:nvPr>
            <p:ph idx="1"/>
          </p:nvPr>
        </p:nvSpPr>
        <p:spPr/>
        <p:txBody>
          <a:bodyPr anchor="t"/>
          <a:lstStyle/>
          <a:p>
            <a:r>
              <a:rPr lang="en-US" dirty="0"/>
              <a:t>More than 1000 Kebab Restaurants in Berlin</a:t>
            </a:r>
          </a:p>
          <a:p>
            <a:r>
              <a:rPr lang="en-US" dirty="0"/>
              <a:t>Berlin is Germanys Kebab capital city</a:t>
            </a:r>
          </a:p>
          <a:p>
            <a:r>
              <a:rPr lang="en-US" dirty="0"/>
              <a:t>High competitive intensity</a:t>
            </a:r>
          </a:p>
          <a:p>
            <a:endParaRPr lang="en-US" dirty="0"/>
          </a:p>
          <a:p>
            <a:pPr marL="0" indent="0">
              <a:buNone/>
            </a:pPr>
            <a:endParaRPr lang="en-US" dirty="0"/>
          </a:p>
          <a:p>
            <a:pPr marL="0" indent="0">
              <a:buNone/>
            </a:pPr>
            <a:r>
              <a:rPr lang="en-US" dirty="0">
                <a:sym typeface="Wingdings" panose="05000000000000000000" pitchFamily="2" charset="2"/>
              </a:rPr>
              <a:t> </a:t>
            </a:r>
            <a:r>
              <a:rPr lang="en-US" dirty="0"/>
              <a:t>This project is about providing potential operators of kebab restaurants in Berlin with a data-driven recommendation for the location of their new business</a:t>
            </a:r>
            <a:endParaRPr lang="de-DE" dirty="0"/>
          </a:p>
        </p:txBody>
      </p:sp>
      <p:sp>
        <p:nvSpPr>
          <p:cNvPr id="4" name="Datumsplatzhalter 3">
            <a:extLst>
              <a:ext uri="{FF2B5EF4-FFF2-40B4-BE49-F238E27FC236}">
                <a16:creationId xmlns:a16="http://schemas.microsoft.com/office/drawing/2014/main" id="{9F14FBC1-27D3-4DF6-994A-ECF8F1F1A4D0}"/>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
        <p:nvSpPr>
          <p:cNvPr id="5" name="Rechteck 4">
            <a:extLst>
              <a:ext uri="{FF2B5EF4-FFF2-40B4-BE49-F238E27FC236}">
                <a16:creationId xmlns:a16="http://schemas.microsoft.com/office/drawing/2014/main" id="{B646B14F-ADC5-40B4-B1A2-B3E3AD84DEF4}"/>
              </a:ext>
            </a:extLst>
          </p:cNvPr>
          <p:cNvSpPr/>
          <p:nvPr/>
        </p:nvSpPr>
        <p:spPr>
          <a:xfrm>
            <a:off x="400594" y="4267191"/>
            <a:ext cx="11399520" cy="957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1414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a:t>Döner Kebab</a:t>
            </a:r>
          </a:p>
        </p:txBody>
      </p:sp>
      <p:sp>
        <p:nvSpPr>
          <p:cNvPr id="3" name="Inhaltsplatzhalter 2">
            <a:extLst>
              <a:ext uri="{FF2B5EF4-FFF2-40B4-BE49-F238E27FC236}">
                <a16:creationId xmlns:a16="http://schemas.microsoft.com/office/drawing/2014/main" id="{FDD1B039-DD50-41F9-A41E-F3365323C3FE}"/>
              </a:ext>
            </a:extLst>
          </p:cNvPr>
          <p:cNvSpPr>
            <a:spLocks noGrp="1"/>
          </p:cNvSpPr>
          <p:nvPr>
            <p:ph idx="1"/>
          </p:nvPr>
        </p:nvSpPr>
        <p:spPr>
          <a:xfrm>
            <a:off x="581192" y="1931555"/>
            <a:ext cx="11029615" cy="3634486"/>
          </a:xfrm>
        </p:spPr>
        <p:txBody>
          <a:bodyPr anchor="t"/>
          <a:lstStyle/>
          <a:p>
            <a:r>
              <a:rPr lang="en-US" dirty="0"/>
              <a:t>Doner kebab (Turkish; "(spinning) grilled meat"), or kebab for short, is one of the most famous dishes in Turkish cuisine. It is similar to the Greek gyros. It consists of slices of meat seasoned with marinade, which are placed in layers on a vertical rotating spit and grilled on the side. The outer, browned layers are then gradually cut off.</a:t>
            </a:r>
          </a:p>
          <a:p>
            <a:pPr marL="0" indent="0">
              <a:buNone/>
            </a:pPr>
            <a:r>
              <a:rPr lang="en-US" sz="1400" dirty="0">
                <a:solidFill>
                  <a:schemeClr val="bg1">
                    <a:lumMod val="75000"/>
                  </a:schemeClr>
                </a:solidFill>
                <a:hlinkClick r:id="rId2">
                  <a:extLst>
                    <a:ext uri="{A12FA001-AC4F-418D-AE19-62706E023703}">
                      <ahyp:hlinkClr xmlns:ahyp="http://schemas.microsoft.com/office/drawing/2018/hyperlinkcolor" val="tx"/>
                    </a:ext>
                  </a:extLst>
                </a:hlinkClick>
              </a:rPr>
              <a:t>https://de.wikipedia.org/wiki/D%C3%B6ner_Kebab#Verbreitung_im_deutschsprachigen_Raum</a:t>
            </a:r>
            <a:endParaRPr lang="de-DE" sz="1400" dirty="0">
              <a:solidFill>
                <a:schemeClr val="bg1">
                  <a:lumMod val="75000"/>
                </a:schemeClr>
              </a:solidFill>
            </a:endParaRPr>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pic>
        <p:nvPicPr>
          <p:cNvPr id="6" name="Grafik 5">
            <a:extLst>
              <a:ext uri="{FF2B5EF4-FFF2-40B4-BE49-F238E27FC236}">
                <a16:creationId xmlns:a16="http://schemas.microsoft.com/office/drawing/2014/main" id="{57DEA128-E9D6-49B0-B476-CBEAEEBB6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54" y="3360674"/>
            <a:ext cx="4663440" cy="3063240"/>
          </a:xfrm>
          <a:prstGeom prst="rect">
            <a:avLst/>
          </a:prstGeom>
        </p:spPr>
      </p:pic>
      <p:pic>
        <p:nvPicPr>
          <p:cNvPr id="8" name="Grafik 7">
            <a:extLst>
              <a:ext uri="{FF2B5EF4-FFF2-40B4-BE49-F238E27FC236}">
                <a16:creationId xmlns:a16="http://schemas.microsoft.com/office/drawing/2014/main" id="{0EB3215D-31D3-48CA-AA5C-F5755DC750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2" y="3360674"/>
            <a:ext cx="4592564" cy="3063240"/>
          </a:xfrm>
          <a:prstGeom prst="rect">
            <a:avLst/>
          </a:prstGeom>
        </p:spPr>
      </p:pic>
    </p:spTree>
    <p:extLst>
      <p:ext uri="{BB962C8B-B14F-4D97-AF65-F5344CB8AC3E}">
        <p14:creationId xmlns:p14="http://schemas.microsoft.com/office/powerpoint/2010/main" val="271960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a:t>Business Problem</a:t>
            </a:r>
          </a:p>
        </p:txBody>
      </p:sp>
      <p:sp>
        <p:nvSpPr>
          <p:cNvPr id="3" name="Inhaltsplatzhalter 2">
            <a:extLst>
              <a:ext uri="{FF2B5EF4-FFF2-40B4-BE49-F238E27FC236}">
                <a16:creationId xmlns:a16="http://schemas.microsoft.com/office/drawing/2014/main" id="{FDD1B039-DD50-41F9-A41E-F3365323C3FE}"/>
              </a:ext>
            </a:extLst>
          </p:cNvPr>
          <p:cNvSpPr>
            <a:spLocks noGrp="1"/>
          </p:cNvSpPr>
          <p:nvPr>
            <p:ph idx="1"/>
          </p:nvPr>
        </p:nvSpPr>
        <p:spPr>
          <a:xfrm>
            <a:off x="581192" y="1931555"/>
            <a:ext cx="11029615" cy="3634486"/>
          </a:xfrm>
        </p:spPr>
        <p:txBody>
          <a:bodyPr anchor="t"/>
          <a:lstStyle/>
          <a:p>
            <a:r>
              <a:rPr lang="en-US" dirty="0"/>
              <a:t>For restaurateurs, the question of the right or best location always arises before opening a new establishment</a:t>
            </a:r>
          </a:p>
          <a:p>
            <a:r>
              <a:rPr lang="en-US" dirty="0"/>
              <a:t>Location determines the subsequent business success of the company.</a:t>
            </a:r>
          </a:p>
          <a:p>
            <a:r>
              <a:rPr lang="en-US" dirty="0"/>
              <a:t>Berlin is Germany's capital and has 3.645 million (2019) inhabitants living in its 12 boroughs</a:t>
            </a:r>
          </a:p>
          <a:p>
            <a:r>
              <a:rPr lang="en-US" dirty="0"/>
              <a:t>These boroughs are each further divided into different numbers of neighborhoods</a:t>
            </a:r>
          </a:p>
          <a:p>
            <a:r>
              <a:rPr lang="en-US" dirty="0"/>
              <a:t>Of these inhabitants, approximately 200,000 residents have a Turkish migrant background, which is why </a:t>
            </a:r>
            <a:r>
              <a:rPr lang="en-US" dirty="0" err="1"/>
              <a:t>Döner</a:t>
            </a:r>
            <a:r>
              <a:rPr lang="en-US" dirty="0"/>
              <a:t> kebab is particularly competitive in Berlin. </a:t>
            </a:r>
          </a:p>
          <a:p>
            <a:r>
              <a:rPr lang="en-US" dirty="0">
                <a:sym typeface="Wingdings" panose="05000000000000000000" pitchFamily="2" charset="2"/>
              </a:rPr>
              <a:t> </a:t>
            </a:r>
            <a:r>
              <a:rPr lang="en-US" dirty="0"/>
              <a:t>Therefore, it should be carefully selected, especially when we are dealing with such a large competition.</a:t>
            </a:r>
          </a:p>
          <a:p>
            <a:endParaRPr lang="en-US"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Tree>
    <p:extLst>
      <p:ext uri="{BB962C8B-B14F-4D97-AF65-F5344CB8AC3E}">
        <p14:creationId xmlns:p14="http://schemas.microsoft.com/office/powerpoint/2010/main" val="421224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a:t>Business Problem</a:t>
            </a:r>
          </a:p>
        </p:txBody>
      </p:sp>
      <p:sp>
        <p:nvSpPr>
          <p:cNvPr id="3" name="Inhaltsplatzhalter 2">
            <a:extLst>
              <a:ext uri="{FF2B5EF4-FFF2-40B4-BE49-F238E27FC236}">
                <a16:creationId xmlns:a16="http://schemas.microsoft.com/office/drawing/2014/main" id="{FDD1B039-DD50-41F9-A41E-F3365323C3FE}"/>
              </a:ext>
            </a:extLst>
          </p:cNvPr>
          <p:cNvSpPr>
            <a:spLocks noGrp="1"/>
          </p:cNvSpPr>
          <p:nvPr>
            <p:ph idx="1"/>
          </p:nvPr>
        </p:nvSpPr>
        <p:spPr>
          <a:xfrm>
            <a:off x="581192" y="1931555"/>
            <a:ext cx="11029615" cy="3634486"/>
          </a:xfrm>
        </p:spPr>
        <p:txBody>
          <a:bodyPr anchor="t"/>
          <a:lstStyle/>
          <a:p>
            <a:r>
              <a:rPr lang="en-US" dirty="0"/>
              <a:t>For restaurateurs, the question of the right or best location always arises before opening a new establishment</a:t>
            </a:r>
          </a:p>
          <a:p>
            <a:r>
              <a:rPr lang="en-US" dirty="0"/>
              <a:t>Location determines the subsequent business success of the company.</a:t>
            </a:r>
          </a:p>
          <a:p>
            <a:r>
              <a:rPr lang="en-US" dirty="0"/>
              <a:t>Berlin is Germany's capital and has 3.645 million (2019) inhabitants living in its 12 boroughs</a:t>
            </a:r>
          </a:p>
          <a:p>
            <a:r>
              <a:rPr lang="en-US" dirty="0"/>
              <a:t>These boroughs are each further divided into different numbers of neighborhoods</a:t>
            </a:r>
          </a:p>
          <a:p>
            <a:r>
              <a:rPr lang="en-US" dirty="0"/>
              <a:t>Of these inhabitants, approximately 200,000 residents have a Turkish migrant background, which is why </a:t>
            </a:r>
            <a:r>
              <a:rPr lang="en-US" dirty="0" err="1"/>
              <a:t>Döner</a:t>
            </a:r>
            <a:r>
              <a:rPr lang="en-US" dirty="0"/>
              <a:t> kebab is particularly competitive in Berlin. </a:t>
            </a:r>
          </a:p>
          <a:p>
            <a:r>
              <a:rPr lang="en-US" dirty="0">
                <a:sym typeface="Wingdings" panose="05000000000000000000" pitchFamily="2" charset="2"/>
              </a:rPr>
              <a:t> </a:t>
            </a:r>
            <a:r>
              <a:rPr lang="en-US" dirty="0"/>
              <a:t>Therefore, it should be carefully selected, especially when we are dealing with such a large competition.</a:t>
            </a:r>
          </a:p>
          <a:p>
            <a:endParaRPr lang="en-US"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Tree>
    <p:extLst>
      <p:ext uri="{BB962C8B-B14F-4D97-AF65-F5344CB8AC3E}">
        <p14:creationId xmlns:p14="http://schemas.microsoft.com/office/powerpoint/2010/main" val="401264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a:t>Business Problem</a:t>
            </a:r>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pic>
        <p:nvPicPr>
          <p:cNvPr id="1026" name="Picture 2">
            <a:extLst>
              <a:ext uri="{FF2B5EF4-FFF2-40B4-BE49-F238E27FC236}">
                <a16:creationId xmlns:a16="http://schemas.microsoft.com/office/drawing/2014/main" id="{9D7B7792-E8B0-416B-A62E-05C0C262EA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26" b="14505"/>
          <a:stretch/>
        </p:blipFill>
        <p:spPr bwMode="auto">
          <a:xfrm>
            <a:off x="668429" y="1724295"/>
            <a:ext cx="7526337" cy="459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9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en-US" b="1" dirty="0"/>
              <a:t>Target Audience:</a:t>
            </a:r>
          </a:p>
        </p:txBody>
      </p:sp>
      <p:sp>
        <p:nvSpPr>
          <p:cNvPr id="3" name="Inhaltsplatzhalter 2">
            <a:extLst>
              <a:ext uri="{FF2B5EF4-FFF2-40B4-BE49-F238E27FC236}">
                <a16:creationId xmlns:a16="http://schemas.microsoft.com/office/drawing/2014/main" id="{FDD1B039-DD50-41F9-A41E-F3365323C3FE}"/>
              </a:ext>
            </a:extLst>
          </p:cNvPr>
          <p:cNvSpPr>
            <a:spLocks noGrp="1"/>
          </p:cNvSpPr>
          <p:nvPr>
            <p:ph idx="1"/>
          </p:nvPr>
        </p:nvSpPr>
        <p:spPr>
          <a:xfrm>
            <a:off x="581192" y="1931555"/>
            <a:ext cx="11029615" cy="3634486"/>
          </a:xfrm>
        </p:spPr>
        <p:txBody>
          <a:bodyPr anchor="t"/>
          <a:lstStyle/>
          <a:p>
            <a:r>
              <a:rPr lang="en-US" dirty="0"/>
              <a:t>The target group of this evaluation are entrepreneurs who want to open a kebab restaurant in one of the many neighborhoods in Berlin and for the decision would like to trust less on their gut feeling, but rather on the result of a data analysis.</a:t>
            </a:r>
          </a:p>
          <a:p>
            <a:endParaRPr lang="en-US" dirty="0"/>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Tree>
    <p:extLst>
      <p:ext uri="{BB962C8B-B14F-4D97-AF65-F5344CB8AC3E}">
        <p14:creationId xmlns:p14="http://schemas.microsoft.com/office/powerpoint/2010/main" val="363994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a:t>Data</a:t>
            </a:r>
          </a:p>
        </p:txBody>
      </p:sp>
      <p:sp>
        <p:nvSpPr>
          <p:cNvPr id="3" name="Inhaltsplatzhalter 2">
            <a:extLst>
              <a:ext uri="{FF2B5EF4-FFF2-40B4-BE49-F238E27FC236}">
                <a16:creationId xmlns:a16="http://schemas.microsoft.com/office/drawing/2014/main" id="{FDD1B039-DD50-41F9-A41E-F3365323C3FE}"/>
              </a:ext>
            </a:extLst>
          </p:cNvPr>
          <p:cNvSpPr>
            <a:spLocks noGrp="1"/>
          </p:cNvSpPr>
          <p:nvPr>
            <p:ph idx="1"/>
          </p:nvPr>
        </p:nvSpPr>
        <p:spPr>
          <a:xfrm>
            <a:off x="581192" y="1931554"/>
            <a:ext cx="11029615" cy="4492359"/>
          </a:xfrm>
        </p:spPr>
        <p:txBody>
          <a:bodyPr anchor="t">
            <a:normAutofit/>
          </a:bodyPr>
          <a:lstStyle/>
          <a:p>
            <a:r>
              <a:rPr lang="en-US" b="1" dirty="0"/>
              <a:t>Data 1 :</a:t>
            </a:r>
            <a:r>
              <a:rPr lang="en-US" dirty="0"/>
              <a:t> Berlin is Germany's capital and has 3.645 million (2019) inhabitants living in its 12 boroughs. These boroughs are each further divided into different numbers of neighborhoods. The required data was obtained with </a:t>
            </a:r>
            <a:r>
              <a:rPr lang="en-US" dirty="0" err="1"/>
              <a:t>BeautifulSoup</a:t>
            </a:r>
            <a:r>
              <a:rPr lang="en-US" dirty="0"/>
              <a:t> from one of the Wikipedia pages of Berlin. There they are available in one of the tables. In addition to the boroughs and the neighborhoods, information about the population density in the respective borough is also given there. These data are the basis for the further analysis </a:t>
            </a:r>
            <a:r>
              <a:rPr lang="en-US" dirty="0">
                <a:sym typeface="Wingdings" panose="05000000000000000000" pitchFamily="2" charset="2"/>
              </a:rPr>
              <a:t> </a:t>
            </a:r>
            <a:r>
              <a:rPr lang="en-US" dirty="0">
                <a:hlinkClick r:id="rId2"/>
              </a:rPr>
              <a:t>https://de.wikipedia.org/wiki/Verwaltungsgliederung_Berlins</a:t>
            </a:r>
            <a:endParaRPr lang="en-US" dirty="0"/>
          </a:p>
          <a:p>
            <a:r>
              <a:rPr lang="en-US" b="1" dirty="0"/>
              <a:t>Data 2 :</a:t>
            </a:r>
            <a:r>
              <a:rPr lang="en-US" dirty="0"/>
              <a:t> Secondly, census data from the city of Berlin from 2019 was used. This data is available as a report and can be downloaded at the following address </a:t>
            </a:r>
            <a:r>
              <a:rPr lang="en-US" dirty="0">
                <a:sym typeface="Wingdings" panose="05000000000000000000" pitchFamily="2" charset="2"/>
              </a:rPr>
              <a:t> </a:t>
            </a:r>
            <a:r>
              <a:rPr lang="en-US" dirty="0">
                <a:hlinkClick r:id="rId3"/>
              </a:rPr>
              <a:t>https://download.statistik-berlin-brandenburg.de/d29b001f80353b17/289c7e11acc8/SB_A01-11-00_2019j01_BE.pdf</a:t>
            </a:r>
            <a:endParaRPr lang="en-US" dirty="0"/>
          </a:p>
          <a:p>
            <a:r>
              <a:rPr lang="en-US" b="1" dirty="0"/>
              <a:t>Data 3:</a:t>
            </a:r>
            <a:r>
              <a:rPr lang="en-US" dirty="0"/>
              <a:t> Berlin geographical coordinates data of the </a:t>
            </a:r>
            <a:r>
              <a:rPr lang="en-US" dirty="0" err="1"/>
              <a:t>neigborhoods</a:t>
            </a:r>
            <a:r>
              <a:rPr lang="en-US" dirty="0"/>
              <a:t> will be loaded by </a:t>
            </a:r>
            <a:r>
              <a:rPr lang="en-US" dirty="0" err="1"/>
              <a:t>Nominatim</a:t>
            </a:r>
            <a:r>
              <a:rPr lang="en-US" dirty="0"/>
              <a:t> (</a:t>
            </a:r>
            <a:r>
              <a:rPr lang="en-US" dirty="0" err="1"/>
              <a:t>geopy.geocoders</a:t>
            </a:r>
            <a:r>
              <a:rPr lang="en-US" dirty="0"/>
              <a:t>) to convert an address into latitude and longitude values.</a:t>
            </a:r>
          </a:p>
          <a:p>
            <a:r>
              <a:rPr lang="en-US" b="1" dirty="0"/>
              <a:t>Data 4 :</a:t>
            </a:r>
            <a:r>
              <a:rPr lang="en-US" dirty="0"/>
              <a:t> Berlin geographical coordinates data will be utilized as input for the Foursquare API, that will be leveraged to provision venues information for each </a:t>
            </a:r>
            <a:r>
              <a:rPr lang="en-US" dirty="0" err="1"/>
              <a:t>neighborhood.We</a:t>
            </a:r>
            <a:r>
              <a:rPr lang="en-US" dirty="0"/>
              <a:t> will use the Foursquare API to explore neighborhoods in Berlin. The below is image of the Foursquare API data.</a:t>
            </a:r>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spTree>
    <p:extLst>
      <p:ext uri="{BB962C8B-B14F-4D97-AF65-F5344CB8AC3E}">
        <p14:creationId xmlns:p14="http://schemas.microsoft.com/office/powerpoint/2010/main" val="238895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D8E3B-EC74-4A75-977A-76D6EEEEC9B3}"/>
              </a:ext>
            </a:extLst>
          </p:cNvPr>
          <p:cNvSpPr>
            <a:spLocks noGrp="1"/>
          </p:cNvSpPr>
          <p:nvPr>
            <p:ph type="title"/>
          </p:nvPr>
        </p:nvSpPr>
        <p:spPr/>
        <p:txBody>
          <a:bodyPr anchor="ctr"/>
          <a:lstStyle/>
          <a:p>
            <a:r>
              <a:rPr lang="de-DE" dirty="0" err="1"/>
              <a:t>Methodology</a:t>
            </a:r>
            <a:endParaRPr lang="de-DE" dirty="0"/>
          </a:p>
        </p:txBody>
      </p:sp>
      <p:sp>
        <p:nvSpPr>
          <p:cNvPr id="3" name="Inhaltsplatzhalter 2">
            <a:extLst>
              <a:ext uri="{FF2B5EF4-FFF2-40B4-BE49-F238E27FC236}">
                <a16:creationId xmlns:a16="http://schemas.microsoft.com/office/drawing/2014/main" id="{FDD1B039-DD50-41F9-A41E-F3365323C3FE}"/>
              </a:ext>
            </a:extLst>
          </p:cNvPr>
          <p:cNvSpPr>
            <a:spLocks noGrp="1"/>
          </p:cNvSpPr>
          <p:nvPr>
            <p:ph idx="1"/>
          </p:nvPr>
        </p:nvSpPr>
        <p:spPr>
          <a:xfrm>
            <a:off x="581192" y="1931555"/>
            <a:ext cx="4373985" cy="3634486"/>
          </a:xfrm>
        </p:spPr>
        <p:txBody>
          <a:bodyPr anchor="t"/>
          <a:lstStyle/>
          <a:p>
            <a:endParaRPr lang="en-US" dirty="0"/>
          </a:p>
          <a:p>
            <a:r>
              <a:rPr lang="en-US" dirty="0"/>
              <a:t>Used Algorithm: </a:t>
            </a:r>
            <a:r>
              <a:rPr lang="en-US" dirty="0" err="1"/>
              <a:t>Kmeans</a:t>
            </a:r>
            <a:r>
              <a:rPr lang="en-US" dirty="0"/>
              <a:t> (</a:t>
            </a:r>
            <a:r>
              <a:rPr lang="en-US" dirty="0" err="1"/>
              <a:t>ScikitLearn</a:t>
            </a:r>
            <a:r>
              <a:rPr lang="en-US" dirty="0"/>
              <a:t>)</a:t>
            </a:r>
          </a:p>
          <a:p>
            <a:r>
              <a:rPr lang="en-US" dirty="0"/>
              <a:t>To use a reasonable number of clusters the elbow method was applied. For the neighborhoods in Berlin, this resulted in 4 clusters, taking into account the proportionate number of kebab restaurants, average income and population density.</a:t>
            </a:r>
          </a:p>
        </p:txBody>
      </p:sp>
      <p:sp>
        <p:nvSpPr>
          <p:cNvPr id="4" name="Datumsplatzhalter 3">
            <a:extLst>
              <a:ext uri="{FF2B5EF4-FFF2-40B4-BE49-F238E27FC236}">
                <a16:creationId xmlns:a16="http://schemas.microsoft.com/office/drawing/2014/main" id="{0988AB8D-247C-4D0D-B75D-F96DA0905BF9}"/>
              </a:ext>
            </a:extLst>
          </p:cNvPr>
          <p:cNvSpPr>
            <a:spLocks noGrp="1"/>
          </p:cNvSpPr>
          <p:nvPr>
            <p:ph type="dt" sz="half" idx="10"/>
          </p:nvPr>
        </p:nvSpPr>
        <p:spPr/>
        <p:txBody>
          <a:bodyPr/>
          <a:lstStyle/>
          <a:p>
            <a:pPr rtl="0"/>
            <a:fld id="{83627DD0-092D-4AD9-AAE0-0513E170352E}" type="datetime1">
              <a:rPr lang="de-DE" smtClean="0"/>
              <a:t>06.08.2021</a:t>
            </a:fld>
            <a:endParaRPr lang="en-US" dirty="0"/>
          </a:p>
        </p:txBody>
      </p:sp>
      <p:pic>
        <p:nvPicPr>
          <p:cNvPr id="2050" name="Picture 2">
            <a:extLst>
              <a:ext uri="{FF2B5EF4-FFF2-40B4-BE49-F238E27FC236}">
                <a16:creationId xmlns:a16="http://schemas.microsoft.com/office/drawing/2014/main" id="{CA3E8929-1794-44B7-8D01-1088ED22A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915" y="1890876"/>
            <a:ext cx="709612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688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{19A89945-6AA6-4483-B077-CD2D5F7C51E0}tf33552983_win32</Template>
  <TotalTime>0</TotalTime>
  <Words>1031</Words>
  <Application>Microsoft Office PowerPoint</Application>
  <PresentationFormat>Breitbild</PresentationFormat>
  <Paragraphs>83</Paragraphs>
  <Slides>19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Franklin Gothic Book</vt:lpstr>
      <vt:lpstr>Franklin Gothic Demi</vt:lpstr>
      <vt:lpstr>Wingdings 2</vt:lpstr>
      <vt:lpstr>DividendVTI</vt:lpstr>
      <vt:lpstr>Capstone: Find the best neighborhood in Berlin to open a Döner Kebab Restaurant</vt:lpstr>
      <vt:lpstr>Introduction</vt:lpstr>
      <vt:lpstr>Döner Kebab</vt:lpstr>
      <vt:lpstr>Business Problem</vt:lpstr>
      <vt:lpstr>Business Problem</vt:lpstr>
      <vt:lpstr>Business Problem</vt:lpstr>
      <vt:lpstr>Target Audience:</vt:lpstr>
      <vt:lpstr>Data</vt:lpstr>
      <vt:lpstr>Methodology</vt:lpstr>
      <vt:lpstr>Results</vt:lpstr>
      <vt:lpstr>Discussion</vt:lpstr>
      <vt:lpstr>Discussion</vt:lpstr>
      <vt:lpstr>Discussion</vt:lpstr>
      <vt:lpstr>Discussion</vt:lpstr>
      <vt:lpstr>Discussion</vt:lpstr>
      <vt:lpstr>Discussion</vt:lpstr>
      <vt:lpstr>Discussion</vt:lpstr>
      <vt:lpstr>Discussion</vt:lpstr>
      <vt:lpstr>Conclusion &amp;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Berlin to open a Döner Kebab Restaurant</dc:title>
  <dc:creator>Marco Klumpp</dc:creator>
  <cp:lastModifiedBy>Marco Klumpp</cp:lastModifiedBy>
  <cp:revision>3</cp:revision>
  <dcterms:created xsi:type="dcterms:W3CDTF">2021-08-06T13:27:13Z</dcterms:created>
  <dcterms:modified xsi:type="dcterms:W3CDTF">2021-08-06T14:13:51Z</dcterms:modified>
</cp:coreProperties>
</file>