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4" r:id="rId4"/>
    <p:sldId id="265" r:id="rId5"/>
    <p:sldId id="266" r:id="rId6"/>
    <p:sldId id="267" r:id="rId7"/>
    <p:sldId id="263" r:id="rId8"/>
    <p:sldId id="257"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26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9"/>
    <p:restoredTop sz="94628"/>
  </p:normalViewPr>
  <p:slideViewPr>
    <p:cSldViewPr snapToGrid="0" showGuides="1">
      <p:cViewPr varScale="1">
        <p:scale>
          <a:sx n="115" d="100"/>
          <a:sy n="115" d="100"/>
        </p:scale>
        <p:origin x="240"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73392C-48F5-30AA-116C-8584F6486C41}"/>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6C88EB20-EC39-7256-43C9-7E8CF8298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567097EC-9EEB-C155-E10E-660E0EDA9B40}"/>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5" name="Marcador de pie de página 4">
            <a:extLst>
              <a:ext uri="{FF2B5EF4-FFF2-40B4-BE49-F238E27FC236}">
                <a16:creationId xmlns:a16="http://schemas.microsoft.com/office/drawing/2014/main" id="{7DC80A08-5A9A-9789-4102-5D35633B2B2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05F380-B2BD-6C82-ED82-64AF833ABD28}"/>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126658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01207-00F9-EB40-699F-5ADDE413341F}"/>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8E86D69E-7688-B219-4A2B-C596B4E2DA56}"/>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211FC4B3-0C96-1D5C-9A2F-CE224A5C53A8}"/>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5" name="Marcador de pie de página 4">
            <a:extLst>
              <a:ext uri="{FF2B5EF4-FFF2-40B4-BE49-F238E27FC236}">
                <a16:creationId xmlns:a16="http://schemas.microsoft.com/office/drawing/2014/main" id="{76B41634-E69D-2312-D034-E137B9DF5CC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A1D9E37-FECC-4134-7443-A1E73175CEC9}"/>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314117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8674F5B-6C96-7E85-5D6B-1ADB11443754}"/>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B613BDD1-CCE7-8FB5-1572-80A5AB41A61B}"/>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E302056B-051D-7A5F-46F9-73756D7D4029}"/>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5" name="Marcador de pie de página 4">
            <a:extLst>
              <a:ext uri="{FF2B5EF4-FFF2-40B4-BE49-F238E27FC236}">
                <a16:creationId xmlns:a16="http://schemas.microsoft.com/office/drawing/2014/main" id="{83D56BFD-C00C-8744-9733-263EDF7FF16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7BB0AAF-F067-70D4-D71C-D4D963D59C44}"/>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407076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1B2BD-C7C0-DE7B-E4AD-490529429ADB}"/>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937C73A8-3286-4D2F-450A-8A539836F83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694B9D18-A072-C7BC-C55D-A24E2E1EE791}"/>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5" name="Marcador de pie de página 4">
            <a:extLst>
              <a:ext uri="{FF2B5EF4-FFF2-40B4-BE49-F238E27FC236}">
                <a16:creationId xmlns:a16="http://schemas.microsoft.com/office/drawing/2014/main" id="{54A24D44-4CE8-A173-09FF-0E4A31F0A8C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9B3BA4B-D222-2369-C0F0-30A06FB4CE91}"/>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931433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643255-219A-F28E-7245-63ED4482E86B}"/>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6C702076-B760-BF2B-6108-BBA2362920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4CB2EC0D-D9F9-9940-FE69-A5974EF29014}"/>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5" name="Marcador de pie de página 4">
            <a:extLst>
              <a:ext uri="{FF2B5EF4-FFF2-40B4-BE49-F238E27FC236}">
                <a16:creationId xmlns:a16="http://schemas.microsoft.com/office/drawing/2014/main" id="{241307FA-994B-00B9-754F-FA66DBCCB7F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6519326-9618-231C-10E7-29D95DC04B9B}"/>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130248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5544DA-F0BC-7F73-71F3-8DDB25F42146}"/>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390C92B0-B891-941E-A406-D3E796683D64}"/>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72F353D9-C83B-DCEC-2F9D-F97ABB2B0AF4}"/>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A2E38C6D-8013-B5A7-6C10-E0E83028D167}"/>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6" name="Marcador de pie de página 5">
            <a:extLst>
              <a:ext uri="{FF2B5EF4-FFF2-40B4-BE49-F238E27FC236}">
                <a16:creationId xmlns:a16="http://schemas.microsoft.com/office/drawing/2014/main" id="{313B2318-03A9-12A5-9C45-BECF2A3B8D8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726A375-510C-9099-9BE8-2C5D84FC1CFA}"/>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331718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7D4793-AF17-C45B-9C05-D22832EFA1FD}"/>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F148CA2-E410-6C33-E48F-1D335DE576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A942D9DC-653B-D689-9F9D-175482FF88A1}"/>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20C0D214-26FD-A2C5-D1F9-9894E30940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FD0F32D2-E423-95A9-7EBA-F21EFBD36E66}"/>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F479CED4-8A4F-6C29-215E-7960DF81121B}"/>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8" name="Marcador de pie de página 7">
            <a:extLst>
              <a:ext uri="{FF2B5EF4-FFF2-40B4-BE49-F238E27FC236}">
                <a16:creationId xmlns:a16="http://schemas.microsoft.com/office/drawing/2014/main" id="{3F6B2843-89D2-4BE1-0A12-279512BE3305}"/>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F9F3DB5-00DD-C08B-186F-AF6FC7886F65}"/>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10658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2706BC-05A7-74A8-F2BB-39DE8B533647}"/>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2DC4260E-8813-DB77-46A6-D302708BD9E7}"/>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4" name="Marcador de pie de página 3">
            <a:extLst>
              <a:ext uri="{FF2B5EF4-FFF2-40B4-BE49-F238E27FC236}">
                <a16:creationId xmlns:a16="http://schemas.microsoft.com/office/drawing/2014/main" id="{1C004FCD-2ABF-023D-158F-17F18BF7443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22FADA75-1331-1A92-FA1E-CA4379EB2E38}"/>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4507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D6FB26-DC3A-9B7C-705A-A6FA481B6912}"/>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3" name="Marcador de pie de página 2">
            <a:extLst>
              <a:ext uri="{FF2B5EF4-FFF2-40B4-BE49-F238E27FC236}">
                <a16:creationId xmlns:a16="http://schemas.microsoft.com/office/drawing/2014/main" id="{144B0880-93BB-3750-F5E2-863EDB55817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B4C7F9E-5688-41D1-E11D-C48185362A2B}"/>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354358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3E9FA-94AA-9B57-33D9-2126D83CDBF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685D3EE0-A222-CB8F-8917-B399BE2F42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FCA11099-D605-7A6E-46D5-558B2F641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7D2EADC-B923-0E43-CF16-314BB3446283}"/>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6" name="Marcador de pie de página 5">
            <a:extLst>
              <a:ext uri="{FF2B5EF4-FFF2-40B4-BE49-F238E27FC236}">
                <a16:creationId xmlns:a16="http://schemas.microsoft.com/office/drawing/2014/main" id="{3ADBE3E0-DA89-83EC-05E4-EA6D0AF9573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0A188D2-00FB-CA37-278B-0C80CA740DB1}"/>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290254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A4C46-EADE-4EDE-8807-42E29718D96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3381BB05-515B-B414-B546-0E9AFB8031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173AFDA-99BA-F83E-88B9-2C767BE790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AEB4950-746C-C74F-0220-622F3055F411}"/>
              </a:ext>
            </a:extLst>
          </p:cNvPr>
          <p:cNvSpPr>
            <a:spLocks noGrp="1"/>
          </p:cNvSpPr>
          <p:nvPr>
            <p:ph type="dt" sz="half" idx="10"/>
          </p:nvPr>
        </p:nvSpPr>
        <p:spPr/>
        <p:txBody>
          <a:bodyPr/>
          <a:lstStyle/>
          <a:p>
            <a:fld id="{ACCFF070-139C-4940-BA42-11BECE9F5646}" type="datetimeFigureOut">
              <a:rPr lang="es-MX" smtClean="0"/>
              <a:t>03/10/24</a:t>
            </a:fld>
            <a:endParaRPr lang="es-MX"/>
          </a:p>
        </p:txBody>
      </p:sp>
      <p:sp>
        <p:nvSpPr>
          <p:cNvPr id="6" name="Marcador de pie de página 5">
            <a:extLst>
              <a:ext uri="{FF2B5EF4-FFF2-40B4-BE49-F238E27FC236}">
                <a16:creationId xmlns:a16="http://schemas.microsoft.com/office/drawing/2014/main" id="{4BEB7378-3CDB-19CE-BD22-2B96ACE9AB9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2F55BAE-45C8-9A27-4CBC-2641E0936015}"/>
              </a:ext>
            </a:extLst>
          </p:cNvPr>
          <p:cNvSpPr>
            <a:spLocks noGrp="1"/>
          </p:cNvSpPr>
          <p:nvPr>
            <p:ph type="sldNum" sz="quarter" idx="12"/>
          </p:nvPr>
        </p:nvSpPr>
        <p:spPr/>
        <p:txBody>
          <a:bodyPr/>
          <a:lstStyle/>
          <a:p>
            <a:fld id="{2D1273DF-4431-9B44-A0B5-39FB092C3BC9}" type="slidenum">
              <a:rPr lang="es-MX" smtClean="0"/>
              <a:t>‹Nº›</a:t>
            </a:fld>
            <a:endParaRPr lang="es-MX"/>
          </a:p>
        </p:txBody>
      </p:sp>
    </p:spTree>
    <p:extLst>
      <p:ext uri="{BB962C8B-B14F-4D97-AF65-F5344CB8AC3E}">
        <p14:creationId xmlns:p14="http://schemas.microsoft.com/office/powerpoint/2010/main" val="337336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A0857A3-AE9E-8EA0-E9C7-EE4B8FF9AA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B5107826-1E41-3DB7-FD98-C91EDD8A0D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1008B6DB-AD2A-CAC9-B19C-F188D13856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FF070-139C-4940-BA42-11BECE9F5646}" type="datetimeFigureOut">
              <a:rPr lang="es-MX" smtClean="0"/>
              <a:t>03/10/24</a:t>
            </a:fld>
            <a:endParaRPr lang="es-MX"/>
          </a:p>
        </p:txBody>
      </p:sp>
      <p:sp>
        <p:nvSpPr>
          <p:cNvPr id="5" name="Marcador de pie de página 4">
            <a:extLst>
              <a:ext uri="{FF2B5EF4-FFF2-40B4-BE49-F238E27FC236}">
                <a16:creationId xmlns:a16="http://schemas.microsoft.com/office/drawing/2014/main" id="{D374878C-0F85-9E99-D529-922EEE6FE9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10C0B95A-1852-5174-F8E2-AFAD69CBB7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1273DF-4431-9B44-A0B5-39FB092C3BC9}" type="slidenum">
              <a:rPr lang="es-MX" smtClean="0"/>
              <a:t>‹Nº›</a:t>
            </a:fld>
            <a:endParaRPr lang="es-MX"/>
          </a:p>
        </p:txBody>
      </p:sp>
    </p:spTree>
    <p:extLst>
      <p:ext uri="{BB962C8B-B14F-4D97-AF65-F5344CB8AC3E}">
        <p14:creationId xmlns:p14="http://schemas.microsoft.com/office/powerpoint/2010/main" val="2432783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public.tableau.com/views/FinalProject-SBTiDashboards_V1/SBTi-Dash00?:language=en-GB&amp;publish=yes&amp;:sid=&amp;:redirect=auth&amp;:display_count=n&amp;:origin=viz_share_link" TargetMode="External"/><Relationship Id="rId5" Type="http://schemas.openxmlformats.org/officeDocument/2006/relationships/image" Target="../media/image9.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96983-0EF1-7EB6-9944-BA1B3AF170C1}"/>
              </a:ext>
            </a:extLst>
          </p:cNvPr>
          <p:cNvSpPr>
            <a:spLocks noGrp="1"/>
          </p:cNvSpPr>
          <p:nvPr>
            <p:ph type="ctrTitle"/>
          </p:nvPr>
        </p:nvSpPr>
        <p:spPr>
          <a:xfrm>
            <a:off x="1524000" y="1821899"/>
            <a:ext cx="9144000" cy="2387600"/>
          </a:xfrm>
        </p:spPr>
        <p:txBody>
          <a:bodyPr>
            <a:normAutofit fontScale="90000"/>
          </a:bodyPr>
          <a:lstStyle/>
          <a:p>
            <a:r>
              <a:rPr lang="es-MX" sz="5500" dirty="0">
                <a:solidFill>
                  <a:srgbClr val="5A2682"/>
                </a:solidFill>
                <a:latin typeface="Helvetica" pitchFamily="2" charset="0"/>
              </a:rPr>
              <a:t>Science Based Target initiative</a:t>
            </a:r>
            <a:br>
              <a:rPr lang="es-MX" sz="5500" dirty="0">
                <a:solidFill>
                  <a:srgbClr val="5A2682"/>
                </a:solidFill>
                <a:latin typeface="Helvetica" pitchFamily="2" charset="0"/>
              </a:rPr>
            </a:br>
            <a:br>
              <a:rPr lang="es-MX" sz="5500" dirty="0">
                <a:solidFill>
                  <a:srgbClr val="5A2682"/>
                </a:solidFill>
                <a:latin typeface="Helvetica" pitchFamily="2" charset="0"/>
              </a:rPr>
            </a:br>
            <a:r>
              <a:rPr lang="es-MX" sz="5500" dirty="0">
                <a:solidFill>
                  <a:srgbClr val="5A2682"/>
                </a:solidFill>
                <a:latin typeface="Helvetica" pitchFamily="2" charset="0"/>
              </a:rPr>
              <a:t>Interactive dashboards</a:t>
            </a:r>
            <a:endParaRPr lang="es-MX" dirty="0">
              <a:solidFill>
                <a:srgbClr val="5A2682"/>
              </a:solidFill>
              <a:latin typeface="Helvetica" pitchFamily="2" charset="0"/>
            </a:endParaRPr>
          </a:p>
        </p:txBody>
      </p:sp>
      <p:sp>
        <p:nvSpPr>
          <p:cNvPr id="3" name="Subtítulo 2">
            <a:extLst>
              <a:ext uri="{FF2B5EF4-FFF2-40B4-BE49-F238E27FC236}">
                <a16:creationId xmlns:a16="http://schemas.microsoft.com/office/drawing/2014/main" id="{CFE42E35-E818-255E-4D1A-6FB664FA76FE}"/>
              </a:ext>
            </a:extLst>
          </p:cNvPr>
          <p:cNvSpPr>
            <a:spLocks noGrp="1"/>
          </p:cNvSpPr>
          <p:nvPr>
            <p:ph type="subTitle" idx="1"/>
          </p:nvPr>
        </p:nvSpPr>
        <p:spPr>
          <a:xfrm>
            <a:off x="1524000" y="4387919"/>
            <a:ext cx="9144000" cy="1655762"/>
          </a:xfrm>
        </p:spPr>
        <p:txBody>
          <a:bodyPr>
            <a:normAutofit/>
          </a:bodyPr>
          <a:lstStyle/>
          <a:p>
            <a:endParaRPr lang="es-MX" sz="2000" dirty="0">
              <a:solidFill>
                <a:schemeClr val="tx1">
                  <a:lumMod val="50000"/>
                  <a:lumOff val="50000"/>
                </a:schemeClr>
              </a:solidFill>
              <a:latin typeface="Calibri" panose="020F0502020204030204" pitchFamily="34" charset="0"/>
              <a:cs typeface="Calibri" panose="020F0502020204030204" pitchFamily="34" charset="0"/>
            </a:endParaRPr>
          </a:p>
          <a:p>
            <a:r>
              <a:rPr lang="es-MX" sz="2000" dirty="0">
                <a:solidFill>
                  <a:schemeClr val="tx1">
                    <a:lumMod val="50000"/>
                    <a:lumOff val="50000"/>
                  </a:schemeClr>
                </a:solidFill>
                <a:latin typeface="Calibri" panose="020F0502020204030204" pitchFamily="34" charset="0"/>
                <a:cs typeface="Calibri" panose="020F0502020204030204" pitchFamily="34" charset="0"/>
              </a:rPr>
              <a:t>Marco Morás</a:t>
            </a:r>
          </a:p>
          <a:p>
            <a:r>
              <a:rPr lang="es-MX" sz="2000" dirty="0">
                <a:solidFill>
                  <a:schemeClr val="tx1">
                    <a:lumMod val="50000"/>
                    <a:lumOff val="50000"/>
                  </a:schemeClr>
                </a:solidFill>
                <a:latin typeface="Calibri" panose="020F0502020204030204" pitchFamily="34" charset="0"/>
                <a:cs typeface="Calibri" panose="020F0502020204030204" pitchFamily="34" charset="0"/>
              </a:rPr>
              <a:t>Final Project</a:t>
            </a:r>
          </a:p>
          <a:p>
            <a:r>
              <a:rPr lang="es-MX" sz="2000" dirty="0">
                <a:solidFill>
                  <a:schemeClr val="tx1">
                    <a:lumMod val="50000"/>
                    <a:lumOff val="50000"/>
                  </a:schemeClr>
                </a:solidFill>
                <a:latin typeface="Calibri" panose="020F0502020204030204" pitchFamily="34" charset="0"/>
                <a:cs typeface="Calibri" panose="020F0502020204030204" pitchFamily="34" charset="0"/>
              </a:rPr>
              <a:t>DAFT Aug-2024</a:t>
            </a:r>
          </a:p>
        </p:txBody>
      </p:sp>
      <p:pic>
        <p:nvPicPr>
          <p:cNvPr id="7" name="Marcador de contenido 5">
            <a:extLst>
              <a:ext uri="{FF2B5EF4-FFF2-40B4-BE49-F238E27FC236}">
                <a16:creationId xmlns:a16="http://schemas.microsoft.com/office/drawing/2014/main" id="{C2DD400D-082B-14E1-DFE1-83CC1FE21117}"/>
              </a:ext>
            </a:extLst>
          </p:cNvPr>
          <p:cNvPicPr>
            <a:picLocks noChangeAspect="1"/>
          </p:cNvPicPr>
          <p:nvPr/>
        </p:nvPicPr>
        <p:blipFill>
          <a:blip r:embed="rId2"/>
          <a:stretch>
            <a:fillRect/>
          </a:stretch>
        </p:blipFill>
        <p:spPr>
          <a:xfrm rot="5400000" flipV="1">
            <a:off x="-3427551" y="3405251"/>
            <a:ext cx="6858002" cy="47501"/>
          </a:xfrm>
          <a:prstGeom prst="rect">
            <a:avLst/>
          </a:prstGeom>
        </p:spPr>
      </p:pic>
      <p:pic>
        <p:nvPicPr>
          <p:cNvPr id="5" name="Imagen 4">
            <a:extLst>
              <a:ext uri="{FF2B5EF4-FFF2-40B4-BE49-F238E27FC236}">
                <a16:creationId xmlns:a16="http://schemas.microsoft.com/office/drawing/2014/main" id="{8C00925F-CE2D-60BC-0B95-22550C13F120}"/>
              </a:ext>
            </a:extLst>
          </p:cNvPr>
          <p:cNvPicPr>
            <a:picLocks noChangeAspect="1"/>
          </p:cNvPicPr>
          <p:nvPr/>
        </p:nvPicPr>
        <p:blipFill>
          <a:blip r:embed="rId3"/>
          <a:stretch>
            <a:fillRect/>
          </a:stretch>
        </p:blipFill>
        <p:spPr>
          <a:xfrm>
            <a:off x="276923" y="176361"/>
            <a:ext cx="1841809" cy="1037552"/>
          </a:xfrm>
          <a:prstGeom prst="rect">
            <a:avLst/>
          </a:prstGeom>
        </p:spPr>
      </p:pic>
    </p:spTree>
    <p:extLst>
      <p:ext uri="{BB962C8B-B14F-4D97-AF65-F5344CB8AC3E}">
        <p14:creationId xmlns:p14="http://schemas.microsoft.com/office/powerpoint/2010/main" val="6521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AD72C-B980-8A03-B428-78B9E9A999F8}"/>
              </a:ext>
            </a:extLst>
          </p:cNvPr>
          <p:cNvSpPr>
            <a:spLocks noGrp="1"/>
          </p:cNvSpPr>
          <p:nvPr>
            <p:ph type="title"/>
          </p:nvPr>
        </p:nvSpPr>
        <p:spPr/>
        <p:txBody>
          <a:bodyPr>
            <a:normAutofit/>
          </a:bodyPr>
          <a:lstStyle/>
          <a:p>
            <a:r>
              <a:rPr lang="es-MX" sz="4200" dirty="0">
                <a:solidFill>
                  <a:srgbClr val="5A2682"/>
                </a:solidFill>
                <a:latin typeface="Helvetica" pitchFamily="2" charset="0"/>
              </a:rPr>
              <a:t>Science Based Targets initiative</a:t>
            </a:r>
            <a:endParaRPr lang="es-MX" sz="4200" dirty="0"/>
          </a:p>
        </p:txBody>
      </p:sp>
      <p:pic>
        <p:nvPicPr>
          <p:cNvPr id="4" name="Marcador de contenido 5">
            <a:extLst>
              <a:ext uri="{FF2B5EF4-FFF2-40B4-BE49-F238E27FC236}">
                <a16:creationId xmlns:a16="http://schemas.microsoft.com/office/drawing/2014/main" id="{420ABCCF-1D19-EBB1-6D60-C9829966CC00}"/>
              </a:ext>
            </a:extLst>
          </p:cNvPr>
          <p:cNvPicPr>
            <a:picLocks noChangeAspect="1"/>
          </p:cNvPicPr>
          <p:nvPr/>
        </p:nvPicPr>
        <p:blipFill>
          <a:blip r:embed="rId2"/>
          <a:stretch>
            <a:fillRect/>
          </a:stretch>
        </p:blipFill>
        <p:spPr>
          <a:xfrm>
            <a:off x="0" y="-4881"/>
            <a:ext cx="12192000" cy="84446"/>
          </a:xfrm>
          <a:prstGeom prst="rect">
            <a:avLst/>
          </a:prstGeom>
        </p:spPr>
      </p:pic>
      <p:sp>
        <p:nvSpPr>
          <p:cNvPr id="9" name="Marcador de contenido 2">
            <a:extLst>
              <a:ext uri="{FF2B5EF4-FFF2-40B4-BE49-F238E27FC236}">
                <a16:creationId xmlns:a16="http://schemas.microsoft.com/office/drawing/2014/main" id="{5F54EFA1-9ECB-ADEE-990C-9C5E86CE4768}"/>
              </a:ext>
            </a:extLst>
          </p:cNvPr>
          <p:cNvSpPr>
            <a:spLocks noGrp="1"/>
          </p:cNvSpPr>
          <p:nvPr>
            <p:ph idx="1"/>
          </p:nvPr>
        </p:nvSpPr>
        <p:spPr>
          <a:xfrm>
            <a:off x="669074" y="1690687"/>
            <a:ext cx="6924906" cy="4587450"/>
          </a:xfrm>
        </p:spPr>
        <p:txBody>
          <a:bodyPr>
            <a:normAutofit lnSpcReduction="10000"/>
          </a:bodyPr>
          <a:lstStyle/>
          <a:p>
            <a:pPr algn="l"/>
            <a:r>
              <a:rPr lang="es-MX" sz="2400" b="0" i="0" dirty="0">
                <a:solidFill>
                  <a:srgbClr val="5A2682"/>
                </a:solidFill>
                <a:effectLst/>
                <a:latin typeface="neue-haas-unica"/>
              </a:rPr>
              <a:t>What is it? </a:t>
            </a:r>
          </a:p>
          <a:p>
            <a:pPr lvl="1"/>
            <a:r>
              <a:rPr lang="es-MX" sz="1800" b="0" i="0" dirty="0">
                <a:solidFill>
                  <a:srgbClr val="000000"/>
                </a:solidFill>
                <a:effectLst/>
                <a:latin typeface="neue-haas-unica"/>
              </a:rPr>
              <a:t>The Science Based Targets initiative (SBTi) is a corporate climate action organization that enables companies and financial institutions worldwide to play their part in combating the climate crisis. </a:t>
            </a:r>
          </a:p>
          <a:p>
            <a:pPr lvl="1"/>
            <a:r>
              <a:rPr lang="es-MX" sz="1800" b="0" i="0" dirty="0">
                <a:solidFill>
                  <a:srgbClr val="000000"/>
                </a:solidFill>
                <a:effectLst/>
                <a:latin typeface="neue-haas-unica"/>
              </a:rPr>
              <a:t>The SBTi develops standards, tools and guidance which allow companies to set greenhouse gas (GHG) emissions reductions targets in line with what is needed to keep global heating below catastrophic levels and reach net-zero by 2050 at latest.</a:t>
            </a:r>
          </a:p>
          <a:p>
            <a:pPr lvl="1"/>
            <a:endParaRPr lang="es-MX" sz="1800" b="0" i="0" dirty="0">
              <a:solidFill>
                <a:srgbClr val="000000"/>
              </a:solidFill>
              <a:effectLst/>
              <a:latin typeface="neue-haas-unica"/>
            </a:endParaRPr>
          </a:p>
          <a:p>
            <a:pPr lvl="1"/>
            <a:endParaRPr lang="es-MX" sz="1800" b="0" i="0" dirty="0">
              <a:solidFill>
                <a:srgbClr val="000000"/>
              </a:solidFill>
              <a:effectLst/>
              <a:latin typeface="neue-haas-unica"/>
            </a:endParaRPr>
          </a:p>
          <a:p>
            <a:pPr algn="l"/>
            <a:r>
              <a:rPr lang="es-MX" sz="2400" dirty="0">
                <a:solidFill>
                  <a:srgbClr val="5A2682"/>
                </a:solidFill>
                <a:latin typeface="neue-haas-unica"/>
              </a:rPr>
              <a:t>Why a dashboard?</a:t>
            </a:r>
            <a:endParaRPr lang="en-GB" dirty="0">
              <a:solidFill>
                <a:srgbClr val="5A2682"/>
              </a:solidFill>
              <a:latin typeface="neue-haas-unica"/>
            </a:endParaRPr>
          </a:p>
          <a:p>
            <a:pPr lvl="1"/>
            <a:r>
              <a:rPr lang="en-GB" sz="1800" dirty="0">
                <a:solidFill>
                  <a:srgbClr val="000000"/>
                </a:solidFill>
                <a:latin typeface="neue-haas-unica"/>
              </a:rPr>
              <a:t>There is a need for better presentation of the information submitted by companies. Current efforts are focused on data transparency and not on visualization and relations among data fields.</a:t>
            </a:r>
            <a:endParaRPr lang="es-MX" sz="1800" dirty="0">
              <a:solidFill>
                <a:srgbClr val="000000"/>
              </a:solidFill>
              <a:latin typeface="neue-haas-unica"/>
            </a:endParaRPr>
          </a:p>
        </p:txBody>
      </p:sp>
      <p:pic>
        <p:nvPicPr>
          <p:cNvPr id="7" name="Imagen 6">
            <a:extLst>
              <a:ext uri="{FF2B5EF4-FFF2-40B4-BE49-F238E27FC236}">
                <a16:creationId xmlns:a16="http://schemas.microsoft.com/office/drawing/2014/main" id="{5E73FF47-916D-5DCC-B025-80754C518902}"/>
              </a:ext>
            </a:extLst>
          </p:cNvPr>
          <p:cNvPicPr>
            <a:picLocks noChangeAspect="1"/>
          </p:cNvPicPr>
          <p:nvPr/>
        </p:nvPicPr>
        <p:blipFill>
          <a:blip r:embed="rId3"/>
          <a:stretch>
            <a:fillRect/>
          </a:stretch>
        </p:blipFill>
        <p:spPr>
          <a:xfrm>
            <a:off x="11353799" y="221903"/>
            <a:ext cx="680225" cy="680225"/>
          </a:xfrm>
          <a:prstGeom prst="rect">
            <a:avLst/>
          </a:prstGeom>
        </p:spPr>
      </p:pic>
      <p:pic>
        <p:nvPicPr>
          <p:cNvPr id="15" name="Imagen 14">
            <a:extLst>
              <a:ext uri="{FF2B5EF4-FFF2-40B4-BE49-F238E27FC236}">
                <a16:creationId xmlns:a16="http://schemas.microsoft.com/office/drawing/2014/main" id="{1CBB7331-C5CF-0DEC-89AC-1DE5BEF9E2EC}"/>
              </a:ext>
            </a:extLst>
          </p:cNvPr>
          <p:cNvPicPr>
            <a:picLocks noChangeAspect="1"/>
          </p:cNvPicPr>
          <p:nvPr/>
        </p:nvPicPr>
        <p:blipFill>
          <a:blip r:embed="rId4"/>
          <a:stretch>
            <a:fillRect/>
          </a:stretch>
        </p:blipFill>
        <p:spPr>
          <a:xfrm>
            <a:off x="7732519" y="1833910"/>
            <a:ext cx="3873035" cy="3605180"/>
          </a:xfrm>
          <a:prstGeom prst="rect">
            <a:avLst/>
          </a:prstGeom>
        </p:spPr>
      </p:pic>
    </p:spTree>
    <p:extLst>
      <p:ext uri="{BB962C8B-B14F-4D97-AF65-F5344CB8AC3E}">
        <p14:creationId xmlns:p14="http://schemas.microsoft.com/office/powerpoint/2010/main" val="418197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a:extLst>
              <a:ext uri="{FF2B5EF4-FFF2-40B4-BE49-F238E27FC236}">
                <a16:creationId xmlns:a16="http://schemas.microsoft.com/office/drawing/2014/main" id="{3D5EF532-808C-8DE4-69E2-633A3557D2AE}"/>
              </a:ext>
            </a:extLst>
          </p:cNvPr>
          <p:cNvPicPr>
            <a:picLocks noChangeAspect="1"/>
          </p:cNvPicPr>
          <p:nvPr/>
        </p:nvPicPr>
        <p:blipFill>
          <a:blip r:embed="rId2"/>
          <a:stretch>
            <a:fillRect/>
          </a:stretch>
        </p:blipFill>
        <p:spPr>
          <a:xfrm>
            <a:off x="0" y="5566983"/>
            <a:ext cx="12192000" cy="1291017"/>
          </a:xfrm>
          <a:prstGeom prst="rect">
            <a:avLst/>
          </a:prstGeom>
        </p:spPr>
      </p:pic>
      <p:sp>
        <p:nvSpPr>
          <p:cNvPr id="2" name="Título 1">
            <a:extLst>
              <a:ext uri="{FF2B5EF4-FFF2-40B4-BE49-F238E27FC236}">
                <a16:creationId xmlns:a16="http://schemas.microsoft.com/office/drawing/2014/main" id="{9ECAD72C-B980-8A03-B428-78B9E9A999F8}"/>
              </a:ext>
            </a:extLst>
          </p:cNvPr>
          <p:cNvSpPr>
            <a:spLocks noGrp="1"/>
          </p:cNvSpPr>
          <p:nvPr>
            <p:ph type="title"/>
          </p:nvPr>
        </p:nvSpPr>
        <p:spPr/>
        <p:txBody>
          <a:bodyPr>
            <a:normAutofit/>
          </a:bodyPr>
          <a:lstStyle/>
          <a:p>
            <a:r>
              <a:rPr lang="en-GB" sz="4200" dirty="0">
                <a:solidFill>
                  <a:srgbClr val="5A2682"/>
                </a:solidFill>
                <a:latin typeface="Helvetica" pitchFamily="2" charset="0"/>
              </a:rPr>
              <a:t>Legacy Dashboard</a:t>
            </a:r>
            <a:endParaRPr lang="en-GB" sz="4200" dirty="0"/>
          </a:p>
        </p:txBody>
      </p:sp>
      <p:pic>
        <p:nvPicPr>
          <p:cNvPr id="4" name="Marcador de contenido 5">
            <a:extLst>
              <a:ext uri="{FF2B5EF4-FFF2-40B4-BE49-F238E27FC236}">
                <a16:creationId xmlns:a16="http://schemas.microsoft.com/office/drawing/2014/main" id="{420ABCCF-1D19-EBB1-6D60-C9829966CC00}"/>
              </a:ext>
            </a:extLst>
          </p:cNvPr>
          <p:cNvPicPr>
            <a:picLocks noChangeAspect="1"/>
          </p:cNvPicPr>
          <p:nvPr/>
        </p:nvPicPr>
        <p:blipFill>
          <a:blip r:embed="rId3"/>
          <a:stretch>
            <a:fillRect/>
          </a:stretch>
        </p:blipFill>
        <p:spPr>
          <a:xfrm>
            <a:off x="0" y="-4881"/>
            <a:ext cx="12192000" cy="84446"/>
          </a:xfrm>
          <a:prstGeom prst="rect">
            <a:avLst/>
          </a:prstGeom>
        </p:spPr>
      </p:pic>
      <p:sp>
        <p:nvSpPr>
          <p:cNvPr id="8" name="Rectángulo 7">
            <a:extLst>
              <a:ext uri="{FF2B5EF4-FFF2-40B4-BE49-F238E27FC236}">
                <a16:creationId xmlns:a16="http://schemas.microsoft.com/office/drawing/2014/main" id="{9C571377-72C8-1653-E2B4-918497F09887}"/>
              </a:ext>
            </a:extLst>
          </p:cNvPr>
          <p:cNvSpPr/>
          <p:nvPr/>
        </p:nvSpPr>
        <p:spPr>
          <a:xfrm>
            <a:off x="8527647" y="4062714"/>
            <a:ext cx="868101" cy="2656390"/>
          </a:xfrm>
          <a:prstGeom prst="rect">
            <a:avLst/>
          </a:prstGeom>
          <a:gradFill flip="none" rotWithShape="1">
            <a:gsLst>
              <a:gs pos="24000">
                <a:schemeClr val="bg1"/>
              </a:gs>
              <a:gs pos="51000">
                <a:schemeClr val="bg1">
                  <a:alpha val="50000"/>
                </a:schemeClr>
              </a:gs>
              <a:gs pos="100000">
                <a:schemeClr val="bg1">
                  <a:shade val="100000"/>
                  <a:satMod val="115000"/>
                  <a:alpha val="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a:extLst>
              <a:ext uri="{FF2B5EF4-FFF2-40B4-BE49-F238E27FC236}">
                <a16:creationId xmlns:a16="http://schemas.microsoft.com/office/drawing/2014/main" id="{E0C9D3FA-5C98-10C9-40F3-C91B25398661}"/>
              </a:ext>
            </a:extLst>
          </p:cNvPr>
          <p:cNvPicPr>
            <a:picLocks noChangeAspect="1"/>
          </p:cNvPicPr>
          <p:nvPr/>
        </p:nvPicPr>
        <p:blipFill>
          <a:blip r:embed="rId4"/>
          <a:stretch>
            <a:fillRect/>
          </a:stretch>
        </p:blipFill>
        <p:spPr>
          <a:xfrm>
            <a:off x="11353799" y="221903"/>
            <a:ext cx="680225" cy="680225"/>
          </a:xfrm>
          <a:prstGeom prst="rect">
            <a:avLst/>
          </a:prstGeom>
        </p:spPr>
      </p:pic>
      <p:pic>
        <p:nvPicPr>
          <p:cNvPr id="11" name="Imagen 10">
            <a:extLst>
              <a:ext uri="{FF2B5EF4-FFF2-40B4-BE49-F238E27FC236}">
                <a16:creationId xmlns:a16="http://schemas.microsoft.com/office/drawing/2014/main" id="{3209949A-0FD3-14AC-AD1E-46F40B0713C6}"/>
              </a:ext>
            </a:extLst>
          </p:cNvPr>
          <p:cNvPicPr>
            <a:picLocks noChangeAspect="1"/>
          </p:cNvPicPr>
          <p:nvPr/>
        </p:nvPicPr>
        <p:blipFill>
          <a:blip r:embed="rId5"/>
          <a:stretch>
            <a:fillRect/>
          </a:stretch>
        </p:blipFill>
        <p:spPr>
          <a:xfrm>
            <a:off x="2020836" y="1478186"/>
            <a:ext cx="8150328" cy="4526665"/>
          </a:xfrm>
          <a:prstGeom prst="rect">
            <a:avLst/>
          </a:prstGeom>
          <a:ln>
            <a:solidFill>
              <a:srgbClr val="5A2682"/>
            </a:solidFill>
          </a:ln>
        </p:spPr>
      </p:pic>
    </p:spTree>
    <p:extLst>
      <p:ext uri="{BB962C8B-B14F-4D97-AF65-F5344CB8AC3E}">
        <p14:creationId xmlns:p14="http://schemas.microsoft.com/office/powerpoint/2010/main" val="403217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54BD418-4668-D843-2C72-2A04039FB53D}"/>
              </a:ext>
            </a:extLst>
          </p:cNvPr>
          <p:cNvPicPr>
            <a:picLocks noChangeAspect="1"/>
          </p:cNvPicPr>
          <p:nvPr/>
        </p:nvPicPr>
        <p:blipFill>
          <a:blip r:embed="rId2"/>
          <a:stretch>
            <a:fillRect/>
          </a:stretch>
        </p:blipFill>
        <p:spPr>
          <a:xfrm>
            <a:off x="0" y="5566983"/>
            <a:ext cx="12192000" cy="1291017"/>
          </a:xfrm>
          <a:prstGeom prst="rect">
            <a:avLst/>
          </a:prstGeom>
        </p:spPr>
      </p:pic>
      <p:sp>
        <p:nvSpPr>
          <p:cNvPr id="2" name="Título 1">
            <a:extLst>
              <a:ext uri="{FF2B5EF4-FFF2-40B4-BE49-F238E27FC236}">
                <a16:creationId xmlns:a16="http://schemas.microsoft.com/office/drawing/2014/main" id="{9ECAD72C-B980-8A03-B428-78B9E9A999F8}"/>
              </a:ext>
            </a:extLst>
          </p:cNvPr>
          <p:cNvSpPr>
            <a:spLocks noGrp="1"/>
          </p:cNvSpPr>
          <p:nvPr>
            <p:ph type="title"/>
          </p:nvPr>
        </p:nvSpPr>
        <p:spPr/>
        <p:txBody>
          <a:bodyPr>
            <a:normAutofit/>
          </a:bodyPr>
          <a:lstStyle/>
          <a:p>
            <a:r>
              <a:rPr lang="en-GB" sz="4200" dirty="0">
                <a:solidFill>
                  <a:srgbClr val="5A2682"/>
                </a:solidFill>
                <a:latin typeface="Helvetica" pitchFamily="2" charset="0"/>
              </a:rPr>
              <a:t>Target Dashboard (Beta)</a:t>
            </a:r>
            <a:endParaRPr lang="en-GB" sz="4200" dirty="0"/>
          </a:p>
        </p:txBody>
      </p:sp>
      <p:pic>
        <p:nvPicPr>
          <p:cNvPr id="4" name="Marcador de contenido 5">
            <a:extLst>
              <a:ext uri="{FF2B5EF4-FFF2-40B4-BE49-F238E27FC236}">
                <a16:creationId xmlns:a16="http://schemas.microsoft.com/office/drawing/2014/main" id="{420ABCCF-1D19-EBB1-6D60-C9829966CC00}"/>
              </a:ext>
            </a:extLst>
          </p:cNvPr>
          <p:cNvPicPr>
            <a:picLocks noChangeAspect="1"/>
          </p:cNvPicPr>
          <p:nvPr/>
        </p:nvPicPr>
        <p:blipFill>
          <a:blip r:embed="rId3"/>
          <a:stretch>
            <a:fillRect/>
          </a:stretch>
        </p:blipFill>
        <p:spPr>
          <a:xfrm>
            <a:off x="0" y="-4881"/>
            <a:ext cx="12192000" cy="84446"/>
          </a:xfrm>
          <a:prstGeom prst="rect">
            <a:avLst/>
          </a:prstGeom>
        </p:spPr>
      </p:pic>
      <p:sp>
        <p:nvSpPr>
          <p:cNvPr id="8" name="Rectángulo 7">
            <a:extLst>
              <a:ext uri="{FF2B5EF4-FFF2-40B4-BE49-F238E27FC236}">
                <a16:creationId xmlns:a16="http://schemas.microsoft.com/office/drawing/2014/main" id="{9C571377-72C8-1653-E2B4-918497F09887}"/>
              </a:ext>
            </a:extLst>
          </p:cNvPr>
          <p:cNvSpPr/>
          <p:nvPr/>
        </p:nvSpPr>
        <p:spPr>
          <a:xfrm>
            <a:off x="8527647" y="4062714"/>
            <a:ext cx="868101" cy="2656390"/>
          </a:xfrm>
          <a:prstGeom prst="rect">
            <a:avLst/>
          </a:prstGeom>
          <a:gradFill flip="none" rotWithShape="1">
            <a:gsLst>
              <a:gs pos="24000">
                <a:schemeClr val="bg1"/>
              </a:gs>
              <a:gs pos="51000">
                <a:schemeClr val="bg1">
                  <a:alpha val="50000"/>
                </a:schemeClr>
              </a:gs>
              <a:gs pos="100000">
                <a:schemeClr val="bg1">
                  <a:shade val="100000"/>
                  <a:satMod val="115000"/>
                  <a:alpha val="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a:extLst>
              <a:ext uri="{FF2B5EF4-FFF2-40B4-BE49-F238E27FC236}">
                <a16:creationId xmlns:a16="http://schemas.microsoft.com/office/drawing/2014/main" id="{E0C9D3FA-5C98-10C9-40F3-C91B25398661}"/>
              </a:ext>
            </a:extLst>
          </p:cNvPr>
          <p:cNvPicPr>
            <a:picLocks noChangeAspect="1"/>
          </p:cNvPicPr>
          <p:nvPr/>
        </p:nvPicPr>
        <p:blipFill>
          <a:blip r:embed="rId4"/>
          <a:stretch>
            <a:fillRect/>
          </a:stretch>
        </p:blipFill>
        <p:spPr>
          <a:xfrm>
            <a:off x="11353799" y="221903"/>
            <a:ext cx="680225" cy="680225"/>
          </a:xfrm>
          <a:prstGeom prst="rect">
            <a:avLst/>
          </a:prstGeom>
        </p:spPr>
      </p:pic>
      <p:pic>
        <p:nvPicPr>
          <p:cNvPr id="5" name="Imagen 4">
            <a:extLst>
              <a:ext uri="{FF2B5EF4-FFF2-40B4-BE49-F238E27FC236}">
                <a16:creationId xmlns:a16="http://schemas.microsoft.com/office/drawing/2014/main" id="{A01703F7-B291-3344-3AAD-2E1CBF646DF9}"/>
              </a:ext>
            </a:extLst>
          </p:cNvPr>
          <p:cNvPicPr>
            <a:picLocks noChangeAspect="1"/>
          </p:cNvPicPr>
          <p:nvPr/>
        </p:nvPicPr>
        <p:blipFill>
          <a:blip r:embed="rId5"/>
          <a:stretch>
            <a:fillRect/>
          </a:stretch>
        </p:blipFill>
        <p:spPr>
          <a:xfrm>
            <a:off x="1984610" y="1615826"/>
            <a:ext cx="8222780" cy="4615983"/>
          </a:xfrm>
          <a:prstGeom prst="rect">
            <a:avLst/>
          </a:prstGeom>
          <a:ln>
            <a:solidFill>
              <a:srgbClr val="5A2682"/>
            </a:solidFill>
          </a:ln>
        </p:spPr>
      </p:pic>
    </p:spTree>
    <p:extLst>
      <p:ext uri="{BB962C8B-B14F-4D97-AF65-F5344CB8AC3E}">
        <p14:creationId xmlns:p14="http://schemas.microsoft.com/office/powerpoint/2010/main" val="3884190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124A2B81-0185-818D-E2E9-EE093D5C39D4}"/>
              </a:ext>
            </a:extLst>
          </p:cNvPr>
          <p:cNvPicPr>
            <a:picLocks noChangeAspect="1"/>
          </p:cNvPicPr>
          <p:nvPr/>
        </p:nvPicPr>
        <p:blipFill>
          <a:blip r:embed="rId2"/>
          <a:stretch>
            <a:fillRect/>
          </a:stretch>
        </p:blipFill>
        <p:spPr>
          <a:xfrm>
            <a:off x="0" y="5566983"/>
            <a:ext cx="12192000" cy="1291017"/>
          </a:xfrm>
          <a:prstGeom prst="rect">
            <a:avLst/>
          </a:prstGeom>
        </p:spPr>
      </p:pic>
      <p:grpSp>
        <p:nvGrpSpPr>
          <p:cNvPr id="18" name="Grupo 17">
            <a:extLst>
              <a:ext uri="{FF2B5EF4-FFF2-40B4-BE49-F238E27FC236}">
                <a16:creationId xmlns:a16="http://schemas.microsoft.com/office/drawing/2014/main" id="{9781A8B8-59A3-07C7-A47B-010EDD5D7BF9}"/>
              </a:ext>
            </a:extLst>
          </p:cNvPr>
          <p:cNvGrpSpPr/>
          <p:nvPr/>
        </p:nvGrpSpPr>
        <p:grpSpPr>
          <a:xfrm>
            <a:off x="5266501" y="1949472"/>
            <a:ext cx="6675913" cy="3602091"/>
            <a:chOff x="520860" y="2395959"/>
            <a:chExt cx="7592993" cy="4096916"/>
          </a:xfrm>
        </p:grpSpPr>
        <p:pic>
          <p:nvPicPr>
            <p:cNvPr id="19" name="Picture 2" descr="Arrow Process Diagram with Icons">
              <a:extLst>
                <a:ext uri="{FF2B5EF4-FFF2-40B4-BE49-F238E27FC236}">
                  <a16:creationId xmlns:a16="http://schemas.microsoft.com/office/drawing/2014/main" id="{38616E35-CE09-B0A9-6F3D-AAFC52E0F0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09" t="16105" r="15044" b="6866"/>
            <a:stretch/>
          </p:blipFill>
          <p:spPr bwMode="auto">
            <a:xfrm>
              <a:off x="520860" y="2395959"/>
              <a:ext cx="7511969" cy="40969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5AB90A49-E613-5321-CDF3-B353DB70E1AA}"/>
                </a:ext>
              </a:extLst>
            </p:cNvPr>
            <p:cNvSpPr/>
            <p:nvPr/>
          </p:nvSpPr>
          <p:spPr>
            <a:xfrm>
              <a:off x="7349924" y="3194613"/>
              <a:ext cx="763929" cy="31946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 name="Título 1">
            <a:extLst>
              <a:ext uri="{FF2B5EF4-FFF2-40B4-BE49-F238E27FC236}">
                <a16:creationId xmlns:a16="http://schemas.microsoft.com/office/drawing/2014/main" id="{9ECAD72C-B980-8A03-B428-78B9E9A999F8}"/>
              </a:ext>
            </a:extLst>
          </p:cNvPr>
          <p:cNvSpPr>
            <a:spLocks noGrp="1"/>
          </p:cNvSpPr>
          <p:nvPr>
            <p:ph type="title"/>
          </p:nvPr>
        </p:nvSpPr>
        <p:spPr/>
        <p:txBody>
          <a:bodyPr>
            <a:normAutofit/>
          </a:bodyPr>
          <a:lstStyle/>
          <a:p>
            <a:r>
              <a:rPr lang="en-GB" sz="4200" dirty="0">
                <a:solidFill>
                  <a:srgbClr val="5A2682"/>
                </a:solidFill>
                <a:latin typeface="Helvetica" pitchFamily="2" charset="0"/>
              </a:rPr>
              <a:t>Interactive Dashboard development</a:t>
            </a:r>
            <a:endParaRPr lang="en-GB" sz="4200" dirty="0"/>
          </a:p>
        </p:txBody>
      </p:sp>
      <p:pic>
        <p:nvPicPr>
          <p:cNvPr id="4" name="Marcador de contenido 5">
            <a:extLst>
              <a:ext uri="{FF2B5EF4-FFF2-40B4-BE49-F238E27FC236}">
                <a16:creationId xmlns:a16="http://schemas.microsoft.com/office/drawing/2014/main" id="{420ABCCF-1D19-EBB1-6D60-C9829966CC00}"/>
              </a:ext>
            </a:extLst>
          </p:cNvPr>
          <p:cNvPicPr>
            <a:picLocks noChangeAspect="1"/>
          </p:cNvPicPr>
          <p:nvPr/>
        </p:nvPicPr>
        <p:blipFill>
          <a:blip r:embed="rId4"/>
          <a:stretch>
            <a:fillRect/>
          </a:stretch>
        </p:blipFill>
        <p:spPr>
          <a:xfrm>
            <a:off x="0" y="-4881"/>
            <a:ext cx="12192000" cy="84446"/>
          </a:xfrm>
          <a:prstGeom prst="rect">
            <a:avLst/>
          </a:prstGeom>
        </p:spPr>
      </p:pic>
      <p:pic>
        <p:nvPicPr>
          <p:cNvPr id="10" name="Imagen 9">
            <a:extLst>
              <a:ext uri="{FF2B5EF4-FFF2-40B4-BE49-F238E27FC236}">
                <a16:creationId xmlns:a16="http://schemas.microsoft.com/office/drawing/2014/main" id="{E0C9D3FA-5C98-10C9-40F3-C91B25398661}"/>
              </a:ext>
            </a:extLst>
          </p:cNvPr>
          <p:cNvPicPr>
            <a:picLocks noChangeAspect="1"/>
          </p:cNvPicPr>
          <p:nvPr/>
        </p:nvPicPr>
        <p:blipFill>
          <a:blip r:embed="rId5"/>
          <a:stretch>
            <a:fillRect/>
          </a:stretch>
        </p:blipFill>
        <p:spPr>
          <a:xfrm>
            <a:off x="11353799" y="221903"/>
            <a:ext cx="680225" cy="680225"/>
          </a:xfrm>
          <a:prstGeom prst="rect">
            <a:avLst/>
          </a:prstGeom>
        </p:spPr>
      </p:pic>
      <p:sp>
        <p:nvSpPr>
          <p:cNvPr id="3" name="Marcador de contenido 2">
            <a:extLst>
              <a:ext uri="{FF2B5EF4-FFF2-40B4-BE49-F238E27FC236}">
                <a16:creationId xmlns:a16="http://schemas.microsoft.com/office/drawing/2014/main" id="{6E206588-F873-F167-272C-E9735CDD04CB}"/>
              </a:ext>
            </a:extLst>
          </p:cNvPr>
          <p:cNvSpPr>
            <a:spLocks noGrp="1"/>
          </p:cNvSpPr>
          <p:nvPr>
            <p:ph idx="1"/>
          </p:nvPr>
        </p:nvSpPr>
        <p:spPr>
          <a:xfrm>
            <a:off x="702527" y="1833910"/>
            <a:ext cx="7281745" cy="1411095"/>
          </a:xfrm>
          <a:noFill/>
        </p:spPr>
        <p:txBody>
          <a:bodyPr>
            <a:normAutofit/>
          </a:bodyPr>
          <a:lstStyle/>
          <a:p>
            <a:pPr algn="l"/>
            <a:r>
              <a:rPr lang="en-GB" sz="2000" b="0" i="0" dirty="0">
                <a:solidFill>
                  <a:srgbClr val="5A2682"/>
                </a:solidFill>
                <a:effectLst/>
                <a:latin typeface="neue-haas-unica"/>
              </a:rPr>
              <a:t>Data processing</a:t>
            </a:r>
          </a:p>
          <a:p>
            <a:pPr marL="800100" lvl="1" indent="-342900">
              <a:buFont typeface="+mj-lt"/>
              <a:buAutoNum type="arabicPeriod"/>
            </a:pPr>
            <a:r>
              <a:rPr lang="en-GB" sz="1600" b="0" i="0" dirty="0">
                <a:solidFill>
                  <a:srgbClr val="000000"/>
                </a:solidFill>
                <a:effectLst/>
                <a:latin typeface="neue-haas-unica"/>
              </a:rPr>
              <a:t>XLS Data download from SBTi website.</a:t>
            </a:r>
          </a:p>
          <a:p>
            <a:pPr marL="800100" lvl="1" indent="-342900">
              <a:buFont typeface="+mj-lt"/>
              <a:buAutoNum type="arabicPeriod"/>
            </a:pPr>
            <a:r>
              <a:rPr lang="en-GB" sz="1600" dirty="0">
                <a:solidFill>
                  <a:srgbClr val="000000"/>
                </a:solidFill>
                <a:latin typeface="neue-haas-unica"/>
              </a:rPr>
              <a:t>Data cleaning, data normalization and unit standardization.</a:t>
            </a:r>
          </a:p>
          <a:p>
            <a:pPr marL="800100" lvl="1" indent="-342900">
              <a:buFont typeface="+mj-lt"/>
              <a:buAutoNum type="arabicPeriod"/>
            </a:pPr>
            <a:r>
              <a:rPr lang="en-GB" sz="1600" b="0" i="0" dirty="0">
                <a:solidFill>
                  <a:srgbClr val="000000"/>
                </a:solidFill>
                <a:effectLst/>
                <a:latin typeface="neue-haas-unica"/>
              </a:rPr>
              <a:t>Specific functions for easy replicability for weekly updates.</a:t>
            </a:r>
            <a:endParaRPr lang="en-GB" sz="1600" dirty="0">
              <a:solidFill>
                <a:srgbClr val="000000"/>
              </a:solidFill>
              <a:latin typeface="neue-haas-unica"/>
            </a:endParaRPr>
          </a:p>
        </p:txBody>
      </p:sp>
      <p:sp>
        <p:nvSpPr>
          <p:cNvPr id="21" name="Marcador de contenido 2">
            <a:extLst>
              <a:ext uri="{FF2B5EF4-FFF2-40B4-BE49-F238E27FC236}">
                <a16:creationId xmlns:a16="http://schemas.microsoft.com/office/drawing/2014/main" id="{ECAA6795-DE52-D907-B56F-DC45EF8F6DD8}"/>
              </a:ext>
            </a:extLst>
          </p:cNvPr>
          <p:cNvSpPr txBox="1">
            <a:spLocks/>
          </p:cNvSpPr>
          <p:nvPr/>
        </p:nvSpPr>
        <p:spPr>
          <a:xfrm>
            <a:off x="702527" y="3544667"/>
            <a:ext cx="5393472" cy="1858827"/>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solidFill>
                  <a:srgbClr val="5A2682"/>
                </a:solidFill>
                <a:latin typeface="neue-haas-unica"/>
              </a:rPr>
              <a:t>Tableau Dashboard Development</a:t>
            </a:r>
            <a:endParaRPr lang="en-GB" sz="2400" dirty="0">
              <a:solidFill>
                <a:srgbClr val="5A2682"/>
              </a:solidFill>
              <a:latin typeface="neue-haas-unica"/>
            </a:endParaRPr>
          </a:p>
          <a:p>
            <a:pPr marL="800100" lvl="1" indent="-342900">
              <a:buFont typeface="+mj-lt"/>
              <a:buAutoNum type="arabicPeriod"/>
            </a:pPr>
            <a:r>
              <a:rPr lang="en-GB" sz="1600" dirty="0">
                <a:solidFill>
                  <a:srgbClr val="000000"/>
                </a:solidFill>
                <a:latin typeface="neue-haas-unica"/>
              </a:rPr>
              <a:t>Three dashboards focusing on Regional, Sectoral, and Company perspectives.</a:t>
            </a:r>
          </a:p>
          <a:p>
            <a:pPr marL="800100" lvl="1" indent="-342900">
              <a:buFont typeface="+mj-lt"/>
              <a:buAutoNum type="arabicPeriod"/>
            </a:pPr>
            <a:r>
              <a:rPr lang="en-GB" sz="1600" dirty="0">
                <a:solidFill>
                  <a:srgbClr val="000000"/>
                </a:solidFill>
                <a:latin typeface="neue-haas-unica"/>
              </a:rPr>
              <a:t>Selection of KPIs.</a:t>
            </a:r>
          </a:p>
          <a:p>
            <a:pPr marL="800100" lvl="1" indent="-342900">
              <a:buFont typeface="+mj-lt"/>
              <a:buAutoNum type="arabicPeriod"/>
            </a:pPr>
            <a:r>
              <a:rPr lang="en-GB" sz="1600" dirty="0">
                <a:solidFill>
                  <a:srgbClr val="000000"/>
                </a:solidFill>
                <a:latin typeface="neue-haas-unica"/>
              </a:rPr>
              <a:t>Filtering and interactive functions.</a:t>
            </a:r>
          </a:p>
        </p:txBody>
      </p:sp>
    </p:spTree>
    <p:extLst>
      <p:ext uri="{BB962C8B-B14F-4D97-AF65-F5344CB8AC3E}">
        <p14:creationId xmlns:p14="http://schemas.microsoft.com/office/powerpoint/2010/main" val="337234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36A15636-F4E6-DE46-6626-2A19B6FBDE38}"/>
              </a:ext>
            </a:extLst>
          </p:cNvPr>
          <p:cNvPicPr>
            <a:picLocks noChangeAspect="1"/>
          </p:cNvPicPr>
          <p:nvPr/>
        </p:nvPicPr>
        <p:blipFill>
          <a:blip r:embed="rId2"/>
          <a:stretch>
            <a:fillRect/>
          </a:stretch>
        </p:blipFill>
        <p:spPr>
          <a:xfrm>
            <a:off x="0" y="5566983"/>
            <a:ext cx="12192000" cy="1291017"/>
          </a:xfrm>
          <a:prstGeom prst="rect">
            <a:avLst/>
          </a:prstGeom>
        </p:spPr>
      </p:pic>
      <p:sp>
        <p:nvSpPr>
          <p:cNvPr id="2" name="Título 1">
            <a:extLst>
              <a:ext uri="{FF2B5EF4-FFF2-40B4-BE49-F238E27FC236}">
                <a16:creationId xmlns:a16="http://schemas.microsoft.com/office/drawing/2014/main" id="{9ECAD72C-B980-8A03-B428-78B9E9A999F8}"/>
              </a:ext>
            </a:extLst>
          </p:cNvPr>
          <p:cNvSpPr>
            <a:spLocks noGrp="1"/>
          </p:cNvSpPr>
          <p:nvPr>
            <p:ph type="title"/>
          </p:nvPr>
        </p:nvSpPr>
        <p:spPr/>
        <p:txBody>
          <a:bodyPr>
            <a:normAutofit/>
          </a:bodyPr>
          <a:lstStyle/>
          <a:p>
            <a:r>
              <a:rPr lang="en-GB" sz="4200" dirty="0">
                <a:solidFill>
                  <a:srgbClr val="5A2682"/>
                </a:solidFill>
                <a:latin typeface="Helvetica" pitchFamily="2" charset="0"/>
              </a:rPr>
              <a:t>Interactive Dashboard</a:t>
            </a:r>
            <a:endParaRPr lang="en-GB" sz="4200" dirty="0"/>
          </a:p>
        </p:txBody>
      </p:sp>
      <p:pic>
        <p:nvPicPr>
          <p:cNvPr id="4" name="Marcador de contenido 5">
            <a:extLst>
              <a:ext uri="{FF2B5EF4-FFF2-40B4-BE49-F238E27FC236}">
                <a16:creationId xmlns:a16="http://schemas.microsoft.com/office/drawing/2014/main" id="{420ABCCF-1D19-EBB1-6D60-C9829966CC00}"/>
              </a:ext>
            </a:extLst>
          </p:cNvPr>
          <p:cNvPicPr>
            <a:picLocks noChangeAspect="1"/>
          </p:cNvPicPr>
          <p:nvPr/>
        </p:nvPicPr>
        <p:blipFill>
          <a:blip r:embed="rId3"/>
          <a:stretch>
            <a:fillRect/>
          </a:stretch>
        </p:blipFill>
        <p:spPr>
          <a:xfrm>
            <a:off x="0" y="-4881"/>
            <a:ext cx="12192000" cy="84446"/>
          </a:xfrm>
          <a:prstGeom prst="rect">
            <a:avLst/>
          </a:prstGeom>
        </p:spPr>
      </p:pic>
      <p:sp>
        <p:nvSpPr>
          <p:cNvPr id="8" name="Rectángulo 7">
            <a:extLst>
              <a:ext uri="{FF2B5EF4-FFF2-40B4-BE49-F238E27FC236}">
                <a16:creationId xmlns:a16="http://schemas.microsoft.com/office/drawing/2014/main" id="{9C571377-72C8-1653-E2B4-918497F09887}"/>
              </a:ext>
            </a:extLst>
          </p:cNvPr>
          <p:cNvSpPr/>
          <p:nvPr/>
        </p:nvSpPr>
        <p:spPr>
          <a:xfrm>
            <a:off x="8527647" y="4062714"/>
            <a:ext cx="868101" cy="2656390"/>
          </a:xfrm>
          <a:prstGeom prst="rect">
            <a:avLst/>
          </a:prstGeom>
          <a:gradFill flip="none" rotWithShape="1">
            <a:gsLst>
              <a:gs pos="24000">
                <a:schemeClr val="bg1"/>
              </a:gs>
              <a:gs pos="51000">
                <a:schemeClr val="bg1">
                  <a:alpha val="50000"/>
                </a:schemeClr>
              </a:gs>
              <a:gs pos="100000">
                <a:schemeClr val="bg1">
                  <a:shade val="100000"/>
                  <a:satMod val="115000"/>
                  <a:alpha val="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a:extLst>
              <a:ext uri="{FF2B5EF4-FFF2-40B4-BE49-F238E27FC236}">
                <a16:creationId xmlns:a16="http://schemas.microsoft.com/office/drawing/2014/main" id="{E0C9D3FA-5C98-10C9-40F3-C91B25398661}"/>
              </a:ext>
            </a:extLst>
          </p:cNvPr>
          <p:cNvPicPr>
            <a:picLocks noChangeAspect="1"/>
          </p:cNvPicPr>
          <p:nvPr/>
        </p:nvPicPr>
        <p:blipFill>
          <a:blip r:embed="rId4"/>
          <a:stretch>
            <a:fillRect/>
          </a:stretch>
        </p:blipFill>
        <p:spPr>
          <a:xfrm>
            <a:off x="11353799" y="221903"/>
            <a:ext cx="680225" cy="680225"/>
          </a:xfrm>
          <a:prstGeom prst="rect">
            <a:avLst/>
          </a:prstGeom>
        </p:spPr>
      </p:pic>
      <p:pic>
        <p:nvPicPr>
          <p:cNvPr id="5" name="Imagen 4">
            <a:extLst>
              <a:ext uri="{FF2B5EF4-FFF2-40B4-BE49-F238E27FC236}">
                <a16:creationId xmlns:a16="http://schemas.microsoft.com/office/drawing/2014/main" id="{8B616E9B-156F-6677-C10B-4FC7F7526180}"/>
              </a:ext>
            </a:extLst>
          </p:cNvPr>
          <p:cNvPicPr>
            <a:picLocks noChangeAspect="1"/>
          </p:cNvPicPr>
          <p:nvPr/>
        </p:nvPicPr>
        <p:blipFill>
          <a:blip r:embed="rId5"/>
          <a:stretch>
            <a:fillRect/>
          </a:stretch>
        </p:blipFill>
        <p:spPr>
          <a:xfrm>
            <a:off x="1844101" y="1526614"/>
            <a:ext cx="8503797" cy="4273122"/>
          </a:xfrm>
          <a:prstGeom prst="rect">
            <a:avLst/>
          </a:prstGeom>
          <a:ln>
            <a:solidFill>
              <a:srgbClr val="5A2682"/>
            </a:solidFill>
          </a:ln>
        </p:spPr>
      </p:pic>
      <p:sp>
        <p:nvSpPr>
          <p:cNvPr id="7" name="CuadroTexto 6">
            <a:extLst>
              <a:ext uri="{FF2B5EF4-FFF2-40B4-BE49-F238E27FC236}">
                <a16:creationId xmlns:a16="http://schemas.microsoft.com/office/drawing/2014/main" id="{4D3873E6-BFF8-550C-CEAB-02204AEDF3BF}"/>
              </a:ext>
            </a:extLst>
          </p:cNvPr>
          <p:cNvSpPr txBox="1"/>
          <p:nvPr/>
        </p:nvSpPr>
        <p:spPr>
          <a:xfrm>
            <a:off x="3735659" y="6074754"/>
            <a:ext cx="4791988" cy="369332"/>
          </a:xfrm>
          <a:prstGeom prst="rect">
            <a:avLst/>
          </a:prstGeom>
          <a:noFill/>
        </p:spPr>
        <p:txBody>
          <a:bodyPr wrap="square" rtlCol="0">
            <a:spAutoFit/>
          </a:bodyPr>
          <a:lstStyle/>
          <a:p>
            <a:pPr algn="ctr"/>
            <a:r>
              <a:rPr lang="es-MX" b="1" dirty="0">
                <a:solidFill>
                  <a:srgbClr val="5A2682"/>
                </a:solidFill>
                <a:hlinkClick r:id="rId6">
                  <a:extLst>
                    <a:ext uri="{A12FA001-AC4F-418D-AE19-62706E023703}">
                      <ahyp:hlinkClr xmlns:ahyp="http://schemas.microsoft.com/office/drawing/2018/hyperlinkcolor" val="tx"/>
                    </a:ext>
                  </a:extLst>
                </a:hlinkClick>
              </a:rPr>
              <a:t>Tableau Dashboard</a:t>
            </a:r>
            <a:endParaRPr lang="es-MX" b="1" dirty="0">
              <a:solidFill>
                <a:srgbClr val="5A2682"/>
              </a:solidFill>
            </a:endParaRPr>
          </a:p>
        </p:txBody>
      </p:sp>
    </p:spTree>
    <p:extLst>
      <p:ext uri="{BB962C8B-B14F-4D97-AF65-F5344CB8AC3E}">
        <p14:creationId xmlns:p14="http://schemas.microsoft.com/office/powerpoint/2010/main" val="188349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CAD72C-B980-8A03-B428-78B9E9A999F8}"/>
              </a:ext>
            </a:extLst>
          </p:cNvPr>
          <p:cNvSpPr>
            <a:spLocks noGrp="1"/>
          </p:cNvSpPr>
          <p:nvPr>
            <p:ph type="title"/>
          </p:nvPr>
        </p:nvSpPr>
        <p:spPr/>
        <p:txBody>
          <a:bodyPr>
            <a:normAutofit/>
          </a:bodyPr>
          <a:lstStyle/>
          <a:p>
            <a:r>
              <a:rPr lang="en-GB" sz="4200" dirty="0">
                <a:solidFill>
                  <a:srgbClr val="5A2682"/>
                </a:solidFill>
                <a:latin typeface="Helvetica" pitchFamily="2" charset="0"/>
              </a:rPr>
              <a:t>Recommendations</a:t>
            </a:r>
            <a:endParaRPr lang="en-GB" sz="4200" dirty="0"/>
          </a:p>
        </p:txBody>
      </p:sp>
      <p:sp>
        <p:nvSpPr>
          <p:cNvPr id="3" name="Marcador de contenido 2">
            <a:extLst>
              <a:ext uri="{FF2B5EF4-FFF2-40B4-BE49-F238E27FC236}">
                <a16:creationId xmlns:a16="http://schemas.microsoft.com/office/drawing/2014/main" id="{3E64EECC-0B81-6C61-DA4D-5D9843947927}"/>
              </a:ext>
            </a:extLst>
          </p:cNvPr>
          <p:cNvSpPr>
            <a:spLocks noGrp="1"/>
          </p:cNvSpPr>
          <p:nvPr>
            <p:ph idx="1"/>
          </p:nvPr>
        </p:nvSpPr>
        <p:spPr>
          <a:xfrm>
            <a:off x="1297061" y="4113008"/>
            <a:ext cx="2792160" cy="1785987"/>
          </a:xfrm>
        </p:spPr>
        <p:txBody>
          <a:bodyPr>
            <a:normAutofit/>
          </a:bodyPr>
          <a:lstStyle/>
          <a:p>
            <a:pPr marL="0" indent="0" algn="ctr">
              <a:buNone/>
            </a:pPr>
            <a:r>
              <a:rPr lang="en-GB" sz="2000" dirty="0"/>
              <a:t>Data processing steps for: locations, dates, target values</a:t>
            </a:r>
          </a:p>
        </p:txBody>
      </p:sp>
      <p:pic>
        <p:nvPicPr>
          <p:cNvPr id="4" name="Marcador de contenido 5">
            <a:extLst>
              <a:ext uri="{FF2B5EF4-FFF2-40B4-BE49-F238E27FC236}">
                <a16:creationId xmlns:a16="http://schemas.microsoft.com/office/drawing/2014/main" id="{420ABCCF-1D19-EBB1-6D60-C9829966CC00}"/>
              </a:ext>
            </a:extLst>
          </p:cNvPr>
          <p:cNvPicPr>
            <a:picLocks noChangeAspect="1"/>
          </p:cNvPicPr>
          <p:nvPr/>
        </p:nvPicPr>
        <p:blipFill>
          <a:blip r:embed="rId2"/>
          <a:stretch>
            <a:fillRect/>
          </a:stretch>
        </p:blipFill>
        <p:spPr>
          <a:xfrm>
            <a:off x="0" y="-4881"/>
            <a:ext cx="12192000" cy="84446"/>
          </a:xfrm>
          <a:prstGeom prst="rect">
            <a:avLst/>
          </a:prstGeom>
        </p:spPr>
      </p:pic>
      <p:pic>
        <p:nvPicPr>
          <p:cNvPr id="10" name="Imagen 9">
            <a:extLst>
              <a:ext uri="{FF2B5EF4-FFF2-40B4-BE49-F238E27FC236}">
                <a16:creationId xmlns:a16="http://schemas.microsoft.com/office/drawing/2014/main" id="{E0C9D3FA-5C98-10C9-40F3-C91B25398661}"/>
              </a:ext>
            </a:extLst>
          </p:cNvPr>
          <p:cNvPicPr>
            <a:picLocks noChangeAspect="1"/>
          </p:cNvPicPr>
          <p:nvPr/>
        </p:nvPicPr>
        <p:blipFill>
          <a:blip r:embed="rId3"/>
          <a:stretch>
            <a:fillRect/>
          </a:stretch>
        </p:blipFill>
        <p:spPr>
          <a:xfrm>
            <a:off x="11353799" y="221903"/>
            <a:ext cx="680225" cy="680225"/>
          </a:xfrm>
          <a:prstGeom prst="rect">
            <a:avLst/>
          </a:prstGeom>
        </p:spPr>
      </p:pic>
      <p:pic>
        <p:nvPicPr>
          <p:cNvPr id="12" name="Imagen 11">
            <a:extLst>
              <a:ext uri="{FF2B5EF4-FFF2-40B4-BE49-F238E27FC236}">
                <a16:creationId xmlns:a16="http://schemas.microsoft.com/office/drawing/2014/main" id="{9CF92016-39F8-44B8-E851-0B5FFD38AF8D}"/>
              </a:ext>
            </a:extLst>
          </p:cNvPr>
          <p:cNvPicPr>
            <a:picLocks noChangeAspect="1"/>
          </p:cNvPicPr>
          <p:nvPr/>
        </p:nvPicPr>
        <p:blipFill>
          <a:blip r:embed="rId4"/>
          <a:stretch>
            <a:fillRect/>
          </a:stretch>
        </p:blipFill>
        <p:spPr>
          <a:xfrm>
            <a:off x="0" y="5566983"/>
            <a:ext cx="12192000" cy="1291017"/>
          </a:xfrm>
          <a:prstGeom prst="rect">
            <a:avLst/>
          </a:prstGeom>
        </p:spPr>
      </p:pic>
      <p:pic>
        <p:nvPicPr>
          <p:cNvPr id="16" name="Imagen 15">
            <a:extLst>
              <a:ext uri="{FF2B5EF4-FFF2-40B4-BE49-F238E27FC236}">
                <a16:creationId xmlns:a16="http://schemas.microsoft.com/office/drawing/2014/main" id="{882C1F1D-EA7D-4FD4-579C-80E7FFBA8D2F}"/>
              </a:ext>
            </a:extLst>
          </p:cNvPr>
          <p:cNvPicPr>
            <a:picLocks noChangeAspect="1"/>
          </p:cNvPicPr>
          <p:nvPr/>
        </p:nvPicPr>
        <p:blipFill rotWithShape="1">
          <a:blip r:embed="rId5"/>
          <a:srcRect l="12860"/>
          <a:stretch/>
        </p:blipFill>
        <p:spPr>
          <a:xfrm>
            <a:off x="1715176" y="1607546"/>
            <a:ext cx="1955931" cy="1942716"/>
          </a:xfrm>
          <a:prstGeom prst="rect">
            <a:avLst/>
          </a:prstGeom>
        </p:spPr>
      </p:pic>
      <p:pic>
        <p:nvPicPr>
          <p:cNvPr id="18" name="Imagen 17">
            <a:extLst>
              <a:ext uri="{FF2B5EF4-FFF2-40B4-BE49-F238E27FC236}">
                <a16:creationId xmlns:a16="http://schemas.microsoft.com/office/drawing/2014/main" id="{9BA4E099-AF54-6515-2DC8-BBF3B90B613C}"/>
              </a:ext>
            </a:extLst>
          </p:cNvPr>
          <p:cNvPicPr>
            <a:picLocks noChangeAspect="1"/>
          </p:cNvPicPr>
          <p:nvPr/>
        </p:nvPicPr>
        <p:blipFill rotWithShape="1">
          <a:blip r:embed="rId6"/>
          <a:srcRect l="3529" r="-1032" b="3204"/>
          <a:stretch/>
        </p:blipFill>
        <p:spPr>
          <a:xfrm>
            <a:off x="8520892" y="1607546"/>
            <a:ext cx="1987274" cy="1942717"/>
          </a:xfrm>
          <a:prstGeom prst="rect">
            <a:avLst/>
          </a:prstGeom>
        </p:spPr>
      </p:pic>
      <p:pic>
        <p:nvPicPr>
          <p:cNvPr id="20" name="Imagen 19">
            <a:extLst>
              <a:ext uri="{FF2B5EF4-FFF2-40B4-BE49-F238E27FC236}">
                <a16:creationId xmlns:a16="http://schemas.microsoft.com/office/drawing/2014/main" id="{78C60B51-70BF-689E-4BA4-90442B6B139A}"/>
              </a:ext>
            </a:extLst>
          </p:cNvPr>
          <p:cNvPicPr>
            <a:picLocks noChangeAspect="1"/>
          </p:cNvPicPr>
          <p:nvPr/>
        </p:nvPicPr>
        <p:blipFill rotWithShape="1">
          <a:blip r:embed="rId7"/>
          <a:srcRect l="2063" t="2770" r="451" b="1197"/>
          <a:stretch/>
        </p:blipFill>
        <p:spPr>
          <a:xfrm>
            <a:off x="5121488" y="1607546"/>
            <a:ext cx="1949023" cy="1942716"/>
          </a:xfrm>
          <a:prstGeom prst="rect">
            <a:avLst/>
          </a:prstGeom>
        </p:spPr>
      </p:pic>
      <p:sp>
        <p:nvSpPr>
          <p:cNvPr id="22" name="Marcador de contenido 2">
            <a:extLst>
              <a:ext uri="{FF2B5EF4-FFF2-40B4-BE49-F238E27FC236}">
                <a16:creationId xmlns:a16="http://schemas.microsoft.com/office/drawing/2014/main" id="{47590234-8418-B3BD-F143-0C562FFFCACE}"/>
              </a:ext>
            </a:extLst>
          </p:cNvPr>
          <p:cNvSpPr txBox="1">
            <a:spLocks/>
          </p:cNvSpPr>
          <p:nvPr/>
        </p:nvSpPr>
        <p:spPr>
          <a:xfrm>
            <a:off x="4707755" y="4147174"/>
            <a:ext cx="2792160" cy="17518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dirty="0"/>
              <a:t>Sector standardization of listed sectors (52) aligned with existing guidance documents (14)</a:t>
            </a:r>
          </a:p>
        </p:txBody>
      </p:sp>
      <p:sp>
        <p:nvSpPr>
          <p:cNvPr id="23" name="Marcador de contenido 2">
            <a:extLst>
              <a:ext uri="{FF2B5EF4-FFF2-40B4-BE49-F238E27FC236}">
                <a16:creationId xmlns:a16="http://schemas.microsoft.com/office/drawing/2014/main" id="{CF6CADB7-3B96-81DA-FE5F-4E671D0E0633}"/>
              </a:ext>
            </a:extLst>
          </p:cNvPr>
          <p:cNvSpPr txBox="1">
            <a:spLocks/>
          </p:cNvSpPr>
          <p:nvPr/>
        </p:nvSpPr>
        <p:spPr>
          <a:xfrm>
            <a:off x="8118449" y="4113004"/>
            <a:ext cx="2792160" cy="19427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dirty="0"/>
              <a:t>In transition towards certification, define standard KPIs to be used in the Monitoring Reporting and Verification system</a:t>
            </a:r>
          </a:p>
        </p:txBody>
      </p:sp>
    </p:spTree>
    <p:extLst>
      <p:ext uri="{BB962C8B-B14F-4D97-AF65-F5344CB8AC3E}">
        <p14:creationId xmlns:p14="http://schemas.microsoft.com/office/powerpoint/2010/main" val="3697444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B6B4DA7F-536D-4C13-60A8-2BD12E0D3BB0}"/>
              </a:ext>
            </a:extLst>
          </p:cNvPr>
          <p:cNvGrpSpPr/>
          <p:nvPr/>
        </p:nvGrpSpPr>
        <p:grpSpPr>
          <a:xfrm>
            <a:off x="0" y="1690688"/>
            <a:ext cx="12906294" cy="4229488"/>
            <a:chOff x="0" y="1690688"/>
            <a:chExt cx="12906294" cy="4229488"/>
          </a:xfrm>
        </p:grpSpPr>
        <p:pic>
          <p:nvPicPr>
            <p:cNvPr id="9" name="Imagen 8">
              <a:extLst>
                <a:ext uri="{FF2B5EF4-FFF2-40B4-BE49-F238E27FC236}">
                  <a16:creationId xmlns:a16="http://schemas.microsoft.com/office/drawing/2014/main" id="{A1C5B2E5-3ABD-D448-73E4-F0E19284C3AE}"/>
                </a:ext>
              </a:extLst>
            </p:cNvPr>
            <p:cNvPicPr>
              <a:picLocks noChangeAspect="1"/>
            </p:cNvPicPr>
            <p:nvPr/>
          </p:nvPicPr>
          <p:blipFill>
            <a:blip r:embed="rId2"/>
            <a:stretch>
              <a:fillRect/>
            </a:stretch>
          </p:blipFill>
          <p:spPr>
            <a:xfrm>
              <a:off x="0" y="1690688"/>
              <a:ext cx="12906294" cy="4229488"/>
            </a:xfrm>
            <a:prstGeom prst="rect">
              <a:avLst/>
            </a:prstGeom>
          </p:spPr>
        </p:pic>
        <p:sp>
          <p:nvSpPr>
            <p:cNvPr id="10" name="Rectángulo 9">
              <a:extLst>
                <a:ext uri="{FF2B5EF4-FFF2-40B4-BE49-F238E27FC236}">
                  <a16:creationId xmlns:a16="http://schemas.microsoft.com/office/drawing/2014/main" id="{82F7F43E-9B55-367E-4417-141A7D16C2E2}"/>
                </a:ext>
              </a:extLst>
            </p:cNvPr>
            <p:cNvSpPr/>
            <p:nvPr/>
          </p:nvSpPr>
          <p:spPr>
            <a:xfrm>
              <a:off x="7393259" y="2152185"/>
              <a:ext cx="5051502" cy="23640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 name="Título 1">
            <a:extLst>
              <a:ext uri="{FF2B5EF4-FFF2-40B4-BE49-F238E27FC236}">
                <a16:creationId xmlns:a16="http://schemas.microsoft.com/office/drawing/2014/main" id="{8673BA6A-BB3E-D171-EFF9-C44A83D05D77}"/>
              </a:ext>
            </a:extLst>
          </p:cNvPr>
          <p:cNvSpPr>
            <a:spLocks noGrp="1"/>
          </p:cNvSpPr>
          <p:nvPr>
            <p:ph type="title"/>
          </p:nvPr>
        </p:nvSpPr>
        <p:spPr>
          <a:xfrm>
            <a:off x="6759497" y="2766218"/>
            <a:ext cx="4871224" cy="1325563"/>
          </a:xfrm>
        </p:spPr>
        <p:txBody>
          <a:bodyPr>
            <a:normAutofit/>
          </a:bodyPr>
          <a:lstStyle/>
          <a:p>
            <a:pPr algn="ctr"/>
            <a:r>
              <a:rPr lang="en-GB" sz="4200" dirty="0">
                <a:solidFill>
                  <a:srgbClr val="5A2682"/>
                </a:solidFill>
                <a:latin typeface="Helvetica" pitchFamily="2" charset="0"/>
              </a:rPr>
              <a:t>Thank you for your attention</a:t>
            </a:r>
          </a:p>
        </p:txBody>
      </p:sp>
      <p:pic>
        <p:nvPicPr>
          <p:cNvPr id="6" name="Marcador de contenido 5">
            <a:extLst>
              <a:ext uri="{FF2B5EF4-FFF2-40B4-BE49-F238E27FC236}">
                <a16:creationId xmlns:a16="http://schemas.microsoft.com/office/drawing/2014/main" id="{482A86A2-3DE0-9E02-CEBB-29C0EDAFA61A}"/>
              </a:ext>
            </a:extLst>
          </p:cNvPr>
          <p:cNvPicPr>
            <a:picLocks noGrp="1" noChangeAspect="1"/>
          </p:cNvPicPr>
          <p:nvPr>
            <p:ph idx="1"/>
          </p:nvPr>
        </p:nvPicPr>
        <p:blipFill>
          <a:blip r:embed="rId3"/>
          <a:stretch>
            <a:fillRect/>
          </a:stretch>
        </p:blipFill>
        <p:spPr>
          <a:xfrm>
            <a:off x="0" y="-4881"/>
            <a:ext cx="12192000" cy="84446"/>
          </a:xfrm>
        </p:spPr>
      </p:pic>
    </p:spTree>
    <p:extLst>
      <p:ext uri="{BB962C8B-B14F-4D97-AF65-F5344CB8AC3E}">
        <p14:creationId xmlns:p14="http://schemas.microsoft.com/office/powerpoint/2010/main" val="212920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5296</TotalTime>
  <Words>246</Words>
  <Application>Microsoft Macintosh PowerPoint</Application>
  <PresentationFormat>Panorámica</PresentationFormat>
  <Paragraphs>31</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Calibri</vt:lpstr>
      <vt:lpstr>Calibri Light</vt:lpstr>
      <vt:lpstr>Helvetica</vt:lpstr>
      <vt:lpstr>neue-haas-unica</vt:lpstr>
      <vt:lpstr>Tema de Office</vt:lpstr>
      <vt:lpstr>Science Based Target initiative  Interactive dashboards</vt:lpstr>
      <vt:lpstr>Science Based Targets initiative</vt:lpstr>
      <vt:lpstr>Legacy Dashboard</vt:lpstr>
      <vt:lpstr>Target Dashboard (Beta)</vt:lpstr>
      <vt:lpstr>Interactive Dashboard development</vt:lpstr>
      <vt:lpstr>Interactive Dashboard</vt:lpstr>
      <vt:lpstr>Recommendations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Standards Manager </dc:title>
  <dc:creator>Microsoft Office User</dc:creator>
  <cp:lastModifiedBy>Microsoft Office User</cp:lastModifiedBy>
  <cp:revision>3</cp:revision>
  <dcterms:created xsi:type="dcterms:W3CDTF">2024-03-20T01:12:12Z</dcterms:created>
  <dcterms:modified xsi:type="dcterms:W3CDTF">2024-10-04T10:03:51Z</dcterms:modified>
</cp:coreProperties>
</file>