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9AD27-7B6A-8F74-E412-0AF1BABD0875}" v="256" dt="2023-12-21T02:41:37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80" d="100"/>
          <a:sy n="80" d="100"/>
        </p:scale>
        <p:origin x="573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30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25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BB7E20C7-7E49-9484-DE77-93C25F8CD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4" b="15199"/>
          <a:stretch/>
        </p:blipFill>
        <p:spPr>
          <a:xfrm>
            <a:off x="0" y="10"/>
            <a:ext cx="12199237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E5CE2-8B69-DC27-EFBB-CDFCD848E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701" y="1626092"/>
            <a:ext cx="8266139" cy="2792763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GB" sz="6600" dirty="0">
                <a:solidFill>
                  <a:srgbClr val="FFFFFF"/>
                </a:solidFill>
              </a:rPr>
              <a:t>Progetto: </a:t>
            </a:r>
            <a:br>
              <a:rPr lang="en-GB" sz="6600" dirty="0">
                <a:solidFill>
                  <a:srgbClr val="FFFFFF"/>
                </a:solidFill>
              </a:rPr>
            </a:br>
            <a:r>
              <a:rPr lang="en-GB" sz="6600" dirty="0">
                <a:solidFill>
                  <a:srgbClr val="FFFFFF"/>
                </a:solidFill>
              </a:rPr>
              <a:t>ANALISI DEGLI SCOSTAMENTI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758EF-0D03-4021-1227-451A6C062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Autofit/>
          </a:bodyPr>
          <a:lstStyle/>
          <a:p>
            <a:r>
              <a:rPr lang="en-GB" sz="1600" dirty="0">
                <a:solidFill>
                  <a:srgbClr val="FFFFFF"/>
                </a:solidFill>
                <a:latin typeface="Alasassy Caps" panose="020F0502020204030204" pitchFamily="2" charset="0"/>
              </a:rPr>
              <a:t>Marco Saini</a:t>
            </a:r>
          </a:p>
          <a:p>
            <a:r>
              <a:rPr lang="en-GB" sz="1600" dirty="0">
                <a:solidFill>
                  <a:srgbClr val="FFFFFF"/>
                </a:solidFill>
                <a:latin typeface="Alasassy Caps" panose="020F0502020204030204" pitchFamily="2" charset="0"/>
              </a:rPr>
              <a:t>Michael </a:t>
            </a:r>
            <a:r>
              <a:rPr lang="en-GB" sz="1600" dirty="0" err="1">
                <a:solidFill>
                  <a:srgbClr val="FFFFFF"/>
                </a:solidFill>
                <a:latin typeface="Alasassy Caps" panose="020F0502020204030204" pitchFamily="2" charset="0"/>
              </a:rPr>
              <a:t>Zanchi</a:t>
            </a:r>
            <a:endParaRPr lang="en-GB" sz="1600" dirty="0">
              <a:solidFill>
                <a:srgbClr val="FFFFFF"/>
              </a:solidFill>
              <a:latin typeface="Alasassy Caps" panose="020F0502020204030204" pitchFamily="2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Alasassy Caps" panose="020F0502020204030204" pitchFamily="2" charset="0"/>
              </a:rPr>
              <a:t>Ariana Hurtado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0068E-A353-DBAE-D814-89BD2DAA5525}"/>
              </a:ext>
            </a:extLst>
          </p:cNvPr>
          <p:cNvSpPr txBox="1"/>
          <p:nvPr/>
        </p:nvSpPr>
        <p:spPr>
          <a:xfrm>
            <a:off x="1142999" y="872937"/>
            <a:ext cx="5946290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latin typeface="+mj-lt"/>
                <a:ea typeface="+mj-ea"/>
                <a:cs typeface="+mj-cs"/>
              </a:rPr>
              <a:t>Introduzione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96D3EE-D9B5-8E94-6673-124A4AAA5DAF}"/>
              </a:ext>
            </a:extLst>
          </p:cNvPr>
          <p:cNvSpPr txBox="1"/>
          <p:nvPr/>
        </p:nvSpPr>
        <p:spPr>
          <a:xfrm>
            <a:off x="1143000" y="2332028"/>
            <a:ext cx="3729867" cy="3840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Il nostro </a:t>
            </a:r>
            <a:r>
              <a:rPr lang="en-US" dirty="0" err="1"/>
              <a:t>obiettivo</a:t>
            </a:r>
            <a:r>
              <a:rPr lang="en-US" dirty="0"/>
              <a:t> è di </a:t>
            </a:r>
            <a:r>
              <a:rPr lang="en-US" dirty="0" err="1"/>
              <a:t>preventivare</a:t>
            </a:r>
            <a:r>
              <a:rPr lang="en-US" dirty="0"/>
              <a:t> il </a:t>
            </a:r>
            <a:r>
              <a:rPr lang="en-US" dirty="0" err="1"/>
              <a:t>bilancio</a:t>
            </a:r>
            <a:r>
              <a:rPr lang="en-US" dirty="0"/>
              <a:t> 2022 </a:t>
            </a:r>
            <a:r>
              <a:rPr lang="en-US" dirty="0" err="1"/>
              <a:t>dell’azienda</a:t>
            </a:r>
            <a:r>
              <a:rPr lang="en-US" dirty="0"/>
              <a:t> Far Polymers.</a:t>
            </a:r>
            <a:endParaRPr lang="it-IT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err="1"/>
              <a:t>Analizzare</a:t>
            </a:r>
            <a:r>
              <a:rPr lang="en-US" dirty="0"/>
              <a:t> 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scostamenti</a:t>
            </a:r>
            <a:r>
              <a:rPr lang="en-US" dirty="0"/>
              <a:t> rispetto al </a:t>
            </a:r>
            <a:r>
              <a:rPr lang="en-US" dirty="0" err="1"/>
              <a:t>conuntivo</a:t>
            </a:r>
            <a:r>
              <a:rPr lang="en-US" dirty="0"/>
              <a:t>.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EE06BB50-5CD3-456F-1FAF-201C5FE49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1045" y="3223611"/>
            <a:ext cx="2817487" cy="28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4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F614482-2388-4437-990F-84AF6BD3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35AEDA1-F1A1-5693-7153-AF58DFEFD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4" y="309716"/>
            <a:ext cx="2839001" cy="6105383"/>
          </a:xfrm>
          <a:prstGeom prst="rect">
            <a:avLst/>
          </a:prstGeom>
        </p:spPr>
      </p:pic>
      <p:pic>
        <p:nvPicPr>
          <p:cNvPr id="7" name="Immagine 6" descr="Immagine che contiene testo, schermata, Parallelo, software&#10;&#10;Descrizione generata automaticamente">
            <a:extLst>
              <a:ext uri="{FF2B5EF4-FFF2-40B4-BE49-F238E27FC236}">
                <a16:creationId xmlns:a16="http://schemas.microsoft.com/office/drawing/2014/main" id="{82FBE5E3-7014-6D16-07CE-E4197A8F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40" y="200857"/>
            <a:ext cx="2943633" cy="6584730"/>
          </a:xfrm>
          <a:prstGeom prst="rect">
            <a:avLst/>
          </a:prstGeom>
        </p:spPr>
      </p:pic>
      <p:sp>
        <p:nvSpPr>
          <p:cNvPr id="10" name="Sottotitolo 9">
            <a:extLst>
              <a:ext uri="{FF2B5EF4-FFF2-40B4-BE49-F238E27FC236}">
                <a16:creationId xmlns:a16="http://schemas.microsoft.com/office/drawing/2014/main" id="{21AA6D4C-F273-C473-38BA-B07CC173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8909" y="825402"/>
            <a:ext cx="8986580" cy="6503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CONTO ECONOMICO 2022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1" name="Immagine 10" descr="Immagine che contiene schermata, testo, linea, Policromia&#10;&#10;Descrizione generata automaticamente">
            <a:extLst>
              <a:ext uri="{FF2B5EF4-FFF2-40B4-BE49-F238E27FC236}">
                <a16:creationId xmlns:a16="http://schemas.microsoft.com/office/drawing/2014/main" id="{1B5C1B5B-D30A-2C45-D0C0-99AB7DD3E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113" y="374515"/>
            <a:ext cx="1134677" cy="638458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DD7657B-80F4-6C6C-C3DD-3D5BCA32BA96}"/>
              </a:ext>
            </a:extLst>
          </p:cNvPr>
          <p:cNvSpPr txBox="1"/>
          <p:nvPr/>
        </p:nvSpPr>
        <p:spPr>
          <a:xfrm>
            <a:off x="6559826" y="188180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dirty="0"/>
              <a:t>conto economico a consuntivo e le differenze con il 2021</a:t>
            </a:r>
          </a:p>
        </p:txBody>
      </p:sp>
    </p:spTree>
    <p:extLst>
      <p:ext uri="{BB962C8B-B14F-4D97-AF65-F5344CB8AC3E}">
        <p14:creationId xmlns:p14="http://schemas.microsoft.com/office/powerpoint/2010/main" val="329722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76605B-B311-4691-9B2A-1684D1F5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0C40FC6-F06C-437F-A877-019DFC43F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0"/>
            <a:ext cx="9957519" cy="6858000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5311608 w 9957519"/>
              <a:gd name="connsiteY3" fmla="*/ 6858000 h 6858000"/>
              <a:gd name="connsiteX4" fmla="*/ 868032 w 9957519"/>
              <a:gd name="connsiteY4" fmla="*/ 6858000 h 6858000"/>
              <a:gd name="connsiteX5" fmla="*/ 0 w 9957519"/>
              <a:gd name="connsiteY5" fmla="*/ 0 h 6858000"/>
              <a:gd name="connsiteX6" fmla="*/ 6878624 w 9957519"/>
              <a:gd name="connsiteY6" fmla="*/ 0 h 6858000"/>
              <a:gd name="connsiteX7" fmla="*/ 0 w 9957519"/>
              <a:gd name="connsiteY7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82FD9-EB5C-2AC0-18E3-C81E37838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507" y="784733"/>
            <a:ext cx="7243762" cy="232496"/>
          </a:xfrm>
        </p:spPr>
        <p:txBody>
          <a:bodyPr anchor="b">
            <a:noAutofit/>
          </a:bodyPr>
          <a:lstStyle/>
          <a:p>
            <a:r>
              <a:rPr lang="en-GB" sz="3600" dirty="0" err="1">
                <a:latin typeface="Bahnschrift SemiBold" panose="020B0502040204020203" pitchFamily="34" charset="0"/>
              </a:rPr>
              <a:t>Totale</a:t>
            </a:r>
            <a:r>
              <a:rPr lang="en-GB" sz="3600" dirty="0">
                <a:latin typeface="Bahnschrift SemiBold" panose="020B0502040204020203" pitchFamily="34" charset="0"/>
              </a:rPr>
              <a:t> </a:t>
            </a:r>
            <a:r>
              <a:rPr lang="en-GB" sz="3600" dirty="0" err="1">
                <a:latin typeface="Bahnschrift SemiBold" panose="020B0502040204020203" pitchFamily="34" charset="0"/>
              </a:rPr>
              <a:t>Ricavi</a:t>
            </a:r>
            <a:r>
              <a:rPr lang="en-GB" sz="3600" dirty="0">
                <a:latin typeface="Bahnschrift SemiBold" panose="020B0502040204020203" pitchFamily="34" charset="0"/>
              </a:rPr>
              <a:t> </a:t>
            </a:r>
            <a:r>
              <a:rPr lang="en-GB" sz="3600" dirty="0" err="1">
                <a:latin typeface="Bahnschrift SemiBold" panose="020B0502040204020203" pitchFamily="34" charset="0"/>
              </a:rPr>
              <a:t>Produzione</a:t>
            </a:r>
            <a:r>
              <a:rPr lang="en-GB" sz="3600" dirty="0">
                <a:latin typeface="Bahnschrift SemiBold" panose="020B0502040204020203" pitchFamily="34" charset="0"/>
              </a:rPr>
              <a:t>:</a:t>
            </a:r>
          </a:p>
        </p:txBody>
      </p:sp>
      <p:pic>
        <p:nvPicPr>
          <p:cNvPr id="5" name="Picture 4" descr="A blue and white rectangular box with text&#10;&#10;Description automatically generated">
            <a:extLst>
              <a:ext uri="{FF2B5EF4-FFF2-40B4-BE49-F238E27FC236}">
                <a16:creationId xmlns:a16="http://schemas.microsoft.com/office/drawing/2014/main" id="{E381AA0C-1224-BD84-46C4-B5AE14E56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6" y="1133477"/>
            <a:ext cx="4962524" cy="3124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68664-30C9-9263-ECF8-943A9A3BAEA2}"/>
              </a:ext>
            </a:extLst>
          </p:cNvPr>
          <p:cNvSpPr txBox="1"/>
          <p:nvPr/>
        </p:nvSpPr>
        <p:spPr>
          <a:xfrm>
            <a:off x="7400926" y="2581275"/>
            <a:ext cx="2269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Ottenuto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dalla</a:t>
            </a:r>
            <a:r>
              <a:rPr lang="en-GB" dirty="0">
                <a:solidFill>
                  <a:schemeClr val="bg1"/>
                </a:solidFill>
              </a:rPr>
              <a:t> somma </a:t>
            </a:r>
            <a:r>
              <a:rPr lang="en-GB" dirty="0" err="1">
                <a:solidFill>
                  <a:schemeClr val="bg1"/>
                </a:solidFill>
              </a:rPr>
              <a:t>dei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ricavi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singoli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prodotti</a:t>
            </a:r>
            <a:r>
              <a:rPr lang="en-GB" dirty="0">
                <a:solidFill>
                  <a:schemeClr val="bg1"/>
                </a:solidFill>
              </a:rPr>
              <a:t> per la loro </a:t>
            </a:r>
            <a:r>
              <a:rPr lang="en-GB" dirty="0" err="1">
                <a:solidFill>
                  <a:schemeClr val="bg1"/>
                </a:solidFill>
              </a:rPr>
              <a:t>quantità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Immagine 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30017133-94C9-55EF-9CBD-4CAB5FA3A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18" y="1133901"/>
            <a:ext cx="5049079" cy="314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6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B06D9-FBEE-46FA-267C-C390A7010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271" y="343628"/>
            <a:ext cx="4745270" cy="882565"/>
          </a:xfrm>
        </p:spPr>
        <p:txBody>
          <a:bodyPr anchor="b">
            <a:noAutofit/>
          </a:bodyPr>
          <a:lstStyle/>
          <a:p>
            <a:r>
              <a:rPr lang="en-GB" sz="5400" dirty="0" err="1">
                <a:latin typeface="Bahnschrift SemiBold" panose="020B0502040204020203" pitchFamily="34" charset="0"/>
              </a:rPr>
              <a:t>Totale</a:t>
            </a:r>
            <a:r>
              <a:rPr lang="en-GB" sz="5400" dirty="0">
                <a:latin typeface="Bahnschrift SemiBold" panose="020B0502040204020203" pitchFamily="34" charset="0"/>
              </a:rPr>
              <a:t> </a:t>
            </a:r>
            <a:r>
              <a:rPr lang="en-GB" sz="5400" dirty="0" err="1">
                <a:latin typeface="Bahnschrift SemiBold" panose="020B0502040204020203" pitchFamily="34" charset="0"/>
              </a:rPr>
              <a:t>Costi</a:t>
            </a:r>
            <a:r>
              <a:rPr lang="en-GB" sz="5400" dirty="0">
                <a:latin typeface="Bahnschrift SemiBold" panose="020B0502040204020203" pitchFamily="34" charset="0"/>
              </a:rPr>
              <a:t>:</a:t>
            </a:r>
          </a:p>
        </p:txBody>
      </p:sp>
      <p:pic>
        <p:nvPicPr>
          <p:cNvPr id="7" name="Picture 6" descr="A screenshot of a spreadsheet&#10;&#10;Description automatically generated">
            <a:extLst>
              <a:ext uri="{FF2B5EF4-FFF2-40B4-BE49-F238E27FC236}">
                <a16:creationId xmlns:a16="http://schemas.microsoft.com/office/drawing/2014/main" id="{4E2A3042-85B3-8650-F408-36ADB574E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55" y="1482458"/>
            <a:ext cx="4923888" cy="46038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65C506-E579-1B38-5DCB-3BAC6E3C142E}"/>
              </a:ext>
            </a:extLst>
          </p:cNvPr>
          <p:cNvSpPr txBox="1"/>
          <p:nvPr/>
        </p:nvSpPr>
        <p:spPr>
          <a:xfrm>
            <a:off x="259905" y="1716663"/>
            <a:ext cx="2551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Bahnschrift Light Condensed" panose="020B0502040204020203" pitchFamily="34" charset="0"/>
              </a:rPr>
              <a:t>Ottenuto</a:t>
            </a:r>
            <a:r>
              <a:rPr lang="en-GB" sz="1600" dirty="0">
                <a:latin typeface="Bahnschrift Light Condensed" panose="020B0502040204020203" pitchFamily="34" charset="0"/>
              </a:rPr>
              <a:t> dal </a:t>
            </a:r>
            <a:r>
              <a:rPr lang="en-GB" sz="1600" dirty="0" err="1">
                <a:latin typeface="Bahnschrift Light Condensed" panose="020B0502040204020203" pitchFamily="34" charset="0"/>
              </a:rPr>
              <a:t>prodotto</a:t>
            </a:r>
            <a:r>
              <a:rPr lang="en-GB" sz="1600" dirty="0"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latin typeface="Bahnschrift Light Condensed" panose="020B0502040204020203" pitchFamily="34" charset="0"/>
              </a:rPr>
              <a:t>della</a:t>
            </a:r>
            <a:r>
              <a:rPr lang="en-GB" sz="1600" dirty="0"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latin typeface="Bahnschrift Light Condensed" panose="020B0502040204020203" pitchFamily="34" charset="0"/>
              </a:rPr>
              <a:t>quantità</a:t>
            </a:r>
            <a:r>
              <a:rPr lang="en-GB" sz="1600" dirty="0">
                <a:latin typeface="Bahnschrift Light Condensed" panose="020B0502040204020203" pitchFamily="34" charset="0"/>
              </a:rPr>
              <a:t> di </a:t>
            </a:r>
            <a:r>
              <a:rPr lang="en-GB" sz="1600" dirty="0" err="1">
                <a:latin typeface="Bahnschrift Light Condensed" panose="020B0502040204020203" pitchFamily="34" charset="0"/>
              </a:rPr>
              <a:t>materie</a:t>
            </a:r>
            <a:r>
              <a:rPr lang="en-GB" sz="1600" dirty="0">
                <a:latin typeface="Bahnschrift Light Condensed" panose="020B0502040204020203" pitchFamily="34" charset="0"/>
              </a:rPr>
              <a:t> prime </a:t>
            </a:r>
            <a:r>
              <a:rPr lang="en-GB" sz="1600" dirty="0" err="1">
                <a:latin typeface="Bahnschrift Light Condensed" panose="020B0502040204020203" pitchFamily="34" charset="0"/>
              </a:rPr>
              <a:t>acquistate</a:t>
            </a:r>
            <a:r>
              <a:rPr lang="en-GB" sz="1600" dirty="0">
                <a:latin typeface="Bahnschrift Light Condensed" panose="020B0502040204020203" pitchFamily="34" charset="0"/>
              </a:rPr>
              <a:t> (in Kg) e del Prezzo medio (al Kg) di </a:t>
            </a:r>
            <a:r>
              <a:rPr lang="en-GB" sz="1600" dirty="0" err="1">
                <a:latin typeface="Bahnschrift Light Condensed" panose="020B0502040204020203" pitchFamily="34" charset="0"/>
              </a:rPr>
              <a:t>esse</a:t>
            </a:r>
            <a:r>
              <a:rPr lang="en-GB" sz="1600" dirty="0">
                <a:latin typeface="Bahnschrift Light Condensed" panose="020B0502040204020203" pitchFamily="34" charset="0"/>
              </a:rPr>
              <a:t>.</a:t>
            </a:r>
          </a:p>
        </p:txBody>
      </p:sp>
      <p:sp>
        <p:nvSpPr>
          <p:cNvPr id="24" name="Callout: Line with Accent Bar 23">
            <a:extLst>
              <a:ext uri="{FF2B5EF4-FFF2-40B4-BE49-F238E27FC236}">
                <a16:creationId xmlns:a16="http://schemas.microsoft.com/office/drawing/2014/main" id="{F67CF046-B2C3-4FC8-3F1F-32B7C2C72AF8}"/>
              </a:ext>
            </a:extLst>
          </p:cNvPr>
          <p:cNvSpPr/>
          <p:nvPr/>
        </p:nvSpPr>
        <p:spPr>
          <a:xfrm rot="10800000">
            <a:off x="-841236" y="1482458"/>
            <a:ext cx="3075718" cy="986745"/>
          </a:xfrm>
          <a:prstGeom prst="accentCallout1">
            <a:avLst>
              <a:gd name="adj1" fmla="val 50245"/>
              <a:gd name="adj2" fmla="val -8333"/>
              <a:gd name="adj3" fmla="val 51711"/>
              <a:gd name="adj4" fmla="val -40954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C91092-AD8B-E31E-957D-AD63A2C98EE6}"/>
              </a:ext>
            </a:extLst>
          </p:cNvPr>
          <p:cNvSpPr txBox="1"/>
          <p:nvPr/>
        </p:nvSpPr>
        <p:spPr>
          <a:xfrm>
            <a:off x="8934450" y="205184"/>
            <a:ext cx="2752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Sapendo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che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il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costo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kWh del 2021 era di 0.16euro/kWh,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abbiamo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ipotizzato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che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nel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2022 il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costo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kWh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sarebbe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stato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del 0.28euro/kWh.</a:t>
            </a:r>
          </a:p>
          <a:p>
            <a:endParaRPr lang="en-GB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Mentre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per il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metano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abbiamo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calcolato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che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nel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2021 il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costo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era di 563euro/kSm3,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così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nel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2022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possiamo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ipotizzare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un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costo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di 1239euro/kSm3.</a:t>
            </a:r>
          </a:p>
        </p:txBody>
      </p:sp>
      <p:sp>
        <p:nvSpPr>
          <p:cNvPr id="39" name="Callout: Bent Line with Accent Bar 38">
            <a:extLst>
              <a:ext uri="{FF2B5EF4-FFF2-40B4-BE49-F238E27FC236}">
                <a16:creationId xmlns:a16="http://schemas.microsoft.com/office/drawing/2014/main" id="{9D0197D8-7E15-4C2B-FB99-B8EBD26C10C8}"/>
              </a:ext>
            </a:extLst>
          </p:cNvPr>
          <p:cNvSpPr/>
          <p:nvPr/>
        </p:nvSpPr>
        <p:spPr>
          <a:xfrm>
            <a:off x="8934450" y="343628"/>
            <a:ext cx="2752726" cy="2416101"/>
          </a:xfrm>
          <a:prstGeom prst="accentCallout2">
            <a:avLst>
              <a:gd name="adj1" fmla="val 31644"/>
              <a:gd name="adj2" fmla="val -146"/>
              <a:gd name="adj3" fmla="val 40616"/>
              <a:gd name="adj4" fmla="val -11130"/>
              <a:gd name="adj5" fmla="val 76659"/>
              <a:gd name="adj6" fmla="val -19903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2E1E1C-D4EF-1DD2-8309-4221C69CEE5D}"/>
              </a:ext>
            </a:extLst>
          </p:cNvPr>
          <p:cNvSpPr txBox="1"/>
          <p:nvPr/>
        </p:nvSpPr>
        <p:spPr>
          <a:xfrm>
            <a:off x="513919" y="3548022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hnschrift Light Condensed" panose="020B0502040204020203" pitchFamily="34" charset="0"/>
              </a:rPr>
              <a:t>Dalla </a:t>
            </a:r>
            <a:r>
              <a:rPr lang="en-GB" sz="1600" dirty="0" err="1">
                <a:latin typeface="Bahnschrift Light Condensed" panose="020B0502040204020203" pitchFamily="34" charset="0"/>
              </a:rPr>
              <a:t>consegna</a:t>
            </a:r>
            <a:r>
              <a:rPr lang="en-GB" sz="1600" dirty="0"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latin typeface="Bahnschrift Light Condensed" panose="020B0502040204020203" pitchFamily="34" charset="0"/>
              </a:rPr>
              <a:t>sappiamo</a:t>
            </a:r>
            <a:r>
              <a:rPr lang="en-GB" sz="1600" dirty="0"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latin typeface="Bahnschrift Light Condensed" panose="020B0502040204020203" pitchFamily="34" charset="0"/>
              </a:rPr>
              <a:t>che</a:t>
            </a:r>
            <a:r>
              <a:rPr lang="en-GB" sz="1600" dirty="0">
                <a:latin typeface="Bahnschrift Light Condensed" panose="020B0502040204020203" pitchFamily="34" charset="0"/>
              </a:rPr>
              <a:t> il </a:t>
            </a:r>
            <a:r>
              <a:rPr lang="en-GB" sz="1600" dirty="0" err="1">
                <a:latin typeface="Bahnschrift Light Condensed" panose="020B0502040204020203" pitchFamily="34" charset="0"/>
              </a:rPr>
              <a:t>costo</a:t>
            </a:r>
            <a:r>
              <a:rPr lang="en-GB" sz="1600" dirty="0"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latin typeface="Bahnschrift Light Condensed" panose="020B0502040204020203" pitchFamily="34" charset="0"/>
              </a:rPr>
              <a:t>dei</a:t>
            </a:r>
            <a:r>
              <a:rPr lang="en-GB" sz="1600" dirty="0"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latin typeface="Bahnschrift Light Condensed" panose="020B0502040204020203" pitchFamily="34" charset="0"/>
              </a:rPr>
              <a:t>materiali</a:t>
            </a:r>
            <a:r>
              <a:rPr lang="en-GB" sz="1600" dirty="0">
                <a:latin typeface="Bahnschrift Light Condensed" panose="020B0502040204020203" pitchFamily="34" charset="0"/>
              </a:rPr>
              <a:t> di consume è </a:t>
            </a:r>
            <a:r>
              <a:rPr lang="en-GB" sz="1600" dirty="0" err="1">
                <a:latin typeface="Bahnschrift Light Condensed" panose="020B0502040204020203" pitchFamily="34" charset="0"/>
              </a:rPr>
              <a:t>aumentato</a:t>
            </a:r>
            <a:r>
              <a:rPr lang="en-GB" sz="1600" dirty="0">
                <a:latin typeface="Bahnschrift Light Condensed" panose="020B0502040204020203" pitchFamily="34" charset="0"/>
              </a:rPr>
              <a:t> del 2.5%</a:t>
            </a:r>
          </a:p>
        </p:txBody>
      </p:sp>
      <p:sp>
        <p:nvSpPr>
          <p:cNvPr id="42" name="Callout: Bent Line with Accent Bar 41">
            <a:extLst>
              <a:ext uri="{FF2B5EF4-FFF2-40B4-BE49-F238E27FC236}">
                <a16:creationId xmlns:a16="http://schemas.microsoft.com/office/drawing/2014/main" id="{E740F5CE-9894-F5A8-4597-936E98FF7D4D}"/>
              </a:ext>
            </a:extLst>
          </p:cNvPr>
          <p:cNvSpPr/>
          <p:nvPr/>
        </p:nvSpPr>
        <p:spPr>
          <a:xfrm rot="10800000">
            <a:off x="1191998" y="2856753"/>
            <a:ext cx="1491435" cy="663388"/>
          </a:xfrm>
          <a:prstGeom prst="accentCallout2">
            <a:avLst>
              <a:gd name="adj1" fmla="val 18750"/>
              <a:gd name="adj2" fmla="val -8333"/>
              <a:gd name="adj3" fmla="val 96930"/>
              <a:gd name="adj4" fmla="val -30453"/>
              <a:gd name="adj5" fmla="val 168242"/>
              <a:gd name="adj6" fmla="val -51886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A55FA5-3B2C-C5CB-41C6-0B4BE21DD8EA}"/>
              </a:ext>
            </a:extLst>
          </p:cNvPr>
          <p:cNvSpPr txBox="1"/>
          <p:nvPr/>
        </p:nvSpPr>
        <p:spPr>
          <a:xfrm>
            <a:off x="9559963" y="2856753"/>
            <a:ext cx="2569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Nel 2022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i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costi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di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trasporto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aumentano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del 15%, per cui,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avremo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un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costo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di 29.9euro/ton.</a:t>
            </a:r>
          </a:p>
        </p:txBody>
      </p:sp>
      <p:sp>
        <p:nvSpPr>
          <p:cNvPr id="45" name="Callout: Bent Line with Accent Bar 44">
            <a:extLst>
              <a:ext uri="{FF2B5EF4-FFF2-40B4-BE49-F238E27FC236}">
                <a16:creationId xmlns:a16="http://schemas.microsoft.com/office/drawing/2014/main" id="{9F6CED37-EA11-95D9-A941-79453BD38E24}"/>
              </a:ext>
            </a:extLst>
          </p:cNvPr>
          <p:cNvSpPr/>
          <p:nvPr/>
        </p:nvSpPr>
        <p:spPr>
          <a:xfrm>
            <a:off x="9756834" y="2961340"/>
            <a:ext cx="1612269" cy="629175"/>
          </a:xfrm>
          <a:prstGeom prst="accentCallout2">
            <a:avLst>
              <a:gd name="adj1" fmla="val 18750"/>
              <a:gd name="adj2" fmla="val -8333"/>
              <a:gd name="adj3" fmla="val 18751"/>
              <a:gd name="adj4" fmla="val -61891"/>
              <a:gd name="adj5" fmla="val 15611"/>
              <a:gd name="adj6" fmla="val -85219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71F823-84EC-9D4A-2184-8D90AFB4549D}"/>
              </a:ext>
            </a:extLst>
          </p:cNvPr>
          <p:cNvSpPr txBox="1"/>
          <p:nvPr/>
        </p:nvSpPr>
        <p:spPr>
          <a:xfrm>
            <a:off x="9480801" y="4622711"/>
            <a:ext cx="229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Tenendo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conto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dei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costi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fissi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, </a:t>
            </a:r>
            <a:r>
              <a:rPr lang="en-GB" sz="1600" dirty="0" err="1">
                <a:solidFill>
                  <a:schemeClr val="bg1"/>
                </a:solidFill>
                <a:latin typeface="Bahnschrift Light Condensed" panose="020B0502040204020203" pitchFamily="34" charset="0"/>
              </a:rPr>
              <a:t>aumentano</a:t>
            </a:r>
            <a:r>
              <a:rPr lang="en-GB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del 2.5%</a:t>
            </a:r>
          </a:p>
        </p:txBody>
      </p:sp>
      <p:sp>
        <p:nvSpPr>
          <p:cNvPr id="48" name="Callout: Double Bent Line with Accent Bar 47">
            <a:extLst>
              <a:ext uri="{FF2B5EF4-FFF2-40B4-BE49-F238E27FC236}">
                <a16:creationId xmlns:a16="http://schemas.microsoft.com/office/drawing/2014/main" id="{236CAA6B-284E-F4E7-EE44-663D4EA82C3E}"/>
              </a:ext>
            </a:extLst>
          </p:cNvPr>
          <p:cNvSpPr/>
          <p:nvPr/>
        </p:nvSpPr>
        <p:spPr>
          <a:xfrm>
            <a:off x="9991841" y="4622710"/>
            <a:ext cx="917476" cy="584774"/>
          </a:xfrm>
          <a:prstGeom prst="accentCallout3">
            <a:avLst>
              <a:gd name="adj1" fmla="val 55740"/>
              <a:gd name="adj2" fmla="val -48069"/>
              <a:gd name="adj3" fmla="val 3696"/>
              <a:gd name="adj4" fmla="val -152069"/>
              <a:gd name="adj5" fmla="val 2064"/>
              <a:gd name="adj6" fmla="val -150389"/>
              <a:gd name="adj7" fmla="val 2020"/>
              <a:gd name="adj8" fmla="val -148096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93B7136E-66B7-82EF-DD60-A82D3C6DDA46}"/>
              </a:ext>
            </a:extLst>
          </p:cNvPr>
          <p:cNvSpPr/>
          <p:nvPr/>
        </p:nvSpPr>
        <p:spPr>
          <a:xfrm>
            <a:off x="8319247" y="4231340"/>
            <a:ext cx="310777" cy="824753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FA576708-922A-B858-CF3D-58D801FBC1B8}"/>
              </a:ext>
            </a:extLst>
          </p:cNvPr>
          <p:cNvSpPr/>
          <p:nvPr/>
        </p:nvSpPr>
        <p:spPr>
          <a:xfrm>
            <a:off x="8319247" y="5265271"/>
            <a:ext cx="310777" cy="645458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02989B-B4C9-2BFF-5C06-B5479E71C9A0}"/>
              </a:ext>
            </a:extLst>
          </p:cNvPr>
          <p:cNvCxnSpPr>
            <a:stCxn id="50" idx="1"/>
          </p:cNvCxnSpPr>
          <p:nvPr/>
        </p:nvCxnSpPr>
        <p:spPr>
          <a:xfrm flipV="1">
            <a:off x="8630024" y="4966447"/>
            <a:ext cx="929939" cy="62155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mmagine 5" descr="Immagine che contiene testo, elettronica, schermata, schermo&#10;&#10;Descrizione generata automaticamente">
            <a:extLst>
              <a:ext uri="{FF2B5EF4-FFF2-40B4-BE49-F238E27FC236}">
                <a16:creationId xmlns:a16="http://schemas.microsoft.com/office/drawing/2014/main" id="{5CE319C3-B1AB-26DF-BA7F-6293FF234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241" y="1466022"/>
            <a:ext cx="4935464" cy="45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1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DEE75C-D129-CB33-CF9C-A1391F88C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D79AE08-33D0-2FDA-84D3-3A9E61EB3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EAF7635F-2CBE-C93D-6B2D-81094B87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64" y="450573"/>
            <a:ext cx="8245342" cy="581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3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6F811-3084-CBE1-D4C1-6B6BA42C2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10227045" cy="2832404"/>
          </a:xfrm>
        </p:spPr>
        <p:txBody>
          <a:bodyPr/>
          <a:lstStyle/>
          <a:p>
            <a:r>
              <a:rPr lang="it-IT" dirty="0"/>
              <a:t>Analisi scostamenti ricavi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E00406-B031-C761-0479-9B0EC2E50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90F887F-73E9-BE0C-520C-EB5C40CFF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30" y="2412742"/>
            <a:ext cx="8484633" cy="333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8123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222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RegattaVTI</vt:lpstr>
      <vt:lpstr>Progetto:  ANALISI DEGLI SCOSTAMENTI 2022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Analisi scostamenti ricavi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Progetto:  ANALISI DEGLI SCOSTAMENTI 2022</dc:title>
  <dc:creator>ARIANA GRACIA MA HURTADO BELTRAN</dc:creator>
  <cp:lastModifiedBy>ARIANA GRACIA MA HURTADO BELTRAN</cp:lastModifiedBy>
  <cp:revision>103</cp:revision>
  <dcterms:created xsi:type="dcterms:W3CDTF">2023-12-20T14:34:59Z</dcterms:created>
  <dcterms:modified xsi:type="dcterms:W3CDTF">2023-12-21T03:02:01Z</dcterms:modified>
</cp:coreProperties>
</file>